
<file path=[Content_Types].xml><?xml version="1.0" encoding="utf-8"?>
<Types xmlns="http://schemas.openxmlformats.org/package/2006/content-types">
  <Default Extension="fntdata" ContentType="application/x-fontdata"/>
  <Default Extension="jpg" ContentType="image/jpeg"/>
  <Default Extension="mp4" ContentType="video/mp4"/>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3.xml" ContentType="application/vnd.openxmlformats-officedocument.theme+xml"/>
  <Override PartName="/ppt/slideLayouts/slideLayout19.xml" ContentType="application/vnd.openxmlformats-officedocument.presentationml.slideLayout+xml"/>
  <Override PartName="/ppt/theme/theme4.xml" ContentType="application/vnd.openxmlformats-officedocument.theme+xml"/>
  <Override PartName="/ppt/slideLayouts/slideLayout20.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50" r:id="rId2"/>
    <p:sldMasterId id="2147483662" r:id="rId3"/>
    <p:sldMasterId id="2147483669" r:id="rId4"/>
    <p:sldMasterId id="2147483671" r:id="rId5"/>
  </p:sldMasterIdLst>
  <p:notesMasterIdLst>
    <p:notesMasterId r:id="rId44"/>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Lst>
  <p:sldSz cx="12192000" cy="6858000"/>
  <p:notesSz cx="6858000" cy="9144000"/>
  <p:embeddedFontLst>
    <p:embeddedFont>
      <p:font typeface="Calibri" panose="020F0502020204030204" pitchFamily="34" charset="0"/>
      <p:regular r:id="rId45"/>
      <p:bold r:id="rId46"/>
      <p:italic r:id="rId47"/>
      <p:boldItalic r:id="rId48"/>
    </p:embeddedFont>
    <p:embeddedFont>
      <p:font typeface="Impact" panose="020B0806030902050204" pitchFamily="34" charset="0"/>
      <p:regular r:id="rId49"/>
    </p:embeddedFont>
    <p:embeddedFont>
      <p:font typeface="Roboto" panose="020B0604020202020204" charset="0"/>
      <p:regular r:id="rId50"/>
      <p:bold r:id="rId51"/>
      <p:italic r:id="rId52"/>
      <p:boldItalic r:id="rId5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54" roundtripDataSignature="AMtx7mgKYSOB8GYUoBnNRWdk9MorZ4oYw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492D767-8D8F-41C3-9458-6D0A6B437150}">
  <a:tblStyle styleId="{2492D767-8D8F-41C3-9458-6D0A6B437150}"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 styleId="{7E0289D7-7F76-49AF-945D-C915971E9004}" styleName="Table_1">
    <a:wholeTbl>
      <a:tcTxStyle b="off" i="off">
        <a:font>
          <a:latin typeface="Arial"/>
          <a:ea typeface="Arial"/>
          <a:cs typeface="Arial"/>
        </a:font>
        <a:srgbClr val="000000"/>
      </a:tcTxStyle>
      <a:tcStyle>
        <a:tcBdr>
          <a:left>
            <a:ln w="12700" cap="flat" cmpd="sng">
              <a:solidFill>
                <a:srgbClr val="FFFFFF"/>
              </a:solidFill>
              <a:prstDash val="solid"/>
              <a:round/>
              <a:headEnd type="none" w="sm" len="sm"/>
              <a:tailEnd type="none" w="sm" len="sm"/>
            </a:ln>
          </a:left>
          <a:right>
            <a:ln w="12700" cap="flat" cmpd="sng">
              <a:solidFill>
                <a:srgbClr val="FFFFFF"/>
              </a:solidFill>
              <a:prstDash val="solid"/>
              <a:round/>
              <a:headEnd type="none" w="sm" len="sm"/>
              <a:tailEnd type="none" w="sm" len="sm"/>
            </a:ln>
          </a:right>
          <a:top>
            <a:ln w="12700" cap="flat" cmpd="sng">
              <a:solidFill>
                <a:srgbClr val="FFFFFF"/>
              </a:solidFill>
              <a:prstDash val="solid"/>
              <a:round/>
              <a:headEnd type="none" w="sm" len="sm"/>
              <a:tailEnd type="none" w="sm" len="sm"/>
            </a:ln>
          </a:top>
          <a:bottom>
            <a:ln w="12700" cap="flat" cmpd="sng">
              <a:solidFill>
                <a:srgbClr val="FFFFFF"/>
              </a:solidFill>
              <a:prstDash val="solid"/>
              <a:round/>
              <a:headEnd type="none" w="sm" len="sm"/>
              <a:tailEnd type="none" w="sm" len="sm"/>
            </a:ln>
          </a:bottom>
          <a:insideH>
            <a:ln w="12700" cap="flat" cmpd="sng">
              <a:solidFill>
                <a:srgbClr val="FFFFFF"/>
              </a:solidFill>
              <a:prstDash val="solid"/>
              <a:round/>
              <a:headEnd type="none" w="sm" len="sm"/>
              <a:tailEnd type="none" w="sm" len="sm"/>
            </a:ln>
          </a:insideH>
          <a:insideV>
            <a:ln w="12700" cap="flat" cmpd="sng">
              <a:solidFill>
                <a:srgbClr val="FFFFFF"/>
              </a:solidFill>
              <a:prstDash val="solid"/>
              <a:round/>
              <a:headEnd type="none" w="sm" len="sm"/>
              <a:tailEnd type="none" w="sm" len="sm"/>
            </a:ln>
          </a:insideV>
        </a:tcBdr>
        <a:fill>
          <a:solidFill>
            <a:srgbClr val="E9EFF7"/>
          </a:solidFill>
        </a:fill>
      </a:tcStyle>
    </a:wholeTbl>
    <a:band1H>
      <a:tcTxStyle b="off" i="off"/>
      <a:tcStyle>
        <a:tcBdr/>
        <a:fill>
          <a:solidFill>
            <a:srgbClr val="D0DEEF"/>
          </a:solidFill>
        </a:fill>
      </a:tcStyle>
    </a:band1H>
    <a:band2H>
      <a:tcTxStyle b="off" i="off"/>
      <a:tcStyle>
        <a:tcBdr/>
      </a:tcStyle>
    </a:band2H>
    <a:band1V>
      <a:tcTxStyle b="off" i="off"/>
      <a:tcStyle>
        <a:tcBdr/>
        <a:fill>
          <a:solidFill>
            <a:srgbClr val="D0DEEF"/>
          </a:solidFill>
        </a:fill>
      </a:tcStyle>
    </a:band1V>
    <a:band2V>
      <a:tcTxStyle b="off" i="off"/>
      <a:tcStyle>
        <a:tcBdr/>
      </a:tcStyle>
    </a:band2V>
    <a:lastCol>
      <a:tcTxStyle b="on" i="off">
        <a:font>
          <a:latin typeface="Arial"/>
          <a:ea typeface="Arial"/>
          <a:cs typeface="Arial"/>
        </a:font>
        <a:srgbClr val="FFFFFF"/>
      </a:tcTxStyle>
      <a:tcStyle>
        <a:tcBdr/>
        <a:fill>
          <a:solidFill>
            <a:srgbClr val="5B9BD5"/>
          </a:solidFill>
        </a:fill>
      </a:tcStyle>
    </a:lastCol>
    <a:firstCol>
      <a:tcTxStyle b="on" i="off">
        <a:font>
          <a:latin typeface="Arial"/>
          <a:ea typeface="Arial"/>
          <a:cs typeface="Arial"/>
        </a:font>
        <a:srgbClr val="FFFFFF"/>
      </a:tcTxStyle>
      <a:tcStyle>
        <a:tcBdr/>
        <a:fill>
          <a:solidFill>
            <a:srgbClr val="5B9BD5"/>
          </a:solidFill>
        </a:fill>
      </a:tcStyle>
    </a:firstCol>
    <a:lastRow>
      <a:tcTxStyle b="on" i="off">
        <a:font>
          <a:latin typeface="Arial"/>
          <a:ea typeface="Arial"/>
          <a:cs typeface="Arial"/>
        </a:font>
        <a:srgbClr val="FFFFFF"/>
      </a:tcTxStyle>
      <a:tcStyle>
        <a:tcBdr>
          <a:top>
            <a:ln w="38100" cap="flat" cmpd="sng">
              <a:solidFill>
                <a:srgbClr val="FFFFFF"/>
              </a:solidFill>
              <a:prstDash val="solid"/>
              <a:round/>
              <a:headEnd type="none" w="sm" len="sm"/>
              <a:tailEnd type="none" w="sm" len="sm"/>
            </a:ln>
          </a:top>
        </a:tcBdr>
        <a:fill>
          <a:solidFill>
            <a:srgbClr val="5B9BD5"/>
          </a:solidFill>
        </a:fill>
      </a:tcStyle>
    </a:lastRow>
    <a:seCell>
      <a:tcTxStyle b="off" i="off"/>
      <a:tcStyle>
        <a:tcBdr/>
      </a:tcStyle>
    </a:seCell>
    <a:swCell>
      <a:tcTxStyle b="off" i="off"/>
      <a:tcStyle>
        <a:tcBdr/>
      </a:tcStyle>
    </a:swCell>
    <a:firstRow>
      <a:tcTxStyle b="on" i="off">
        <a:font>
          <a:latin typeface="Arial"/>
          <a:ea typeface="Arial"/>
          <a:cs typeface="Arial"/>
        </a:font>
        <a:srgbClr val="FFFFFF"/>
      </a:tcTxStyle>
      <a:tcStyle>
        <a:tcBdr>
          <a:bottom>
            <a:ln w="38100" cap="flat" cmpd="sng">
              <a:solidFill>
                <a:srgbClr val="FFFFFF"/>
              </a:solidFill>
              <a:prstDash val="solid"/>
              <a:round/>
              <a:headEnd type="none" w="sm" len="sm"/>
              <a:tailEnd type="none" w="sm" len="sm"/>
            </a:ln>
          </a:bottom>
        </a:tcBdr>
        <a:fill>
          <a:solidFill>
            <a:srgbClr val="5B9BD5"/>
          </a:solidFill>
        </a:fill>
      </a:tcStyle>
    </a:firstRow>
    <a:neCell>
      <a:tcTxStyle b="off" i="off"/>
      <a:tcStyle>
        <a:tcBdr/>
      </a:tcStyle>
    </a:neCell>
    <a:nwCell>
      <a:tcTxStyle b="off" i="off"/>
      <a:tcStyle>
        <a:tcBdr/>
      </a:tcStyle>
    </a:nwCell>
  </a:tblStyle>
  <a:tblStyle styleId="{74FC8A4F-B4D1-4652-AD81-B67722E480CD}" styleName="Table_2">
    <a:wholeTbl>
      <a:tcTxStyle b="off" i="off">
        <a:font>
          <a:latin typeface="Arial"/>
          <a:ea typeface="Arial"/>
          <a:cs typeface="Arial"/>
        </a:font>
        <a:srgbClr val="000000"/>
      </a:tcTxStyle>
      <a:tcStyle>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002" autoAdjust="0"/>
    <p:restoredTop sz="68803" autoAdjust="0"/>
  </p:normalViewPr>
  <p:slideViewPr>
    <p:cSldViewPr snapToGrid="0">
      <p:cViewPr varScale="1">
        <p:scale>
          <a:sx n="43" d="100"/>
          <a:sy n="43" d="100"/>
        </p:scale>
        <p:origin x="1616" y="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font" Target="fonts/font3.fntdata"/><Relationship Id="rId50" Type="http://schemas.openxmlformats.org/officeDocument/2006/relationships/font" Target="fonts/font6.fntdata"/><Relationship Id="rId55" Type="http://schemas.openxmlformats.org/officeDocument/2006/relationships/presProps" Target="presProps.xml"/><Relationship Id="rId7" Type="http://schemas.openxmlformats.org/officeDocument/2006/relationships/slide" Target="slides/slide2.xml"/><Relationship Id="rId2" Type="http://schemas.openxmlformats.org/officeDocument/2006/relationships/slideMaster" Target="slideMasters/slideMaster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font" Target="fonts/font1.fntdata"/><Relationship Id="rId53" Type="http://schemas.openxmlformats.org/officeDocument/2006/relationships/font" Target="fonts/font9.fntdata"/><Relationship Id="rId58" Type="http://schemas.openxmlformats.org/officeDocument/2006/relationships/tableStyles" Target="tableStyles.xml"/><Relationship Id="rId5" Type="http://schemas.openxmlformats.org/officeDocument/2006/relationships/slideMaster" Target="slideMasters/slideMaster5.xml"/><Relationship Id="rId19" Type="http://schemas.openxmlformats.org/officeDocument/2006/relationships/slide" Target="slides/slide14.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font" Target="fonts/font4.fntdata"/><Relationship Id="rId56" Type="http://schemas.openxmlformats.org/officeDocument/2006/relationships/viewProps" Target="viewProps.xml"/><Relationship Id="rId8" Type="http://schemas.openxmlformats.org/officeDocument/2006/relationships/slide" Target="slides/slide3.xml"/><Relationship Id="rId51" Type="http://schemas.openxmlformats.org/officeDocument/2006/relationships/font" Target="fonts/font7.fntdata"/><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font" Target="fonts/font2.fntdata"/><Relationship Id="rId20" Type="http://schemas.openxmlformats.org/officeDocument/2006/relationships/slide" Target="slides/slide15.xml"/><Relationship Id="rId41" Type="http://schemas.openxmlformats.org/officeDocument/2006/relationships/slide" Target="slides/slide36.xml"/><Relationship Id="rId54" Type="http://customschemas.google.com/relationships/presentationmetadata" Target="metadata"/><Relationship Id="rId1" Type="http://schemas.openxmlformats.org/officeDocument/2006/relationships/slideMaster" Target="slideMasters/slideMaster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font" Target="fonts/font5.fntdata"/><Relationship Id="rId57" Type="http://schemas.openxmlformats.org/officeDocument/2006/relationships/theme" Target="theme/theme1.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notesMaster" Target="notesMasters/notesMaster1.xml"/><Relationship Id="rId52" Type="http://schemas.openxmlformats.org/officeDocument/2006/relationships/font" Target="fonts/font8.fntdata"/></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销售额</c:v>
                </c:pt>
              </c:strCache>
            </c:strRef>
          </c:tx>
          <c:dPt>
            <c:idx val="0"/>
            <c:bubble3D val="0"/>
            <c:explosion val="6"/>
            <c:spPr>
              <a:solidFill>
                <a:schemeClr val="accent1"/>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1-544D-490D-8D71-D03AFD6B2E21}"/>
              </c:ext>
            </c:extLst>
          </c:dPt>
          <c:dPt>
            <c:idx val="1"/>
            <c:bubble3D val="0"/>
            <c:spPr>
              <a:solidFill>
                <a:schemeClr val="bg1">
                  <a:lumMod val="65000"/>
                </a:schemeClr>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3-544D-490D-8D71-D03AFD6B2E21}"/>
              </c:ext>
            </c:extLst>
          </c:dPt>
          <c:dPt>
            <c:idx val="2"/>
            <c:bubble3D val="0"/>
            <c:spPr>
              <a:solidFill>
                <a:schemeClr val="tx2">
                  <a:lumMod val="90000"/>
                </a:schemeClr>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5-544D-490D-8D71-D03AFD6B2E21}"/>
              </c:ext>
            </c:extLst>
          </c:dPt>
          <c:dLbls>
            <c:dLbl>
              <c:idx val="0"/>
              <c:tx>
                <c:rich>
                  <a:bodyPr/>
                  <a:lstStyle/>
                  <a:p>
                    <a:r>
                      <a:rPr lang="en-US"/>
                      <a:t>49.2%</a:t>
                    </a:r>
                  </a:p>
                </c:rich>
              </c:tx>
              <c:dLblPos val="ctr"/>
              <c:showLegendKey val="0"/>
              <c:showVal val="1"/>
              <c:showCatName val="0"/>
              <c:showSerName val="0"/>
              <c:showPercent val="1"/>
              <c:showBubbleSize val="0"/>
              <c:extLst>
                <c:ext xmlns:c15="http://schemas.microsoft.com/office/drawing/2012/chart" uri="{CE6537A1-D6FC-4f65-9D91-7224C49458BB}">
                  <c15:showDataLabelsRange val="0"/>
                </c:ext>
                <c:ext xmlns:c16="http://schemas.microsoft.com/office/drawing/2014/chart" uri="{C3380CC4-5D6E-409C-BE32-E72D297353CC}">
                  <c16:uniqueId val="{00000001-544D-490D-8D71-D03AFD6B2E21}"/>
                </c:ext>
              </c:extLst>
            </c:dLbl>
            <c:dLbl>
              <c:idx val="1"/>
              <c:tx>
                <c:rich>
                  <a:bodyPr/>
                  <a:lstStyle/>
                  <a:p>
                    <a:fld id="{A064C320-DB2F-47DF-BCA4-D1716D823A3C}" type="VALUE">
                      <a:rPr lang="en-US" smtClean="0"/>
                      <a:pPr/>
                      <a:t>[VALUE]</a:t>
                    </a:fld>
                    <a:endParaRPr lang="en-US"/>
                  </a:p>
                </c:rich>
              </c:tx>
              <c:dLblPos val="ctr"/>
              <c:showLegendKey val="0"/>
              <c:showVal val="1"/>
              <c:showCatName val="0"/>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544D-490D-8D71-D03AFD6B2E21}"/>
                </c:ext>
              </c:extLst>
            </c:dLbl>
            <c:dLbl>
              <c:idx val="2"/>
              <c:tx>
                <c:rich>
                  <a:bodyPr/>
                  <a:lstStyle/>
                  <a:p>
                    <a:r>
                      <a:rPr lang="en-US" dirty="0"/>
                      <a:t>23.8%</a:t>
                    </a:r>
                  </a:p>
                </c:rich>
              </c:tx>
              <c:dLblPos val="ctr"/>
              <c:showLegendKey val="0"/>
              <c:showVal val="1"/>
              <c:showCatName val="0"/>
              <c:showSerName val="0"/>
              <c:showPercent val="1"/>
              <c:showBubbleSize val="0"/>
              <c:extLst>
                <c:ext xmlns:c15="http://schemas.microsoft.com/office/drawing/2012/chart" uri="{CE6537A1-D6FC-4f65-9D91-7224C49458BB}">
                  <c15:showDataLabelsRange val="0"/>
                </c:ext>
                <c:ext xmlns:c16="http://schemas.microsoft.com/office/drawing/2014/chart" uri="{C3380CC4-5D6E-409C-BE32-E72D297353CC}">
                  <c16:uniqueId val="{00000005-544D-490D-8D71-D03AFD6B2E21}"/>
                </c:ext>
              </c:extLst>
            </c:dLbl>
            <c:spPr>
              <a:pattFill prst="pct75">
                <a:fgClr>
                  <a:schemeClr val="dk1">
                    <a:lumMod val="75000"/>
                    <a:lumOff val="25000"/>
                  </a:schemeClr>
                </a:fgClr>
                <a:bgClr>
                  <a:schemeClr val="dk1">
                    <a:lumMod val="65000"/>
                    <a:lumOff val="35000"/>
                  </a:scheme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330" b="1" i="0" u="none" strike="noStrike" kern="1200" baseline="0">
                    <a:solidFill>
                      <a:schemeClr val="lt1"/>
                    </a:solidFill>
                    <a:latin typeface="+mn-lt"/>
                    <a:ea typeface="+mn-ea"/>
                    <a:cs typeface="+mn-cs"/>
                  </a:defRPr>
                </a:pPr>
                <a:endParaRPr lang="en-US"/>
              </a:p>
            </c:txPr>
            <c:dLblPos val="ctr"/>
            <c:showLegendKey val="0"/>
            <c:showVal val="1"/>
            <c:showCatName val="0"/>
            <c:showSerName val="0"/>
            <c:showPercent val="1"/>
            <c:showBubbleSize val="0"/>
            <c:showLeaderLines val="1"/>
            <c:leaderLines>
              <c:spPr>
                <a:ln w="9525">
                  <a:solidFill>
                    <a:schemeClr val="dk1">
                      <a:lumMod val="50000"/>
                      <a:lumOff val="50000"/>
                    </a:schemeClr>
                  </a:solidFill>
                </a:ln>
                <a:effectLst/>
              </c:spPr>
            </c:leaderLines>
            <c:extLst>
              <c:ext xmlns:c15="http://schemas.microsoft.com/office/drawing/2012/chart" uri="{CE6537A1-D6FC-4f65-9D91-7224C49458BB}"/>
            </c:extLst>
          </c:dLbls>
          <c:cat>
            <c:strRef>
              <c:f>Sheet1!$A$2:$A$4</c:f>
              <c:strCache>
                <c:ptCount val="3"/>
                <c:pt idx="0">
                  <c:v>Documentation &amp; EMR</c:v>
                </c:pt>
                <c:pt idx="1">
                  <c:v>Direct clinical face time </c:v>
                </c:pt>
                <c:pt idx="2">
                  <c:v>Other tasks</c:v>
                </c:pt>
              </c:strCache>
            </c:strRef>
          </c:cat>
          <c:val>
            <c:numRef>
              <c:f>Sheet1!$B$2:$B$4</c:f>
              <c:numCache>
                <c:formatCode>0%</c:formatCode>
                <c:ptCount val="3"/>
                <c:pt idx="0">
                  <c:v>0.49199999999999999</c:v>
                </c:pt>
                <c:pt idx="1">
                  <c:v>0.27</c:v>
                </c:pt>
                <c:pt idx="2">
                  <c:v>0.24</c:v>
                </c:pt>
              </c:numCache>
            </c:numRef>
          </c:val>
          <c:extLst>
            <c:ext xmlns:c16="http://schemas.microsoft.com/office/drawing/2014/chart" uri="{C3380CC4-5D6E-409C-BE32-E72D297353CC}">
              <c16:uniqueId val="{00000006-544D-490D-8D71-D03AFD6B2E21}"/>
            </c:ext>
          </c:extLst>
        </c:ser>
        <c:dLbls>
          <c:dLblPos val="ctr"/>
          <c:showLegendKey val="0"/>
          <c:showVal val="0"/>
          <c:showCatName val="0"/>
          <c:showSerName val="0"/>
          <c:showPercent val="1"/>
          <c:showBubbleSize val="0"/>
          <c:showLeaderLines val="1"/>
        </c:dLbls>
        <c:firstSliceAng val="0"/>
      </c:pieChart>
      <c:spPr>
        <a:noFill/>
        <a:ln>
          <a:noFill/>
        </a:ln>
        <a:effectLst/>
      </c:spPr>
    </c:plotArea>
    <c:legend>
      <c:legendPos val="r"/>
      <c:layout>
        <c:manualLayout>
          <c:xMode val="edge"/>
          <c:yMode val="edge"/>
          <c:x val="0.65946728969136992"/>
          <c:y val="0.41473236723069185"/>
          <c:w val="0.34053271030862997"/>
          <c:h val="0.17053526553861617"/>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dk1">
                  <a:lumMod val="75000"/>
                  <a:lumOff val="2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3">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dataLabel>
  <cs:dataLabelCallout>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241" name="Google Shape;241;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Google Shape;433;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434" name="Google Shape;434;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Google Shape;439;g29b5efd9a6d_0_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40" name="Google Shape;440;g29b5efd9a6d_0_2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b="0" i="0" dirty="0">
              <a:solidFill>
                <a:srgbClr val="000000"/>
              </a:solidFill>
              <a:latin typeface="Arial"/>
              <a:ea typeface="Arial"/>
              <a:cs typeface="Arial"/>
              <a:sym typeface="Arial"/>
            </a:endParaRPr>
          </a:p>
        </p:txBody>
      </p:sp>
      <p:sp>
        <p:nvSpPr>
          <p:cNvPr id="441" name="Google Shape;441;g29b5efd9a6d_0_2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
        <p:cNvGrpSpPr/>
        <p:nvPr/>
      </p:nvGrpSpPr>
      <p:grpSpPr>
        <a:xfrm>
          <a:off x="0" y="0"/>
          <a:ext cx="0" cy="0"/>
          <a:chOff x="0" y="0"/>
          <a:chExt cx="0" cy="0"/>
        </a:xfrm>
      </p:grpSpPr>
      <p:sp>
        <p:nvSpPr>
          <p:cNvPr id="458" name="Google Shape;458;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9" name="Google Shape;459;p1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460" name="Google Shape;460;p1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400" b="0" i="0" u="none" strike="noStrike" cap="none">
                <a:solidFill>
                  <a:srgbClr val="000000"/>
                </a:solidFill>
                <a:latin typeface="Arial"/>
                <a:ea typeface="Arial"/>
                <a:cs typeface="Arial"/>
                <a:sym typeface="Arial"/>
              </a:rPr>
              <a:t>12</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3"/>
        <p:cNvGrpSpPr/>
        <p:nvPr/>
      </p:nvGrpSpPr>
      <p:grpSpPr>
        <a:xfrm>
          <a:off x="0" y="0"/>
          <a:ext cx="0" cy="0"/>
          <a:chOff x="0" y="0"/>
          <a:chExt cx="0" cy="0"/>
        </a:xfrm>
      </p:grpSpPr>
      <p:sp>
        <p:nvSpPr>
          <p:cNvPr id="484" name="Google Shape;484;p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5" name="Google Shape;485;p3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endParaRPr dirty="0"/>
          </a:p>
        </p:txBody>
      </p:sp>
      <p:sp>
        <p:nvSpPr>
          <p:cNvPr id="486" name="Google Shape;486;p3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13</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Google Shape;492;g29afa7d0881_0_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93" name="Google Shape;493;g29afa7d0881_0_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494" name="Google Shape;494;g29afa7d0881_0_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
        <p:cNvGrpSpPr/>
        <p:nvPr/>
      </p:nvGrpSpPr>
      <p:grpSpPr>
        <a:xfrm>
          <a:off x="0" y="0"/>
          <a:ext cx="0" cy="0"/>
          <a:chOff x="0" y="0"/>
          <a:chExt cx="0" cy="0"/>
        </a:xfrm>
      </p:grpSpPr>
      <p:sp>
        <p:nvSpPr>
          <p:cNvPr id="512" name="Google Shape;512;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just" rtl="0">
              <a:lnSpc>
                <a:spcPct val="115000"/>
              </a:lnSpc>
              <a:spcBef>
                <a:spcPts val="0"/>
              </a:spcBef>
              <a:spcAft>
                <a:spcPts val="0"/>
              </a:spcAft>
              <a:buClr>
                <a:schemeClr val="dk1"/>
              </a:buClr>
              <a:buSzPts val="1100"/>
              <a:buFont typeface="Arial"/>
              <a:buNone/>
            </a:pPr>
            <a:endParaRPr sz="1100" dirty="0"/>
          </a:p>
        </p:txBody>
      </p:sp>
      <p:sp>
        <p:nvSpPr>
          <p:cNvPr id="513" name="Google Shape;513;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8"/>
        <p:cNvGrpSpPr/>
        <p:nvPr/>
      </p:nvGrpSpPr>
      <p:grpSpPr>
        <a:xfrm>
          <a:off x="0" y="0"/>
          <a:ext cx="0" cy="0"/>
          <a:chOff x="0" y="0"/>
          <a:chExt cx="0" cy="0"/>
        </a:xfrm>
      </p:grpSpPr>
      <p:sp>
        <p:nvSpPr>
          <p:cNvPr id="529" name="Google Shape;529;g261d2ec9702_2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30" name="Google Shape;530;g261d2ec9702_2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just" rtl="0">
              <a:lnSpc>
                <a:spcPct val="115000"/>
              </a:lnSpc>
              <a:spcBef>
                <a:spcPts val="0"/>
              </a:spcBef>
              <a:spcAft>
                <a:spcPts val="0"/>
              </a:spcAft>
              <a:buClr>
                <a:schemeClr val="dk1"/>
              </a:buClr>
              <a:buSzPts val="1100"/>
              <a:buFont typeface="Arial"/>
              <a:buNone/>
            </a:pPr>
            <a:endParaRPr sz="1100" b="1" u="sng" dirty="0">
              <a:solidFill>
                <a:schemeClr val="hlink"/>
              </a:solidFill>
            </a:endParaRPr>
          </a:p>
        </p:txBody>
      </p:sp>
      <p:sp>
        <p:nvSpPr>
          <p:cNvPr id="531" name="Google Shape;531;g261d2ec9702_2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p:cNvGrpSpPr/>
        <p:nvPr/>
      </p:nvGrpSpPr>
      <p:grpSpPr>
        <a:xfrm>
          <a:off x="0" y="0"/>
          <a:ext cx="0" cy="0"/>
          <a:chOff x="0" y="0"/>
          <a:chExt cx="0" cy="0"/>
        </a:xfrm>
      </p:grpSpPr>
      <p:sp>
        <p:nvSpPr>
          <p:cNvPr id="568" name="Google Shape;568;g29afa7d0881_0_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69" name="Google Shape;569;g29afa7d0881_0_1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570" name="Google Shape;570;g29afa7d0881_0_1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2"/>
        <p:cNvGrpSpPr/>
        <p:nvPr/>
      </p:nvGrpSpPr>
      <p:grpSpPr>
        <a:xfrm>
          <a:off x="0" y="0"/>
          <a:ext cx="0" cy="0"/>
          <a:chOff x="0" y="0"/>
          <a:chExt cx="0" cy="0"/>
        </a:xfrm>
      </p:grpSpPr>
      <p:sp>
        <p:nvSpPr>
          <p:cNvPr id="613" name="Google Shape;613;p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14" name="Google Shape;614;p4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endParaRPr dirty="0"/>
          </a:p>
        </p:txBody>
      </p:sp>
      <p:sp>
        <p:nvSpPr>
          <p:cNvPr id="615" name="Google Shape;615;p4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18</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0"/>
        <p:cNvGrpSpPr/>
        <p:nvPr/>
      </p:nvGrpSpPr>
      <p:grpSpPr>
        <a:xfrm>
          <a:off x="0" y="0"/>
          <a:ext cx="0" cy="0"/>
          <a:chOff x="0" y="0"/>
          <a:chExt cx="0" cy="0"/>
        </a:xfrm>
      </p:grpSpPr>
      <p:sp>
        <p:nvSpPr>
          <p:cNvPr id="621" name="Google Shape;621;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22" name="Google Shape;622;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1200"/>
              </a:spcBef>
              <a:spcAft>
                <a:spcPts val="0"/>
              </a:spcAft>
              <a:buClr>
                <a:srgbClr val="000000"/>
              </a:buClr>
              <a:buSzPts val="1400"/>
              <a:buFont typeface="Arial"/>
              <a:buNone/>
            </a:pPr>
            <a:endParaRPr dirty="0"/>
          </a:p>
        </p:txBody>
      </p:sp>
      <p:sp>
        <p:nvSpPr>
          <p:cNvPr id="623" name="Google Shape;623;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19</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7" name="Google Shape;247;p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248" name="Google Shape;248;p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400" b="0" i="0" u="none" strike="noStrike" cap="none">
                <a:solidFill>
                  <a:srgbClr val="000000"/>
                </a:solidFill>
                <a:latin typeface="Arial"/>
                <a:ea typeface="Arial"/>
                <a:cs typeface="Arial"/>
                <a:sym typeface="Arial"/>
              </a:rPr>
              <a:t>2</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p:cNvGrpSpPr/>
        <p:nvPr/>
      </p:nvGrpSpPr>
      <p:grpSpPr>
        <a:xfrm>
          <a:off x="0" y="0"/>
          <a:ext cx="0" cy="0"/>
          <a:chOff x="0" y="0"/>
          <a:chExt cx="0" cy="0"/>
        </a:xfrm>
      </p:grpSpPr>
      <p:sp>
        <p:nvSpPr>
          <p:cNvPr id="649" name="Google Shape;649;p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50" name="Google Shape;650;p3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1200"/>
              </a:spcBef>
              <a:spcAft>
                <a:spcPts val="0"/>
              </a:spcAft>
              <a:buClr>
                <a:srgbClr val="000000"/>
              </a:buClr>
              <a:buSzPts val="1400"/>
              <a:buFont typeface="Arial"/>
              <a:buNone/>
            </a:pPr>
            <a:endParaRPr dirty="0"/>
          </a:p>
        </p:txBody>
      </p:sp>
      <p:sp>
        <p:nvSpPr>
          <p:cNvPr id="651" name="Google Shape;651;p3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20</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6"/>
        <p:cNvGrpSpPr/>
        <p:nvPr/>
      </p:nvGrpSpPr>
      <p:grpSpPr>
        <a:xfrm>
          <a:off x="0" y="0"/>
          <a:ext cx="0" cy="0"/>
          <a:chOff x="0" y="0"/>
          <a:chExt cx="0" cy="0"/>
        </a:xfrm>
      </p:grpSpPr>
      <p:sp>
        <p:nvSpPr>
          <p:cNvPr id="667" name="Google Shape;667;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1200"/>
              </a:spcBef>
              <a:spcAft>
                <a:spcPts val="0"/>
              </a:spcAft>
              <a:buSzPts val="1400"/>
              <a:buNone/>
            </a:pPr>
            <a:endParaRPr dirty="0"/>
          </a:p>
        </p:txBody>
      </p:sp>
      <p:sp>
        <p:nvSpPr>
          <p:cNvPr id="668" name="Google Shape;668;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5"/>
        <p:cNvGrpSpPr/>
        <p:nvPr/>
      </p:nvGrpSpPr>
      <p:grpSpPr>
        <a:xfrm>
          <a:off x="0" y="0"/>
          <a:ext cx="0" cy="0"/>
          <a:chOff x="0" y="0"/>
          <a:chExt cx="0" cy="0"/>
        </a:xfrm>
      </p:grpSpPr>
      <p:sp>
        <p:nvSpPr>
          <p:cNvPr id="676" name="Google Shape;676;p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77" name="Google Shape;677;p4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endParaRPr dirty="0"/>
          </a:p>
        </p:txBody>
      </p:sp>
      <p:sp>
        <p:nvSpPr>
          <p:cNvPr id="678" name="Google Shape;678;p4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22</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2"/>
        <p:cNvGrpSpPr/>
        <p:nvPr/>
      </p:nvGrpSpPr>
      <p:grpSpPr>
        <a:xfrm>
          <a:off x="0" y="0"/>
          <a:ext cx="0" cy="0"/>
          <a:chOff x="0" y="0"/>
          <a:chExt cx="0" cy="0"/>
        </a:xfrm>
      </p:grpSpPr>
      <p:sp>
        <p:nvSpPr>
          <p:cNvPr id="683" name="Google Shape;683;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84" name="Google Shape;684;p3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685" name="Google Shape;685;p3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1400"/>
              <a:buNone/>
            </a:pPr>
            <a:fld id="{00000000-1234-1234-1234-123412341234}" type="slidenum">
              <a:rPr lang="en-US"/>
              <a:t>23</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9"/>
        <p:cNvGrpSpPr/>
        <p:nvPr/>
      </p:nvGrpSpPr>
      <p:grpSpPr>
        <a:xfrm>
          <a:off x="0" y="0"/>
          <a:ext cx="0" cy="0"/>
          <a:chOff x="0" y="0"/>
          <a:chExt cx="0" cy="0"/>
        </a:xfrm>
      </p:grpSpPr>
      <p:sp>
        <p:nvSpPr>
          <p:cNvPr id="700" name="Google Shape;700;g2a170a2dade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01" name="Google Shape;701;g2a170a2dade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1200"/>
              </a:spcBef>
              <a:spcAft>
                <a:spcPts val="0"/>
              </a:spcAft>
              <a:buSzPts val="1400"/>
              <a:buNone/>
            </a:pPr>
            <a:endParaRPr dirty="0">
              <a:solidFill>
                <a:srgbClr val="374151"/>
              </a:solidFill>
              <a:latin typeface="Arial"/>
              <a:ea typeface="Arial"/>
              <a:cs typeface="Arial"/>
              <a:sym typeface="Arial"/>
            </a:endParaRPr>
          </a:p>
        </p:txBody>
      </p:sp>
      <p:sp>
        <p:nvSpPr>
          <p:cNvPr id="702" name="Google Shape;702;g2a170a2dade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1400"/>
              <a:buNone/>
            </a:pPr>
            <a:fld id="{00000000-1234-1234-1234-123412341234}" type="slidenum">
              <a:rPr lang="en-US"/>
              <a:t>24</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4"/>
        <p:cNvGrpSpPr/>
        <p:nvPr/>
      </p:nvGrpSpPr>
      <p:grpSpPr>
        <a:xfrm>
          <a:off x="0" y="0"/>
          <a:ext cx="0" cy="0"/>
          <a:chOff x="0" y="0"/>
          <a:chExt cx="0" cy="0"/>
        </a:xfrm>
      </p:grpSpPr>
      <p:sp>
        <p:nvSpPr>
          <p:cNvPr id="715" name="Google Shape;715;p4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1200"/>
              </a:spcAft>
              <a:buSzPts val="1100"/>
              <a:buNone/>
            </a:pPr>
            <a:endParaRPr dirty="0"/>
          </a:p>
        </p:txBody>
      </p:sp>
      <p:sp>
        <p:nvSpPr>
          <p:cNvPr id="716" name="Google Shape;716;p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3"/>
        <p:cNvGrpSpPr/>
        <p:nvPr/>
      </p:nvGrpSpPr>
      <p:grpSpPr>
        <a:xfrm>
          <a:off x="0" y="0"/>
          <a:ext cx="0" cy="0"/>
          <a:chOff x="0" y="0"/>
          <a:chExt cx="0" cy="0"/>
        </a:xfrm>
      </p:grpSpPr>
      <p:sp>
        <p:nvSpPr>
          <p:cNvPr id="724" name="Google Shape;724;g262a9cd9b3a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25" name="Google Shape;725;g262a9cd9b3a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8"/>
        <p:cNvGrpSpPr/>
        <p:nvPr/>
      </p:nvGrpSpPr>
      <p:grpSpPr>
        <a:xfrm>
          <a:off x="0" y="0"/>
          <a:ext cx="0" cy="0"/>
          <a:chOff x="0" y="0"/>
          <a:chExt cx="0" cy="0"/>
        </a:xfrm>
      </p:grpSpPr>
      <p:sp>
        <p:nvSpPr>
          <p:cNvPr id="749" name="Google Shape;749;p1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50" name="Google Shape;750;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5"/>
        <p:cNvGrpSpPr/>
        <p:nvPr/>
      </p:nvGrpSpPr>
      <p:grpSpPr>
        <a:xfrm>
          <a:off x="0" y="0"/>
          <a:ext cx="0" cy="0"/>
          <a:chOff x="0" y="0"/>
          <a:chExt cx="0" cy="0"/>
        </a:xfrm>
      </p:grpSpPr>
      <p:sp>
        <p:nvSpPr>
          <p:cNvPr id="756" name="Google Shape;756;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57" name="Google Shape;757;p1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500">
              <a:solidFill>
                <a:schemeClr val="dk1"/>
              </a:solidFill>
              <a:latin typeface="Calibri"/>
              <a:ea typeface="Calibri"/>
              <a:cs typeface="Calibri"/>
              <a:sym typeface="Calibri"/>
            </a:endParaRPr>
          </a:p>
        </p:txBody>
      </p:sp>
      <p:sp>
        <p:nvSpPr>
          <p:cNvPr id="758" name="Google Shape;758;p1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28</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3"/>
        <p:cNvGrpSpPr/>
        <p:nvPr/>
      </p:nvGrpSpPr>
      <p:grpSpPr>
        <a:xfrm>
          <a:off x="0" y="0"/>
          <a:ext cx="0" cy="0"/>
          <a:chOff x="0" y="0"/>
          <a:chExt cx="0" cy="0"/>
        </a:xfrm>
      </p:grpSpPr>
      <p:sp>
        <p:nvSpPr>
          <p:cNvPr id="764" name="Google Shape;764;p4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500"/>
              </a:spcBef>
              <a:spcAft>
                <a:spcPts val="0"/>
              </a:spcAft>
              <a:buSzPts val="1400"/>
              <a:buNone/>
            </a:pPr>
            <a:endParaRPr/>
          </a:p>
        </p:txBody>
      </p:sp>
      <p:sp>
        <p:nvSpPr>
          <p:cNvPr id="765" name="Google Shape;765;p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7" name="Google Shape;267;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dirty="0"/>
          </a:p>
        </p:txBody>
      </p:sp>
      <p:sp>
        <p:nvSpPr>
          <p:cNvPr id="268" name="Google Shape;268;p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3</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0"/>
        <p:cNvGrpSpPr/>
        <p:nvPr/>
      </p:nvGrpSpPr>
      <p:grpSpPr>
        <a:xfrm>
          <a:off x="0" y="0"/>
          <a:ext cx="0" cy="0"/>
          <a:chOff x="0" y="0"/>
          <a:chExt cx="0" cy="0"/>
        </a:xfrm>
      </p:grpSpPr>
      <p:sp>
        <p:nvSpPr>
          <p:cNvPr id="771" name="Google Shape;771;p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72" name="Google Shape;772;p4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73" name="Google Shape;773;p4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30</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8"/>
        <p:cNvGrpSpPr/>
        <p:nvPr/>
      </p:nvGrpSpPr>
      <p:grpSpPr>
        <a:xfrm>
          <a:off x="0" y="0"/>
          <a:ext cx="0" cy="0"/>
          <a:chOff x="0" y="0"/>
          <a:chExt cx="0" cy="0"/>
        </a:xfrm>
      </p:grpSpPr>
      <p:sp>
        <p:nvSpPr>
          <p:cNvPr id="799" name="Google Shape;799;g261d2ec9702_3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00" name="Google Shape;800;g261d2ec9702_3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a:t>Krispy Score: 27</a:t>
            </a:r>
            <a:endParaRPr/>
          </a:p>
          <a:p>
            <a:pPr marL="0" lvl="0" indent="0" algn="l" rtl="0">
              <a:lnSpc>
                <a:spcPct val="100000"/>
              </a:lnSpc>
              <a:spcBef>
                <a:spcPts val="0"/>
              </a:spcBef>
              <a:spcAft>
                <a:spcPts val="0"/>
              </a:spcAft>
              <a:buSzPts val="1400"/>
              <a:buNone/>
            </a:pPr>
            <a:endParaRPr/>
          </a:p>
        </p:txBody>
      </p:sp>
      <p:sp>
        <p:nvSpPr>
          <p:cNvPr id="801" name="Google Shape;801;g261d2ec9702_3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31</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7"/>
        <p:cNvGrpSpPr/>
        <p:nvPr/>
      </p:nvGrpSpPr>
      <p:grpSpPr>
        <a:xfrm>
          <a:off x="0" y="0"/>
          <a:ext cx="0" cy="0"/>
          <a:chOff x="0" y="0"/>
          <a:chExt cx="0" cy="0"/>
        </a:xfrm>
      </p:grpSpPr>
      <p:sp>
        <p:nvSpPr>
          <p:cNvPr id="808" name="Google Shape;808;p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09" name="Google Shape;809;p4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10" name="Google Shape;810;p4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32</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1"/>
        <p:cNvGrpSpPr/>
        <p:nvPr/>
      </p:nvGrpSpPr>
      <p:grpSpPr>
        <a:xfrm>
          <a:off x="0" y="0"/>
          <a:ext cx="0" cy="0"/>
          <a:chOff x="0" y="0"/>
          <a:chExt cx="0" cy="0"/>
        </a:xfrm>
      </p:grpSpPr>
      <p:sp>
        <p:nvSpPr>
          <p:cNvPr id="832" name="Google Shape;832;g2960aa806a7_0_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33" name="Google Shape;833;g2960aa806a7_0_2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34" name="Google Shape;834;g2960aa806a7_0_2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33</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2"/>
        <p:cNvGrpSpPr/>
        <p:nvPr/>
      </p:nvGrpSpPr>
      <p:grpSpPr>
        <a:xfrm>
          <a:off x="0" y="0"/>
          <a:ext cx="0" cy="0"/>
          <a:chOff x="0" y="0"/>
          <a:chExt cx="0" cy="0"/>
        </a:xfrm>
      </p:grpSpPr>
      <p:sp>
        <p:nvSpPr>
          <p:cNvPr id="853" name="Google Shape;853;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54" name="Google Shape;854;p1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55" name="Google Shape;855;p1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34</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76" name="Google Shape;876;p1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en-US"/>
              <a:t>{'rouge1': AggregateScore(low=Score(precision=0.623949228136091, recall=0.4949101066264214, fmeasure=0.5238280933990552), mid=Score(precision=0.66157308177214, recall=0.5642270422065929, fmeasure=0.5592510940979748), high=Score(precision=0.6979987502367643, recall=0.5745600059887052, fmeasure=0.595009821595101)),</a:t>
            </a:r>
            <a:endParaRPr/>
          </a:p>
          <a:p>
            <a:pPr marL="0" lvl="0" indent="0" algn="l" rtl="0">
              <a:lnSpc>
                <a:spcPct val="100000"/>
              </a:lnSpc>
              <a:spcBef>
                <a:spcPts val="0"/>
              </a:spcBef>
              <a:spcAft>
                <a:spcPts val="0"/>
              </a:spcAft>
              <a:buClr>
                <a:schemeClr val="dk1"/>
              </a:buClr>
              <a:buSzPts val="1100"/>
              <a:buFont typeface="Arial"/>
              <a:buNone/>
            </a:pPr>
            <a:r>
              <a:rPr lang="en-US"/>
              <a:t> 'rouge2': AggregateScore(low=Score(precision=0.419240746990504, recall=0.34035213265003406, fmeasure=0.35688414396120516), mid=Score(precision=0.4625747558794324, recall=0.4011380493577576, fmeasure=0.39863315907977953), high=Score(precision=0.5098378098925307, recall=0.430789547322699, fmeasure=0.44665060340725365)),</a:t>
            </a:r>
            <a:endParaRPr/>
          </a:p>
          <a:p>
            <a:pPr marL="0" lvl="0" indent="0" algn="l" rtl="0">
              <a:lnSpc>
                <a:spcPct val="100000"/>
              </a:lnSpc>
              <a:spcBef>
                <a:spcPts val="0"/>
              </a:spcBef>
              <a:spcAft>
                <a:spcPts val="0"/>
              </a:spcAft>
              <a:buClr>
                <a:schemeClr val="dk1"/>
              </a:buClr>
              <a:buSzPts val="1100"/>
              <a:buFont typeface="Arial"/>
              <a:buNone/>
            </a:pPr>
            <a:r>
              <a:rPr lang="en-US"/>
              <a:t> 'rougeL': AggregateScore(low=Score(precision=0.5300632137134041, recall=0.4227339240565793, fmeasure=0.4453019201737291), mid=Score(precision=0.5694541646442779, recall=0.4866405212001303, fmeasure=0.48414864849695327), high=Score(precision=0.6101184408676096, recall=0.5109223158447603, fmeasure=0.5315195057471779)),</a:t>
            </a:r>
            <a:endParaRPr/>
          </a:p>
          <a:p>
            <a:pPr marL="0" lvl="0" indent="0" algn="l" rtl="0">
              <a:lnSpc>
                <a:spcPct val="100000"/>
              </a:lnSpc>
              <a:spcBef>
                <a:spcPts val="0"/>
              </a:spcBef>
              <a:spcAft>
                <a:spcPts val="0"/>
              </a:spcAft>
              <a:buClr>
                <a:schemeClr val="dk1"/>
              </a:buClr>
              <a:buSzPts val="1100"/>
              <a:buFont typeface="Arial"/>
              <a:buNone/>
            </a:pPr>
            <a:r>
              <a:rPr lang="en-US"/>
              <a:t> 'rougeLsum': AggregateScore(low=Score(precision=0.5302877934958551, recall=0.4245070012162663, fmeasure=0.4461407664587429), mid=Score(precision=0.5699893892546362, recall=0.46217660274190575, fmeasure=0.4837139300798347), high=Score(precision=0.6092498537128651, recall=0.5031140196493458, fmeasure=0.5248604644877153))}</a:t>
            </a:r>
            <a:endParaRPr/>
          </a:p>
          <a:p>
            <a:pPr marL="0" lvl="0" indent="0" algn="l" rtl="0">
              <a:lnSpc>
                <a:spcPct val="100000"/>
              </a:lnSpc>
              <a:spcBef>
                <a:spcPts val="0"/>
              </a:spcBef>
              <a:spcAft>
                <a:spcPts val="0"/>
              </a:spcAft>
              <a:buSzPts val="1400"/>
              <a:buNone/>
            </a:pPr>
            <a:endParaRPr/>
          </a:p>
        </p:txBody>
      </p:sp>
      <p:sp>
        <p:nvSpPr>
          <p:cNvPr id="877" name="Google Shape;877;p1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35</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1"/>
        <p:cNvGrpSpPr/>
        <p:nvPr/>
      </p:nvGrpSpPr>
      <p:grpSpPr>
        <a:xfrm>
          <a:off x="0" y="0"/>
          <a:ext cx="0" cy="0"/>
          <a:chOff x="0" y="0"/>
          <a:chExt cx="0" cy="0"/>
        </a:xfrm>
      </p:grpSpPr>
      <p:sp>
        <p:nvSpPr>
          <p:cNvPr id="892" name="Google Shape;892;p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93" name="Google Shape;893;p4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94" name="Google Shape;894;p4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36</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1"/>
        <p:cNvGrpSpPr/>
        <p:nvPr/>
      </p:nvGrpSpPr>
      <p:grpSpPr>
        <a:xfrm>
          <a:off x="0" y="0"/>
          <a:ext cx="0" cy="0"/>
          <a:chOff x="0" y="0"/>
          <a:chExt cx="0" cy="0"/>
        </a:xfrm>
      </p:grpSpPr>
      <p:sp>
        <p:nvSpPr>
          <p:cNvPr id="902" name="Google Shape;902;p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03" name="Google Shape;903;p4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04" name="Google Shape;904;p4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37</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4"/>
        <p:cNvGrpSpPr/>
        <p:nvPr/>
      </p:nvGrpSpPr>
      <p:grpSpPr>
        <a:xfrm>
          <a:off x="0" y="0"/>
          <a:ext cx="0" cy="0"/>
          <a:chOff x="0" y="0"/>
          <a:chExt cx="0" cy="0"/>
        </a:xfrm>
      </p:grpSpPr>
      <p:sp>
        <p:nvSpPr>
          <p:cNvPr id="915" name="Google Shape;915;p5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16" name="Google Shape;916;p5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17" name="Google Shape;917;p5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38</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299" name="Google Shape;299;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29970f919f9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6" name="Google Shape;306;g29970f919f9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800"/>
              </a:spcBef>
              <a:spcAft>
                <a:spcPts val="0"/>
              </a:spcAft>
              <a:buClr>
                <a:srgbClr val="000000"/>
              </a:buClr>
              <a:buSzPts val="1400"/>
              <a:buFont typeface="Arial"/>
              <a:buNone/>
            </a:pPr>
            <a:endParaRPr dirty="0"/>
          </a:p>
        </p:txBody>
      </p:sp>
      <p:sp>
        <p:nvSpPr>
          <p:cNvPr id="307" name="Google Shape;307;g29970f919f9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9" name="Google Shape;329;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7000"/>
              </a:lnSpc>
              <a:spcBef>
                <a:spcPts val="0"/>
              </a:spcBef>
              <a:spcAft>
                <a:spcPts val="0"/>
              </a:spcAft>
              <a:buSzPts val="1400"/>
              <a:buNone/>
            </a:pPr>
            <a:endParaRPr dirty="0"/>
          </a:p>
        </p:txBody>
      </p:sp>
      <p:sp>
        <p:nvSpPr>
          <p:cNvPr id="330" name="Google Shape;330;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6</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358" name="Google Shape;358;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g29a0ea8b168_0_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3" name="Google Shape;383;g29a0ea8b168_0_3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384" name="Google Shape;384;g29a0ea8b168_0_3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800"/>
              </a:spcBef>
              <a:spcAft>
                <a:spcPts val="0"/>
              </a:spcAft>
              <a:buSzPts val="1400"/>
              <a:buNone/>
            </a:pPr>
            <a:endParaRPr dirty="0"/>
          </a:p>
        </p:txBody>
      </p:sp>
      <p:sp>
        <p:nvSpPr>
          <p:cNvPr id="409" name="Google Shape;409;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 Id="rId4"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 Id="rId4" Type="http://schemas.openxmlformats.org/officeDocument/2006/relationships/image" Target="../media/image3.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1_标题幻灯片" type="title">
  <p:cSld name="TITLE">
    <p:spTree>
      <p:nvGrpSpPr>
        <p:cNvPr id="1" name="Shape 15"/>
        <p:cNvGrpSpPr/>
        <p:nvPr/>
      </p:nvGrpSpPr>
      <p:grpSpPr>
        <a:xfrm>
          <a:off x="0" y="0"/>
          <a:ext cx="0" cy="0"/>
          <a:chOff x="0" y="0"/>
          <a:chExt cx="0" cy="0"/>
        </a:xfrm>
      </p:grpSpPr>
      <p:sp>
        <p:nvSpPr>
          <p:cNvPr id="16" name="Google Shape;16;p53"/>
          <p:cNvSpPr/>
          <p:nvPr/>
        </p:nvSpPr>
        <p:spPr>
          <a:xfrm>
            <a:off x="0" y="5070946"/>
            <a:ext cx="12192000" cy="1787053"/>
          </a:xfrm>
          <a:prstGeom prst="rect">
            <a:avLst/>
          </a:prstGeom>
          <a:gradFill>
            <a:gsLst>
              <a:gs pos="0">
                <a:srgbClr val="106EB3"/>
              </a:gs>
              <a:gs pos="29000">
                <a:srgbClr val="106EB3"/>
              </a:gs>
              <a:gs pos="100000">
                <a:srgbClr val="0B5286"/>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 name="Google Shape;17;p53"/>
          <p:cNvSpPr txBox="1">
            <a:spLocks noGrp="1"/>
          </p:cNvSpPr>
          <p:nvPr>
            <p:ph type="subTitle" idx="1"/>
          </p:nvPr>
        </p:nvSpPr>
        <p:spPr>
          <a:xfrm>
            <a:off x="669925" y="3177584"/>
            <a:ext cx="5270086" cy="558799"/>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1000"/>
              </a:spcBef>
              <a:spcAft>
                <a:spcPts val="0"/>
              </a:spcAft>
              <a:buSzPts val="1800"/>
              <a:buNone/>
              <a:defRPr sz="2000">
                <a:solidFill>
                  <a:schemeClr val="dk1"/>
                </a:solidFill>
              </a:defRPr>
            </a:lvl1pPr>
            <a:lvl2pPr lvl="1" algn="ctr">
              <a:lnSpc>
                <a:spcPct val="90000"/>
              </a:lnSpc>
              <a:spcBef>
                <a:spcPts val="500"/>
              </a:spcBef>
              <a:spcAft>
                <a:spcPts val="0"/>
              </a:spcAft>
              <a:buSzPts val="1600"/>
              <a:buNone/>
              <a:defRPr sz="2000"/>
            </a:lvl2pPr>
            <a:lvl3pPr lvl="2" algn="ctr">
              <a:lnSpc>
                <a:spcPct val="90000"/>
              </a:lnSpc>
              <a:spcBef>
                <a:spcPts val="500"/>
              </a:spcBef>
              <a:spcAft>
                <a:spcPts val="0"/>
              </a:spcAft>
              <a:buSzPts val="1400"/>
              <a:buNone/>
              <a:defRPr sz="1800"/>
            </a:lvl3pPr>
            <a:lvl4pPr lvl="3" algn="ctr">
              <a:lnSpc>
                <a:spcPct val="90000"/>
              </a:lnSpc>
              <a:spcBef>
                <a:spcPts val="500"/>
              </a:spcBef>
              <a:spcAft>
                <a:spcPts val="0"/>
              </a:spcAft>
              <a:buSzPts val="1200"/>
              <a:buNone/>
              <a:defRPr sz="1600"/>
            </a:lvl4pPr>
            <a:lvl5pPr lvl="4" algn="ctr">
              <a:lnSpc>
                <a:spcPct val="90000"/>
              </a:lnSpc>
              <a:spcBef>
                <a:spcPts val="500"/>
              </a:spcBef>
              <a:spcAft>
                <a:spcPts val="0"/>
              </a:spcAft>
              <a:buSzPts val="1200"/>
              <a:buNone/>
              <a:defRPr sz="1600"/>
            </a:lvl5pPr>
            <a:lvl6pPr lvl="5" algn="ctr">
              <a:lnSpc>
                <a:spcPct val="90000"/>
              </a:lnSpc>
              <a:spcBef>
                <a:spcPts val="500"/>
              </a:spcBef>
              <a:spcAft>
                <a:spcPts val="0"/>
              </a:spcAft>
              <a:buSzPts val="1800"/>
              <a:buNone/>
              <a:defRPr sz="1600"/>
            </a:lvl6pPr>
            <a:lvl7pPr lvl="6" algn="ctr">
              <a:lnSpc>
                <a:spcPct val="90000"/>
              </a:lnSpc>
              <a:spcBef>
                <a:spcPts val="500"/>
              </a:spcBef>
              <a:spcAft>
                <a:spcPts val="0"/>
              </a:spcAft>
              <a:buSzPts val="1800"/>
              <a:buNone/>
              <a:defRPr sz="1600"/>
            </a:lvl7pPr>
            <a:lvl8pPr lvl="7" algn="ctr">
              <a:lnSpc>
                <a:spcPct val="90000"/>
              </a:lnSpc>
              <a:spcBef>
                <a:spcPts val="500"/>
              </a:spcBef>
              <a:spcAft>
                <a:spcPts val="0"/>
              </a:spcAft>
              <a:buSzPts val="1800"/>
              <a:buNone/>
              <a:defRPr sz="1600"/>
            </a:lvl8pPr>
            <a:lvl9pPr lvl="8" algn="ctr">
              <a:lnSpc>
                <a:spcPct val="90000"/>
              </a:lnSpc>
              <a:spcBef>
                <a:spcPts val="500"/>
              </a:spcBef>
              <a:spcAft>
                <a:spcPts val="0"/>
              </a:spcAft>
              <a:buSzPts val="1800"/>
              <a:buNone/>
              <a:defRPr sz="1600"/>
            </a:lvl9pPr>
          </a:lstStyle>
          <a:p>
            <a:endParaRPr/>
          </a:p>
        </p:txBody>
      </p:sp>
      <p:sp>
        <p:nvSpPr>
          <p:cNvPr id="18" name="Google Shape;18;p53"/>
          <p:cNvSpPr txBox="1">
            <a:spLocks noGrp="1"/>
          </p:cNvSpPr>
          <p:nvPr>
            <p:ph type="ctrTitle"/>
          </p:nvPr>
        </p:nvSpPr>
        <p:spPr>
          <a:xfrm>
            <a:off x="669925" y="1785257"/>
            <a:ext cx="5270086" cy="1392327"/>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SzPts val="2800"/>
              <a:buNone/>
              <a:defRPr sz="400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53"/>
          <p:cNvSpPr txBox="1">
            <a:spLocks noGrp="1"/>
          </p:cNvSpPr>
          <p:nvPr>
            <p:ph type="body" idx="2"/>
          </p:nvPr>
        </p:nvSpPr>
        <p:spPr>
          <a:xfrm>
            <a:off x="669924" y="5539782"/>
            <a:ext cx="7855511" cy="296271"/>
          </a:xfrm>
          <a:prstGeom prst="rect">
            <a:avLst/>
          </a:prstGeom>
          <a:noFill/>
          <a:ln>
            <a:noFill/>
          </a:ln>
        </p:spPr>
        <p:txBody>
          <a:bodyPr spcFirstLastPara="1" wrap="square" lIns="91425" tIns="45700" rIns="91425" bIns="45700" anchor="ctr" anchorCtr="0">
            <a:noAutofit/>
          </a:bodyPr>
          <a:lstStyle>
            <a:lvl1pPr marL="457200" lvl="0" indent="-228600" algn="l">
              <a:lnSpc>
                <a:spcPct val="90000"/>
              </a:lnSpc>
              <a:spcBef>
                <a:spcPts val="1000"/>
              </a:spcBef>
              <a:spcAft>
                <a:spcPts val="0"/>
              </a:spcAft>
              <a:buSzPts val="1800"/>
              <a:buNone/>
              <a:defRPr sz="1500" b="0">
                <a:solidFill>
                  <a:schemeClr val="lt1"/>
                </a:solidFill>
              </a:defRPr>
            </a:lvl1pPr>
            <a:lvl2pPr marL="914400" lvl="1" indent="-228600" algn="l">
              <a:lnSpc>
                <a:spcPct val="90000"/>
              </a:lnSpc>
              <a:spcBef>
                <a:spcPts val="500"/>
              </a:spcBef>
              <a:spcAft>
                <a:spcPts val="0"/>
              </a:spcAft>
              <a:buSzPts val="1600"/>
              <a:buNone/>
              <a:defRPr/>
            </a:lvl2pPr>
            <a:lvl3pPr marL="1371600" lvl="2" indent="-228600" algn="l">
              <a:lnSpc>
                <a:spcPct val="90000"/>
              </a:lnSpc>
              <a:spcBef>
                <a:spcPts val="500"/>
              </a:spcBef>
              <a:spcAft>
                <a:spcPts val="0"/>
              </a:spcAft>
              <a:buSzPts val="1400"/>
              <a:buNone/>
              <a:defRPr/>
            </a:lvl3pPr>
            <a:lvl4pPr marL="1828800" lvl="3" indent="-228600" algn="l">
              <a:lnSpc>
                <a:spcPct val="90000"/>
              </a:lnSpc>
              <a:spcBef>
                <a:spcPts val="500"/>
              </a:spcBef>
              <a:spcAft>
                <a:spcPts val="0"/>
              </a:spcAft>
              <a:buSzPts val="1200"/>
              <a:buNone/>
              <a:defRPr/>
            </a:lvl4pPr>
            <a:lvl5pPr marL="2286000" lvl="4" indent="-228600" algn="l">
              <a:lnSpc>
                <a:spcPct val="90000"/>
              </a:lnSpc>
              <a:spcBef>
                <a:spcPts val="500"/>
              </a:spcBef>
              <a:spcAft>
                <a:spcPts val="0"/>
              </a:spcAft>
              <a:buSzPts val="1200"/>
              <a:buNone/>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0" name="Google Shape;20;p53"/>
          <p:cNvSpPr txBox="1">
            <a:spLocks noGrp="1"/>
          </p:cNvSpPr>
          <p:nvPr>
            <p:ph type="body" idx="3"/>
          </p:nvPr>
        </p:nvSpPr>
        <p:spPr>
          <a:xfrm>
            <a:off x="669924" y="5836053"/>
            <a:ext cx="7855511" cy="296271"/>
          </a:xfrm>
          <a:prstGeom prst="rect">
            <a:avLst/>
          </a:prstGeom>
          <a:noFill/>
          <a:ln>
            <a:noFill/>
          </a:ln>
        </p:spPr>
        <p:txBody>
          <a:bodyPr spcFirstLastPara="1" wrap="square" lIns="91425" tIns="45700" rIns="91425" bIns="45700" anchor="ctr" anchorCtr="0">
            <a:noAutofit/>
          </a:bodyPr>
          <a:lstStyle>
            <a:lvl1pPr marL="457200" lvl="0" indent="-228600" algn="l">
              <a:lnSpc>
                <a:spcPct val="90000"/>
              </a:lnSpc>
              <a:spcBef>
                <a:spcPts val="1000"/>
              </a:spcBef>
              <a:spcAft>
                <a:spcPts val="0"/>
              </a:spcAft>
              <a:buSzPts val="1800"/>
              <a:buNone/>
              <a:defRPr sz="1500" b="0">
                <a:solidFill>
                  <a:schemeClr val="lt1"/>
                </a:solidFill>
              </a:defRPr>
            </a:lvl1pPr>
            <a:lvl2pPr marL="914400" lvl="1" indent="-228600" algn="l">
              <a:lnSpc>
                <a:spcPct val="90000"/>
              </a:lnSpc>
              <a:spcBef>
                <a:spcPts val="500"/>
              </a:spcBef>
              <a:spcAft>
                <a:spcPts val="0"/>
              </a:spcAft>
              <a:buSzPts val="1600"/>
              <a:buNone/>
              <a:defRPr/>
            </a:lvl2pPr>
            <a:lvl3pPr marL="1371600" lvl="2" indent="-228600" algn="l">
              <a:lnSpc>
                <a:spcPct val="90000"/>
              </a:lnSpc>
              <a:spcBef>
                <a:spcPts val="500"/>
              </a:spcBef>
              <a:spcAft>
                <a:spcPts val="0"/>
              </a:spcAft>
              <a:buSzPts val="1400"/>
              <a:buNone/>
              <a:defRPr/>
            </a:lvl3pPr>
            <a:lvl4pPr marL="1828800" lvl="3" indent="-228600" algn="l">
              <a:lnSpc>
                <a:spcPct val="90000"/>
              </a:lnSpc>
              <a:spcBef>
                <a:spcPts val="500"/>
              </a:spcBef>
              <a:spcAft>
                <a:spcPts val="0"/>
              </a:spcAft>
              <a:buSzPts val="1200"/>
              <a:buNone/>
              <a:defRPr/>
            </a:lvl4pPr>
            <a:lvl5pPr marL="2286000" lvl="4" indent="-228600" algn="l">
              <a:lnSpc>
                <a:spcPct val="90000"/>
              </a:lnSpc>
              <a:spcBef>
                <a:spcPts val="500"/>
              </a:spcBef>
              <a:spcAft>
                <a:spcPts val="0"/>
              </a:spcAft>
              <a:buSzPts val="1200"/>
              <a:buNone/>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grpSp>
        <p:nvGrpSpPr>
          <p:cNvPr id="21" name="Google Shape;21;p53"/>
          <p:cNvGrpSpPr/>
          <p:nvPr/>
        </p:nvGrpSpPr>
        <p:grpSpPr>
          <a:xfrm>
            <a:off x="5590025" y="388018"/>
            <a:ext cx="6125909" cy="5754020"/>
            <a:chOff x="5590025" y="388018"/>
            <a:chExt cx="6125909" cy="5754020"/>
          </a:xfrm>
        </p:grpSpPr>
        <p:sp>
          <p:nvSpPr>
            <p:cNvPr id="22" name="Google Shape;22;p53"/>
            <p:cNvSpPr/>
            <p:nvPr/>
          </p:nvSpPr>
          <p:spPr>
            <a:xfrm>
              <a:off x="6507932" y="1763713"/>
              <a:ext cx="3790950" cy="4378325"/>
            </a:xfrm>
            <a:custGeom>
              <a:avLst/>
              <a:gdLst/>
              <a:ahLst/>
              <a:cxnLst/>
              <a:rect l="l" t="t" r="r" b="b"/>
              <a:pathLst>
                <a:path w="2388" h="2758" extrusionOk="0">
                  <a:moveTo>
                    <a:pt x="2377" y="2062"/>
                  </a:moveTo>
                  <a:lnTo>
                    <a:pt x="2365" y="2062"/>
                  </a:lnTo>
                  <a:lnTo>
                    <a:pt x="2365" y="702"/>
                  </a:lnTo>
                  <a:lnTo>
                    <a:pt x="1194" y="26"/>
                  </a:lnTo>
                  <a:lnTo>
                    <a:pt x="23" y="702"/>
                  </a:lnTo>
                  <a:lnTo>
                    <a:pt x="23" y="2056"/>
                  </a:lnTo>
                  <a:lnTo>
                    <a:pt x="1194" y="2732"/>
                  </a:lnTo>
                  <a:lnTo>
                    <a:pt x="2371" y="2052"/>
                  </a:lnTo>
                  <a:lnTo>
                    <a:pt x="2377" y="2062"/>
                  </a:lnTo>
                  <a:lnTo>
                    <a:pt x="2365" y="2062"/>
                  </a:lnTo>
                  <a:lnTo>
                    <a:pt x="2377" y="2062"/>
                  </a:lnTo>
                  <a:lnTo>
                    <a:pt x="2382" y="2071"/>
                  </a:lnTo>
                  <a:lnTo>
                    <a:pt x="1194" y="2758"/>
                  </a:lnTo>
                  <a:lnTo>
                    <a:pt x="0" y="2069"/>
                  </a:lnTo>
                  <a:lnTo>
                    <a:pt x="0" y="689"/>
                  </a:lnTo>
                  <a:lnTo>
                    <a:pt x="1194" y="0"/>
                  </a:lnTo>
                  <a:lnTo>
                    <a:pt x="2388" y="689"/>
                  </a:lnTo>
                  <a:lnTo>
                    <a:pt x="2388" y="2069"/>
                  </a:lnTo>
                  <a:lnTo>
                    <a:pt x="2382" y="2071"/>
                  </a:lnTo>
                  <a:lnTo>
                    <a:pt x="2377" y="2062"/>
                  </a:lnTo>
                  <a:close/>
                </a:path>
              </a:pathLst>
            </a:custGeom>
            <a:gradFill>
              <a:gsLst>
                <a:gs pos="0">
                  <a:srgbClr val="106EB3"/>
                </a:gs>
                <a:gs pos="29000">
                  <a:srgbClr val="106EB3"/>
                </a:gs>
                <a:gs pos="100000">
                  <a:srgbClr val="0B5286"/>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23" name="Google Shape;23;p53"/>
            <p:cNvSpPr/>
            <p:nvPr/>
          </p:nvSpPr>
          <p:spPr>
            <a:xfrm>
              <a:off x="6731770" y="2024063"/>
              <a:ext cx="3343275" cy="3857625"/>
            </a:xfrm>
            <a:custGeom>
              <a:avLst/>
              <a:gdLst/>
              <a:ahLst/>
              <a:cxnLst/>
              <a:rect l="l" t="t" r="r" b="b"/>
              <a:pathLst>
                <a:path w="2106" h="2430" extrusionOk="0">
                  <a:moveTo>
                    <a:pt x="2106" y="1822"/>
                  </a:moveTo>
                  <a:lnTo>
                    <a:pt x="2106" y="608"/>
                  </a:lnTo>
                  <a:lnTo>
                    <a:pt x="1053" y="0"/>
                  </a:lnTo>
                  <a:lnTo>
                    <a:pt x="0" y="608"/>
                  </a:lnTo>
                  <a:lnTo>
                    <a:pt x="0" y="1822"/>
                  </a:lnTo>
                  <a:lnTo>
                    <a:pt x="1053" y="2430"/>
                  </a:lnTo>
                  <a:lnTo>
                    <a:pt x="2106" y="1822"/>
                  </a:lnTo>
                  <a:close/>
                </a:path>
              </a:pathLst>
            </a:custGeom>
            <a:blipFill rotWithShape="1">
              <a:blip r:embed="rId2">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 name="Google Shape;24;p53"/>
            <p:cNvSpPr/>
            <p:nvPr/>
          </p:nvSpPr>
          <p:spPr>
            <a:xfrm>
              <a:off x="9583676" y="4259156"/>
              <a:ext cx="1209872" cy="1396006"/>
            </a:xfrm>
            <a:custGeom>
              <a:avLst/>
              <a:gdLst/>
              <a:ahLst/>
              <a:cxnLst/>
              <a:rect l="l" t="t" r="r" b="b"/>
              <a:pathLst>
                <a:path w="2106" h="2430" extrusionOk="0">
                  <a:moveTo>
                    <a:pt x="2106" y="1822"/>
                  </a:moveTo>
                  <a:lnTo>
                    <a:pt x="2106" y="608"/>
                  </a:lnTo>
                  <a:lnTo>
                    <a:pt x="1053" y="0"/>
                  </a:lnTo>
                  <a:lnTo>
                    <a:pt x="0" y="608"/>
                  </a:lnTo>
                  <a:lnTo>
                    <a:pt x="0" y="1822"/>
                  </a:lnTo>
                  <a:lnTo>
                    <a:pt x="1053" y="2430"/>
                  </a:lnTo>
                  <a:lnTo>
                    <a:pt x="2106" y="1822"/>
                  </a:ln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 name="Google Shape;25;p53"/>
            <p:cNvSpPr/>
            <p:nvPr/>
          </p:nvSpPr>
          <p:spPr>
            <a:xfrm>
              <a:off x="9651593" y="4337522"/>
              <a:ext cx="1074037" cy="1239274"/>
            </a:xfrm>
            <a:custGeom>
              <a:avLst/>
              <a:gdLst/>
              <a:ahLst/>
              <a:cxnLst/>
              <a:rect l="l" t="t" r="r" b="b"/>
              <a:pathLst>
                <a:path w="2106" h="2430" extrusionOk="0">
                  <a:moveTo>
                    <a:pt x="2106" y="1822"/>
                  </a:moveTo>
                  <a:lnTo>
                    <a:pt x="2106" y="608"/>
                  </a:lnTo>
                  <a:lnTo>
                    <a:pt x="1053" y="0"/>
                  </a:lnTo>
                  <a:lnTo>
                    <a:pt x="0" y="608"/>
                  </a:lnTo>
                  <a:lnTo>
                    <a:pt x="0" y="1822"/>
                  </a:lnTo>
                  <a:lnTo>
                    <a:pt x="1053" y="2430"/>
                  </a:lnTo>
                  <a:lnTo>
                    <a:pt x="2106" y="1822"/>
                  </a:lnTo>
                  <a:close/>
                </a:path>
              </a:pathLst>
            </a:custGeom>
            <a:gradFill>
              <a:gsLst>
                <a:gs pos="0">
                  <a:srgbClr val="106EB3"/>
                </a:gs>
                <a:gs pos="29000">
                  <a:srgbClr val="106EB3"/>
                </a:gs>
                <a:gs pos="100000">
                  <a:srgbClr val="0B5286"/>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26" name="Google Shape;26;p53"/>
            <p:cNvSpPr/>
            <p:nvPr/>
          </p:nvSpPr>
          <p:spPr>
            <a:xfrm>
              <a:off x="7306380" y="809717"/>
              <a:ext cx="1742076" cy="2010088"/>
            </a:xfrm>
            <a:custGeom>
              <a:avLst/>
              <a:gdLst/>
              <a:ahLst/>
              <a:cxnLst/>
              <a:rect l="l" t="t" r="r" b="b"/>
              <a:pathLst>
                <a:path w="2106" h="2430" extrusionOk="0">
                  <a:moveTo>
                    <a:pt x="2106" y="1822"/>
                  </a:moveTo>
                  <a:lnTo>
                    <a:pt x="2106" y="608"/>
                  </a:lnTo>
                  <a:lnTo>
                    <a:pt x="1053" y="0"/>
                  </a:lnTo>
                  <a:lnTo>
                    <a:pt x="0" y="608"/>
                  </a:lnTo>
                  <a:lnTo>
                    <a:pt x="0" y="1822"/>
                  </a:lnTo>
                  <a:lnTo>
                    <a:pt x="1053" y="2430"/>
                  </a:lnTo>
                  <a:lnTo>
                    <a:pt x="2106" y="1822"/>
                  </a:ln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 name="Google Shape;27;p53"/>
            <p:cNvSpPr/>
            <p:nvPr/>
          </p:nvSpPr>
          <p:spPr>
            <a:xfrm>
              <a:off x="7404173" y="922555"/>
              <a:ext cx="1546489" cy="1784412"/>
            </a:xfrm>
            <a:custGeom>
              <a:avLst/>
              <a:gdLst/>
              <a:ahLst/>
              <a:cxnLst/>
              <a:rect l="l" t="t" r="r" b="b"/>
              <a:pathLst>
                <a:path w="2106" h="2430" extrusionOk="0">
                  <a:moveTo>
                    <a:pt x="2106" y="1822"/>
                  </a:moveTo>
                  <a:lnTo>
                    <a:pt x="2106" y="608"/>
                  </a:lnTo>
                  <a:lnTo>
                    <a:pt x="1053" y="0"/>
                  </a:lnTo>
                  <a:lnTo>
                    <a:pt x="0" y="608"/>
                  </a:lnTo>
                  <a:lnTo>
                    <a:pt x="0" y="1822"/>
                  </a:lnTo>
                  <a:lnTo>
                    <a:pt x="1053" y="2430"/>
                  </a:lnTo>
                  <a:lnTo>
                    <a:pt x="2106" y="1822"/>
                  </a:lnTo>
                  <a:close/>
                </a:path>
              </a:pathLst>
            </a:custGeom>
            <a:gradFill>
              <a:gsLst>
                <a:gs pos="0">
                  <a:srgbClr val="106EB3"/>
                </a:gs>
                <a:gs pos="29000">
                  <a:srgbClr val="106EB3"/>
                </a:gs>
                <a:gs pos="100000">
                  <a:srgbClr val="0B5286"/>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28" name="Google Shape;28;p53"/>
            <p:cNvSpPr/>
            <p:nvPr/>
          </p:nvSpPr>
          <p:spPr>
            <a:xfrm>
              <a:off x="9781955" y="1041399"/>
              <a:ext cx="1466775" cy="1692433"/>
            </a:xfrm>
            <a:custGeom>
              <a:avLst/>
              <a:gdLst/>
              <a:ahLst/>
              <a:cxnLst/>
              <a:rect l="l" t="t" r="r" b="b"/>
              <a:pathLst>
                <a:path w="2106" h="2430" extrusionOk="0">
                  <a:moveTo>
                    <a:pt x="2106" y="1822"/>
                  </a:moveTo>
                  <a:lnTo>
                    <a:pt x="2106" y="608"/>
                  </a:lnTo>
                  <a:lnTo>
                    <a:pt x="1053" y="0"/>
                  </a:lnTo>
                  <a:lnTo>
                    <a:pt x="0" y="608"/>
                  </a:lnTo>
                  <a:lnTo>
                    <a:pt x="0" y="1822"/>
                  </a:lnTo>
                  <a:lnTo>
                    <a:pt x="1053" y="2430"/>
                  </a:lnTo>
                  <a:lnTo>
                    <a:pt x="2106" y="1822"/>
                  </a:ln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 name="Google Shape;29;p53"/>
            <p:cNvSpPr/>
            <p:nvPr/>
          </p:nvSpPr>
          <p:spPr>
            <a:xfrm>
              <a:off x="9935559" y="1076914"/>
              <a:ext cx="1268655" cy="1463829"/>
            </a:xfrm>
            <a:custGeom>
              <a:avLst/>
              <a:gdLst/>
              <a:ahLst/>
              <a:cxnLst/>
              <a:rect l="l" t="t" r="r" b="b"/>
              <a:pathLst>
                <a:path w="2106" h="2430" extrusionOk="0">
                  <a:moveTo>
                    <a:pt x="2106" y="1822"/>
                  </a:moveTo>
                  <a:lnTo>
                    <a:pt x="2106" y="608"/>
                  </a:lnTo>
                  <a:lnTo>
                    <a:pt x="1053" y="0"/>
                  </a:lnTo>
                  <a:lnTo>
                    <a:pt x="0" y="608"/>
                  </a:lnTo>
                  <a:lnTo>
                    <a:pt x="0" y="1822"/>
                  </a:lnTo>
                  <a:lnTo>
                    <a:pt x="1053" y="2430"/>
                  </a:lnTo>
                  <a:lnTo>
                    <a:pt x="2106" y="1822"/>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 name="Google Shape;30;p53"/>
            <p:cNvSpPr/>
            <p:nvPr/>
          </p:nvSpPr>
          <p:spPr>
            <a:xfrm>
              <a:off x="5590025" y="3863383"/>
              <a:ext cx="1748550" cy="2017556"/>
            </a:xfrm>
            <a:custGeom>
              <a:avLst/>
              <a:gdLst/>
              <a:ahLst/>
              <a:cxnLst/>
              <a:rect l="l" t="t" r="r" b="b"/>
              <a:pathLst>
                <a:path w="2106" h="2430" extrusionOk="0">
                  <a:moveTo>
                    <a:pt x="2106" y="1822"/>
                  </a:moveTo>
                  <a:lnTo>
                    <a:pt x="2106" y="608"/>
                  </a:lnTo>
                  <a:lnTo>
                    <a:pt x="1053" y="0"/>
                  </a:lnTo>
                  <a:lnTo>
                    <a:pt x="0" y="608"/>
                  </a:lnTo>
                  <a:lnTo>
                    <a:pt x="0" y="1822"/>
                  </a:lnTo>
                  <a:lnTo>
                    <a:pt x="1053" y="2430"/>
                  </a:lnTo>
                  <a:lnTo>
                    <a:pt x="2106" y="1822"/>
                  </a:lnTo>
                  <a:close/>
                </a:path>
              </a:pathLst>
            </a:custGeom>
            <a:gradFill>
              <a:gsLst>
                <a:gs pos="0">
                  <a:srgbClr val="106EB3"/>
                </a:gs>
                <a:gs pos="29000">
                  <a:srgbClr val="106EB3"/>
                </a:gs>
                <a:gs pos="100000">
                  <a:srgbClr val="0B5286"/>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31" name="Google Shape;31;p53"/>
            <p:cNvSpPr/>
            <p:nvPr/>
          </p:nvSpPr>
          <p:spPr>
            <a:xfrm>
              <a:off x="5708115" y="3999643"/>
              <a:ext cx="1512370" cy="1745037"/>
            </a:xfrm>
            <a:custGeom>
              <a:avLst/>
              <a:gdLst/>
              <a:ahLst/>
              <a:cxnLst/>
              <a:rect l="l" t="t" r="r" b="b"/>
              <a:pathLst>
                <a:path w="2106" h="2430" extrusionOk="0">
                  <a:moveTo>
                    <a:pt x="2106" y="1822"/>
                  </a:moveTo>
                  <a:lnTo>
                    <a:pt x="2106" y="608"/>
                  </a:lnTo>
                  <a:lnTo>
                    <a:pt x="1053" y="0"/>
                  </a:lnTo>
                  <a:lnTo>
                    <a:pt x="0" y="608"/>
                  </a:lnTo>
                  <a:lnTo>
                    <a:pt x="0" y="1822"/>
                  </a:lnTo>
                  <a:lnTo>
                    <a:pt x="1053" y="2430"/>
                  </a:lnTo>
                  <a:lnTo>
                    <a:pt x="2106" y="1822"/>
                  </a:lnTo>
                  <a:close/>
                </a:path>
              </a:pathLst>
            </a:cu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 name="Google Shape;32;p53"/>
            <p:cNvSpPr/>
            <p:nvPr/>
          </p:nvSpPr>
          <p:spPr>
            <a:xfrm>
              <a:off x="6013266" y="1363963"/>
              <a:ext cx="525251" cy="606057"/>
            </a:xfrm>
            <a:custGeom>
              <a:avLst/>
              <a:gdLst/>
              <a:ahLst/>
              <a:cxnLst/>
              <a:rect l="l" t="t" r="r" b="b"/>
              <a:pathLst>
                <a:path w="2106" h="2430" extrusionOk="0">
                  <a:moveTo>
                    <a:pt x="2106" y="1822"/>
                  </a:moveTo>
                  <a:lnTo>
                    <a:pt x="2106" y="608"/>
                  </a:lnTo>
                  <a:lnTo>
                    <a:pt x="1053" y="0"/>
                  </a:lnTo>
                  <a:lnTo>
                    <a:pt x="0" y="608"/>
                  </a:lnTo>
                  <a:lnTo>
                    <a:pt x="0" y="1822"/>
                  </a:lnTo>
                  <a:lnTo>
                    <a:pt x="1053" y="2430"/>
                  </a:lnTo>
                  <a:lnTo>
                    <a:pt x="2106" y="1822"/>
                  </a:lnTo>
                  <a:close/>
                </a:path>
              </a:pathLst>
            </a:custGeom>
            <a:solidFill>
              <a:srgbClr val="D7E5F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33" name="Google Shape;33;p53"/>
            <p:cNvSpPr/>
            <p:nvPr/>
          </p:nvSpPr>
          <p:spPr>
            <a:xfrm>
              <a:off x="11190683" y="388018"/>
              <a:ext cx="525251" cy="606057"/>
            </a:xfrm>
            <a:custGeom>
              <a:avLst/>
              <a:gdLst/>
              <a:ahLst/>
              <a:cxnLst/>
              <a:rect l="l" t="t" r="r" b="b"/>
              <a:pathLst>
                <a:path w="2106" h="2430" extrusionOk="0">
                  <a:moveTo>
                    <a:pt x="2106" y="1822"/>
                  </a:moveTo>
                  <a:lnTo>
                    <a:pt x="2106" y="608"/>
                  </a:lnTo>
                  <a:lnTo>
                    <a:pt x="1053" y="0"/>
                  </a:lnTo>
                  <a:lnTo>
                    <a:pt x="0" y="608"/>
                  </a:lnTo>
                  <a:lnTo>
                    <a:pt x="0" y="1822"/>
                  </a:lnTo>
                  <a:lnTo>
                    <a:pt x="1053" y="2430"/>
                  </a:lnTo>
                  <a:lnTo>
                    <a:pt x="2106" y="1822"/>
                  </a:lnTo>
                  <a:close/>
                </a:path>
              </a:pathLst>
            </a:custGeom>
            <a:solidFill>
              <a:srgbClr val="D7E5F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34" name="Google Shape;34;p53"/>
            <p:cNvSpPr/>
            <p:nvPr/>
          </p:nvSpPr>
          <p:spPr>
            <a:xfrm>
              <a:off x="7820777" y="1383778"/>
              <a:ext cx="785855" cy="840502"/>
            </a:xfrm>
            <a:custGeom>
              <a:avLst/>
              <a:gdLst/>
              <a:ahLst/>
              <a:cxnLst/>
              <a:rect l="l" t="t" r="r" b="b"/>
              <a:pathLst>
                <a:path w="6373" h="6827" extrusionOk="0">
                  <a:moveTo>
                    <a:pt x="6100" y="0"/>
                  </a:moveTo>
                  <a:lnTo>
                    <a:pt x="272" y="0"/>
                  </a:lnTo>
                  <a:cubicBezTo>
                    <a:pt x="122" y="0"/>
                    <a:pt x="0" y="122"/>
                    <a:pt x="0" y="272"/>
                  </a:cubicBezTo>
                  <a:lnTo>
                    <a:pt x="0" y="6554"/>
                  </a:lnTo>
                  <a:cubicBezTo>
                    <a:pt x="0" y="6705"/>
                    <a:pt x="122" y="6827"/>
                    <a:pt x="272" y="6827"/>
                  </a:cubicBezTo>
                  <a:lnTo>
                    <a:pt x="5283" y="6827"/>
                  </a:lnTo>
                  <a:cubicBezTo>
                    <a:pt x="5433" y="6827"/>
                    <a:pt x="5555" y="6705"/>
                    <a:pt x="5555" y="6554"/>
                  </a:cubicBezTo>
                  <a:lnTo>
                    <a:pt x="5555" y="1747"/>
                  </a:lnTo>
                  <a:lnTo>
                    <a:pt x="6100" y="1747"/>
                  </a:lnTo>
                  <a:cubicBezTo>
                    <a:pt x="6251" y="1747"/>
                    <a:pt x="6373" y="1625"/>
                    <a:pt x="6373" y="1474"/>
                  </a:cubicBezTo>
                  <a:lnTo>
                    <a:pt x="6373" y="272"/>
                  </a:lnTo>
                  <a:cubicBezTo>
                    <a:pt x="6373" y="122"/>
                    <a:pt x="6251" y="0"/>
                    <a:pt x="6100" y="0"/>
                  </a:cubicBezTo>
                  <a:close/>
                  <a:moveTo>
                    <a:pt x="2097" y="1786"/>
                  </a:moveTo>
                  <a:lnTo>
                    <a:pt x="2505" y="1786"/>
                  </a:lnTo>
                  <a:lnTo>
                    <a:pt x="2505" y="1378"/>
                  </a:lnTo>
                  <a:cubicBezTo>
                    <a:pt x="2505" y="1228"/>
                    <a:pt x="2627" y="1106"/>
                    <a:pt x="2778" y="1106"/>
                  </a:cubicBezTo>
                  <a:cubicBezTo>
                    <a:pt x="2928" y="1106"/>
                    <a:pt x="3050" y="1228"/>
                    <a:pt x="3050" y="1378"/>
                  </a:cubicBezTo>
                  <a:lnTo>
                    <a:pt x="3050" y="1786"/>
                  </a:lnTo>
                  <a:lnTo>
                    <a:pt x="3458" y="1786"/>
                  </a:lnTo>
                  <a:cubicBezTo>
                    <a:pt x="3608" y="1786"/>
                    <a:pt x="3730" y="1908"/>
                    <a:pt x="3730" y="2059"/>
                  </a:cubicBezTo>
                  <a:cubicBezTo>
                    <a:pt x="3730" y="2209"/>
                    <a:pt x="3609" y="2331"/>
                    <a:pt x="3458" y="2331"/>
                  </a:cubicBezTo>
                  <a:lnTo>
                    <a:pt x="3050" y="2331"/>
                  </a:lnTo>
                  <a:lnTo>
                    <a:pt x="3050" y="2739"/>
                  </a:lnTo>
                  <a:cubicBezTo>
                    <a:pt x="3050" y="2889"/>
                    <a:pt x="2928" y="3011"/>
                    <a:pt x="2778" y="3011"/>
                  </a:cubicBezTo>
                  <a:cubicBezTo>
                    <a:pt x="2627" y="3011"/>
                    <a:pt x="2505" y="2889"/>
                    <a:pt x="2505" y="2739"/>
                  </a:cubicBezTo>
                  <a:lnTo>
                    <a:pt x="2505" y="2331"/>
                  </a:lnTo>
                  <a:lnTo>
                    <a:pt x="2097" y="2331"/>
                  </a:lnTo>
                  <a:cubicBezTo>
                    <a:pt x="1947" y="2331"/>
                    <a:pt x="1825" y="2209"/>
                    <a:pt x="1825" y="2059"/>
                  </a:cubicBezTo>
                  <a:cubicBezTo>
                    <a:pt x="1825" y="1908"/>
                    <a:pt x="1947" y="1786"/>
                    <a:pt x="2097" y="1786"/>
                  </a:cubicBezTo>
                  <a:close/>
                  <a:moveTo>
                    <a:pt x="4294" y="5803"/>
                  </a:moveTo>
                  <a:lnTo>
                    <a:pt x="1261" y="5803"/>
                  </a:lnTo>
                  <a:cubicBezTo>
                    <a:pt x="1111" y="5803"/>
                    <a:pt x="989" y="5681"/>
                    <a:pt x="989" y="5531"/>
                  </a:cubicBezTo>
                  <a:cubicBezTo>
                    <a:pt x="989" y="5380"/>
                    <a:pt x="1111" y="5258"/>
                    <a:pt x="1261" y="5258"/>
                  </a:cubicBezTo>
                  <a:lnTo>
                    <a:pt x="4294" y="5258"/>
                  </a:lnTo>
                  <a:cubicBezTo>
                    <a:pt x="4445" y="5258"/>
                    <a:pt x="4567" y="5380"/>
                    <a:pt x="4567" y="5531"/>
                  </a:cubicBezTo>
                  <a:cubicBezTo>
                    <a:pt x="4567" y="5681"/>
                    <a:pt x="4445" y="5803"/>
                    <a:pt x="4294" y="5803"/>
                  </a:cubicBezTo>
                  <a:close/>
                  <a:moveTo>
                    <a:pt x="4294" y="4967"/>
                  </a:moveTo>
                  <a:lnTo>
                    <a:pt x="1261" y="4967"/>
                  </a:lnTo>
                  <a:cubicBezTo>
                    <a:pt x="1111" y="4967"/>
                    <a:pt x="989" y="4845"/>
                    <a:pt x="989" y="4695"/>
                  </a:cubicBezTo>
                  <a:cubicBezTo>
                    <a:pt x="989" y="4544"/>
                    <a:pt x="1111" y="4423"/>
                    <a:pt x="1261" y="4423"/>
                  </a:cubicBezTo>
                  <a:lnTo>
                    <a:pt x="4294" y="4423"/>
                  </a:lnTo>
                  <a:cubicBezTo>
                    <a:pt x="4445" y="4423"/>
                    <a:pt x="4567" y="4544"/>
                    <a:pt x="4567" y="4695"/>
                  </a:cubicBezTo>
                  <a:cubicBezTo>
                    <a:pt x="4567" y="4845"/>
                    <a:pt x="4445" y="4967"/>
                    <a:pt x="4294" y="4967"/>
                  </a:cubicBezTo>
                  <a:close/>
                  <a:moveTo>
                    <a:pt x="4294" y="4131"/>
                  </a:moveTo>
                  <a:lnTo>
                    <a:pt x="1261" y="4131"/>
                  </a:lnTo>
                  <a:cubicBezTo>
                    <a:pt x="1111" y="4131"/>
                    <a:pt x="989" y="4009"/>
                    <a:pt x="989" y="3859"/>
                  </a:cubicBezTo>
                  <a:cubicBezTo>
                    <a:pt x="989" y="3709"/>
                    <a:pt x="1111" y="3587"/>
                    <a:pt x="1261" y="3587"/>
                  </a:cubicBezTo>
                  <a:lnTo>
                    <a:pt x="4294" y="3587"/>
                  </a:lnTo>
                  <a:cubicBezTo>
                    <a:pt x="4445" y="3587"/>
                    <a:pt x="4567" y="3709"/>
                    <a:pt x="4567" y="3859"/>
                  </a:cubicBezTo>
                  <a:cubicBezTo>
                    <a:pt x="4567" y="4009"/>
                    <a:pt x="4445" y="4131"/>
                    <a:pt x="4294" y="4131"/>
                  </a:cubicBezTo>
                  <a:close/>
                  <a:moveTo>
                    <a:pt x="5828" y="1202"/>
                  </a:moveTo>
                  <a:lnTo>
                    <a:pt x="5555" y="1202"/>
                  </a:lnTo>
                  <a:lnTo>
                    <a:pt x="5555" y="545"/>
                  </a:lnTo>
                  <a:lnTo>
                    <a:pt x="5828" y="545"/>
                  </a:lnTo>
                  <a:lnTo>
                    <a:pt x="5828" y="1202"/>
                  </a:ln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 name="Google Shape;35;p53"/>
            <p:cNvSpPr/>
            <p:nvPr/>
          </p:nvSpPr>
          <p:spPr>
            <a:xfrm>
              <a:off x="9899466" y="4666837"/>
              <a:ext cx="601336" cy="560343"/>
            </a:xfrm>
            <a:custGeom>
              <a:avLst/>
              <a:gdLst/>
              <a:ahLst/>
              <a:cxnLst/>
              <a:rect l="l" t="t" r="r" b="b"/>
              <a:pathLst>
                <a:path w="607639" h="566217" extrusionOk="0">
                  <a:moveTo>
                    <a:pt x="263278" y="283054"/>
                  </a:moveTo>
                  <a:lnTo>
                    <a:pt x="263278" y="343757"/>
                  </a:lnTo>
                  <a:lnTo>
                    <a:pt x="202576" y="343757"/>
                  </a:lnTo>
                  <a:lnTo>
                    <a:pt x="202576" y="424636"/>
                  </a:lnTo>
                  <a:lnTo>
                    <a:pt x="263278" y="424636"/>
                  </a:lnTo>
                  <a:lnTo>
                    <a:pt x="263278" y="485339"/>
                  </a:lnTo>
                  <a:lnTo>
                    <a:pt x="344273" y="485339"/>
                  </a:lnTo>
                  <a:lnTo>
                    <a:pt x="344273" y="424636"/>
                  </a:lnTo>
                  <a:lnTo>
                    <a:pt x="405063" y="424636"/>
                  </a:lnTo>
                  <a:lnTo>
                    <a:pt x="405063" y="343757"/>
                  </a:lnTo>
                  <a:lnTo>
                    <a:pt x="344273" y="343757"/>
                  </a:lnTo>
                  <a:lnTo>
                    <a:pt x="344273" y="283054"/>
                  </a:lnTo>
                  <a:close/>
                  <a:moveTo>
                    <a:pt x="0" y="161736"/>
                  </a:moveTo>
                  <a:lnTo>
                    <a:pt x="121492" y="161736"/>
                  </a:lnTo>
                  <a:lnTo>
                    <a:pt x="143210" y="202175"/>
                  </a:lnTo>
                  <a:lnTo>
                    <a:pt x="607639" y="202175"/>
                  </a:lnTo>
                  <a:lnTo>
                    <a:pt x="607639" y="566217"/>
                  </a:lnTo>
                  <a:lnTo>
                    <a:pt x="0" y="566217"/>
                  </a:lnTo>
                  <a:close/>
                  <a:moveTo>
                    <a:pt x="81009" y="0"/>
                  </a:moveTo>
                  <a:lnTo>
                    <a:pt x="465859" y="0"/>
                  </a:lnTo>
                  <a:lnTo>
                    <a:pt x="526559" y="60610"/>
                  </a:lnTo>
                  <a:lnTo>
                    <a:pt x="526559" y="141484"/>
                  </a:lnTo>
                  <a:lnTo>
                    <a:pt x="179625" y="141484"/>
                  </a:lnTo>
                  <a:lnTo>
                    <a:pt x="157908" y="101047"/>
                  </a:lnTo>
                  <a:lnTo>
                    <a:pt x="81009" y="101047"/>
                  </a:ln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sp>
        <p:nvSpPr>
          <p:cNvPr id="36" name="Google Shape;36;p53"/>
          <p:cNvSpPr/>
          <p:nvPr/>
        </p:nvSpPr>
        <p:spPr>
          <a:xfrm rot="10800000" flipH="1">
            <a:off x="800100" y="5010204"/>
            <a:ext cx="558800" cy="327523"/>
          </a:xfrm>
          <a:prstGeom prst="triangle">
            <a:avLst>
              <a:gd name="adj" fmla="val 50000"/>
            </a:avLst>
          </a:pr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19"/>
        <p:cNvGrpSpPr/>
        <p:nvPr/>
      </p:nvGrpSpPr>
      <p:grpSpPr>
        <a:xfrm>
          <a:off x="0" y="0"/>
          <a:ext cx="0" cy="0"/>
          <a:chOff x="0" y="0"/>
          <a:chExt cx="0" cy="0"/>
        </a:xfrm>
      </p:grpSpPr>
      <p:sp>
        <p:nvSpPr>
          <p:cNvPr id="120" name="Google Shape;120;g262a9cd9b3a_0_39"/>
          <p:cNvSpPr txBox="1">
            <a:spLocks noGrp="1"/>
          </p:cNvSpPr>
          <p:nvPr>
            <p:ph type="title"/>
          </p:nvPr>
        </p:nvSpPr>
        <p:spPr>
          <a:xfrm>
            <a:off x="839788" y="457200"/>
            <a:ext cx="393210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1" name="Google Shape;121;g262a9cd9b3a_0_39"/>
          <p:cNvSpPr>
            <a:spLocks noGrp="1"/>
          </p:cNvSpPr>
          <p:nvPr>
            <p:ph type="pic" idx="2"/>
          </p:nvPr>
        </p:nvSpPr>
        <p:spPr>
          <a:xfrm>
            <a:off x="5183188" y="987425"/>
            <a:ext cx="6172200" cy="4873500"/>
          </a:xfrm>
          <a:prstGeom prst="rect">
            <a:avLst/>
          </a:prstGeom>
          <a:noFill/>
          <a:ln>
            <a:noFill/>
          </a:ln>
        </p:spPr>
      </p:sp>
      <p:sp>
        <p:nvSpPr>
          <p:cNvPr id="122" name="Google Shape;122;g262a9cd9b3a_0_39"/>
          <p:cNvSpPr txBox="1">
            <a:spLocks noGrp="1"/>
          </p:cNvSpPr>
          <p:nvPr>
            <p:ph type="body" idx="1"/>
          </p:nvPr>
        </p:nvSpPr>
        <p:spPr>
          <a:xfrm>
            <a:off x="839788" y="2057400"/>
            <a:ext cx="3932100" cy="38115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23" name="Google Shape;123;g262a9cd9b3a_0_39"/>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4" name="Google Shape;124;g262a9cd9b3a_0_39"/>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5" name="Google Shape;125;g262a9cd9b3a_0_39"/>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26"/>
        <p:cNvGrpSpPr/>
        <p:nvPr/>
      </p:nvGrpSpPr>
      <p:grpSpPr>
        <a:xfrm>
          <a:off x="0" y="0"/>
          <a:ext cx="0" cy="0"/>
          <a:chOff x="0" y="0"/>
          <a:chExt cx="0" cy="0"/>
        </a:xfrm>
      </p:grpSpPr>
      <p:sp>
        <p:nvSpPr>
          <p:cNvPr id="127" name="Google Shape;127;g262a9cd9b3a_0_46"/>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8" name="Google Shape;128;g262a9cd9b3a_0_46"/>
          <p:cNvSpPr txBox="1">
            <a:spLocks noGrp="1"/>
          </p:cNvSpPr>
          <p:nvPr>
            <p:ph type="body" idx="1"/>
          </p:nvPr>
        </p:nvSpPr>
        <p:spPr>
          <a:xfrm rot="5400000">
            <a:off x="3920400" y="-1256575"/>
            <a:ext cx="4351200"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9" name="Google Shape;129;g262a9cd9b3a_0_46"/>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0" name="Google Shape;130;g262a9cd9b3a_0_46"/>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1" name="Google Shape;131;g262a9cd9b3a_0_46"/>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32"/>
        <p:cNvGrpSpPr/>
        <p:nvPr/>
      </p:nvGrpSpPr>
      <p:grpSpPr>
        <a:xfrm>
          <a:off x="0" y="0"/>
          <a:ext cx="0" cy="0"/>
          <a:chOff x="0" y="0"/>
          <a:chExt cx="0" cy="0"/>
        </a:xfrm>
      </p:grpSpPr>
      <p:sp>
        <p:nvSpPr>
          <p:cNvPr id="133" name="Google Shape;133;g262a9cd9b3a_0_52"/>
          <p:cNvSpPr txBox="1">
            <a:spLocks noGrp="1"/>
          </p:cNvSpPr>
          <p:nvPr>
            <p:ph type="title"/>
          </p:nvPr>
        </p:nvSpPr>
        <p:spPr>
          <a:xfrm rot="5400000">
            <a:off x="7133400" y="1956625"/>
            <a:ext cx="5811900"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4" name="Google Shape;134;g262a9cd9b3a_0_52"/>
          <p:cNvSpPr txBox="1">
            <a:spLocks noGrp="1"/>
          </p:cNvSpPr>
          <p:nvPr>
            <p:ph type="body" idx="1"/>
          </p:nvPr>
        </p:nvSpPr>
        <p:spPr>
          <a:xfrm rot="5400000">
            <a:off x="1799400" y="-596075"/>
            <a:ext cx="5811900"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5" name="Google Shape;135;g262a9cd9b3a_0_52"/>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6" name="Google Shape;136;g262a9cd9b3a_0_52"/>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7" name="Google Shape;137;g262a9cd9b3a_0_52"/>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节标题" type="secHead">
  <p:cSld name="SECTION_HEADER">
    <p:spTree>
      <p:nvGrpSpPr>
        <p:cNvPr id="1" name="Shape 145"/>
        <p:cNvGrpSpPr/>
        <p:nvPr/>
      </p:nvGrpSpPr>
      <p:grpSpPr>
        <a:xfrm>
          <a:off x="0" y="0"/>
          <a:ext cx="0" cy="0"/>
          <a:chOff x="0" y="0"/>
          <a:chExt cx="0" cy="0"/>
        </a:xfrm>
      </p:grpSpPr>
      <p:sp>
        <p:nvSpPr>
          <p:cNvPr id="146" name="Google Shape;146;p55"/>
          <p:cNvSpPr txBox="1">
            <a:spLocks noGrp="1"/>
          </p:cNvSpPr>
          <p:nvPr>
            <p:ph type="title"/>
          </p:nvPr>
        </p:nvSpPr>
        <p:spPr>
          <a:xfrm>
            <a:off x="5874455" y="2810279"/>
            <a:ext cx="5419185" cy="89535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2400"/>
              <a:buFont typeface="Arial"/>
              <a:buNone/>
              <a:defRPr sz="2400" b="1">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7" name="Google Shape;147;p55"/>
          <p:cNvSpPr txBox="1">
            <a:spLocks noGrp="1"/>
          </p:cNvSpPr>
          <p:nvPr>
            <p:ph type="body" idx="1"/>
          </p:nvPr>
        </p:nvSpPr>
        <p:spPr>
          <a:xfrm>
            <a:off x="5875571" y="3705629"/>
            <a:ext cx="5419185" cy="1015623"/>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000"/>
              </a:spcBef>
              <a:spcAft>
                <a:spcPts val="0"/>
              </a:spcAft>
              <a:buClr>
                <a:schemeClr val="dk1"/>
              </a:buClr>
              <a:buSzPts val="1100"/>
              <a:buNone/>
              <a:defRPr sz="1100">
                <a:solidFill>
                  <a:schemeClr val="dk1"/>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grpSp>
        <p:nvGrpSpPr>
          <p:cNvPr id="148" name="Google Shape;148;p55"/>
          <p:cNvGrpSpPr/>
          <p:nvPr/>
        </p:nvGrpSpPr>
        <p:grpSpPr>
          <a:xfrm>
            <a:off x="1557959" y="1007390"/>
            <a:ext cx="4792042" cy="4501128"/>
            <a:chOff x="5590025" y="388018"/>
            <a:chExt cx="6125909" cy="5754020"/>
          </a:xfrm>
        </p:grpSpPr>
        <p:sp>
          <p:nvSpPr>
            <p:cNvPr id="149" name="Google Shape;149;p55"/>
            <p:cNvSpPr/>
            <p:nvPr/>
          </p:nvSpPr>
          <p:spPr>
            <a:xfrm>
              <a:off x="6507932" y="1763713"/>
              <a:ext cx="3790950" cy="4378325"/>
            </a:xfrm>
            <a:custGeom>
              <a:avLst/>
              <a:gdLst/>
              <a:ahLst/>
              <a:cxnLst/>
              <a:rect l="l" t="t" r="r" b="b"/>
              <a:pathLst>
                <a:path w="2388" h="2758" extrusionOk="0">
                  <a:moveTo>
                    <a:pt x="2377" y="2062"/>
                  </a:moveTo>
                  <a:lnTo>
                    <a:pt x="2365" y="2062"/>
                  </a:lnTo>
                  <a:lnTo>
                    <a:pt x="2365" y="702"/>
                  </a:lnTo>
                  <a:lnTo>
                    <a:pt x="1194" y="26"/>
                  </a:lnTo>
                  <a:lnTo>
                    <a:pt x="23" y="702"/>
                  </a:lnTo>
                  <a:lnTo>
                    <a:pt x="23" y="2056"/>
                  </a:lnTo>
                  <a:lnTo>
                    <a:pt x="1194" y="2732"/>
                  </a:lnTo>
                  <a:lnTo>
                    <a:pt x="2371" y="2052"/>
                  </a:lnTo>
                  <a:lnTo>
                    <a:pt x="2377" y="2062"/>
                  </a:lnTo>
                  <a:lnTo>
                    <a:pt x="2365" y="2062"/>
                  </a:lnTo>
                  <a:lnTo>
                    <a:pt x="2377" y="2062"/>
                  </a:lnTo>
                  <a:lnTo>
                    <a:pt x="2382" y="2071"/>
                  </a:lnTo>
                  <a:lnTo>
                    <a:pt x="1194" y="2758"/>
                  </a:lnTo>
                  <a:lnTo>
                    <a:pt x="0" y="2069"/>
                  </a:lnTo>
                  <a:lnTo>
                    <a:pt x="0" y="689"/>
                  </a:lnTo>
                  <a:lnTo>
                    <a:pt x="1194" y="0"/>
                  </a:lnTo>
                  <a:lnTo>
                    <a:pt x="2388" y="689"/>
                  </a:lnTo>
                  <a:lnTo>
                    <a:pt x="2388" y="2069"/>
                  </a:lnTo>
                  <a:lnTo>
                    <a:pt x="2382" y="2071"/>
                  </a:lnTo>
                  <a:lnTo>
                    <a:pt x="2377" y="2062"/>
                  </a:lnTo>
                  <a:close/>
                </a:path>
              </a:pathLst>
            </a:custGeom>
            <a:gradFill>
              <a:gsLst>
                <a:gs pos="0">
                  <a:srgbClr val="106EB3"/>
                </a:gs>
                <a:gs pos="29000">
                  <a:srgbClr val="106EB3"/>
                </a:gs>
                <a:gs pos="100000">
                  <a:srgbClr val="0B5286"/>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50" name="Google Shape;150;p55"/>
            <p:cNvSpPr/>
            <p:nvPr/>
          </p:nvSpPr>
          <p:spPr>
            <a:xfrm>
              <a:off x="6731770" y="2024063"/>
              <a:ext cx="3343275" cy="3857625"/>
            </a:xfrm>
            <a:custGeom>
              <a:avLst/>
              <a:gdLst/>
              <a:ahLst/>
              <a:cxnLst/>
              <a:rect l="l" t="t" r="r" b="b"/>
              <a:pathLst>
                <a:path w="2106" h="2430" extrusionOk="0">
                  <a:moveTo>
                    <a:pt x="2106" y="1822"/>
                  </a:moveTo>
                  <a:lnTo>
                    <a:pt x="2106" y="608"/>
                  </a:lnTo>
                  <a:lnTo>
                    <a:pt x="1053" y="0"/>
                  </a:lnTo>
                  <a:lnTo>
                    <a:pt x="0" y="608"/>
                  </a:lnTo>
                  <a:lnTo>
                    <a:pt x="0" y="1822"/>
                  </a:lnTo>
                  <a:lnTo>
                    <a:pt x="1053" y="2430"/>
                  </a:lnTo>
                  <a:lnTo>
                    <a:pt x="2106" y="1822"/>
                  </a:lnTo>
                  <a:close/>
                </a:path>
              </a:pathLst>
            </a:custGeom>
            <a:gradFill>
              <a:gsLst>
                <a:gs pos="0">
                  <a:srgbClr val="106EB3"/>
                </a:gs>
                <a:gs pos="29000">
                  <a:srgbClr val="106EB3"/>
                </a:gs>
                <a:gs pos="100000">
                  <a:srgbClr val="0B5286"/>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51" name="Google Shape;151;p55"/>
            <p:cNvSpPr/>
            <p:nvPr/>
          </p:nvSpPr>
          <p:spPr>
            <a:xfrm>
              <a:off x="9583676" y="4259156"/>
              <a:ext cx="1209872" cy="1396006"/>
            </a:xfrm>
            <a:custGeom>
              <a:avLst/>
              <a:gdLst/>
              <a:ahLst/>
              <a:cxnLst/>
              <a:rect l="l" t="t" r="r" b="b"/>
              <a:pathLst>
                <a:path w="2106" h="2430" extrusionOk="0">
                  <a:moveTo>
                    <a:pt x="2106" y="1822"/>
                  </a:moveTo>
                  <a:lnTo>
                    <a:pt x="2106" y="608"/>
                  </a:lnTo>
                  <a:lnTo>
                    <a:pt x="1053" y="0"/>
                  </a:lnTo>
                  <a:lnTo>
                    <a:pt x="0" y="608"/>
                  </a:lnTo>
                  <a:lnTo>
                    <a:pt x="0" y="1822"/>
                  </a:lnTo>
                  <a:lnTo>
                    <a:pt x="1053" y="2430"/>
                  </a:lnTo>
                  <a:lnTo>
                    <a:pt x="2106" y="1822"/>
                  </a:ln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 name="Google Shape;152;p55"/>
            <p:cNvSpPr/>
            <p:nvPr/>
          </p:nvSpPr>
          <p:spPr>
            <a:xfrm>
              <a:off x="9651593" y="4337522"/>
              <a:ext cx="1074037" cy="1239274"/>
            </a:xfrm>
            <a:custGeom>
              <a:avLst/>
              <a:gdLst/>
              <a:ahLst/>
              <a:cxnLst/>
              <a:rect l="l" t="t" r="r" b="b"/>
              <a:pathLst>
                <a:path w="2106" h="2430" extrusionOk="0">
                  <a:moveTo>
                    <a:pt x="2106" y="1822"/>
                  </a:moveTo>
                  <a:lnTo>
                    <a:pt x="2106" y="608"/>
                  </a:lnTo>
                  <a:lnTo>
                    <a:pt x="1053" y="0"/>
                  </a:lnTo>
                  <a:lnTo>
                    <a:pt x="0" y="608"/>
                  </a:lnTo>
                  <a:lnTo>
                    <a:pt x="0" y="1822"/>
                  </a:lnTo>
                  <a:lnTo>
                    <a:pt x="1053" y="2430"/>
                  </a:lnTo>
                  <a:lnTo>
                    <a:pt x="2106" y="1822"/>
                  </a:lnTo>
                  <a:close/>
                </a:path>
              </a:pathLst>
            </a:custGeom>
            <a:gradFill>
              <a:gsLst>
                <a:gs pos="0">
                  <a:srgbClr val="106EB3"/>
                </a:gs>
                <a:gs pos="29000">
                  <a:srgbClr val="106EB3"/>
                </a:gs>
                <a:gs pos="100000">
                  <a:srgbClr val="0B5286"/>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53" name="Google Shape;153;p55"/>
            <p:cNvSpPr/>
            <p:nvPr/>
          </p:nvSpPr>
          <p:spPr>
            <a:xfrm>
              <a:off x="7404257" y="964976"/>
              <a:ext cx="1742076" cy="2010088"/>
            </a:xfrm>
            <a:custGeom>
              <a:avLst/>
              <a:gdLst/>
              <a:ahLst/>
              <a:cxnLst/>
              <a:rect l="l" t="t" r="r" b="b"/>
              <a:pathLst>
                <a:path w="2106" h="2430" extrusionOk="0">
                  <a:moveTo>
                    <a:pt x="2106" y="1822"/>
                  </a:moveTo>
                  <a:lnTo>
                    <a:pt x="2106" y="608"/>
                  </a:lnTo>
                  <a:lnTo>
                    <a:pt x="1053" y="0"/>
                  </a:lnTo>
                  <a:lnTo>
                    <a:pt x="0" y="608"/>
                  </a:lnTo>
                  <a:lnTo>
                    <a:pt x="0" y="1822"/>
                  </a:lnTo>
                  <a:lnTo>
                    <a:pt x="1053" y="2430"/>
                  </a:lnTo>
                  <a:lnTo>
                    <a:pt x="2106" y="1822"/>
                  </a:ln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 name="Google Shape;154;p55"/>
            <p:cNvSpPr/>
            <p:nvPr/>
          </p:nvSpPr>
          <p:spPr>
            <a:xfrm>
              <a:off x="7404173" y="922555"/>
              <a:ext cx="1546489" cy="1784412"/>
            </a:xfrm>
            <a:custGeom>
              <a:avLst/>
              <a:gdLst/>
              <a:ahLst/>
              <a:cxnLst/>
              <a:rect l="l" t="t" r="r" b="b"/>
              <a:pathLst>
                <a:path w="2106" h="2430" extrusionOk="0">
                  <a:moveTo>
                    <a:pt x="2106" y="1822"/>
                  </a:moveTo>
                  <a:lnTo>
                    <a:pt x="2106" y="608"/>
                  </a:lnTo>
                  <a:lnTo>
                    <a:pt x="1053" y="0"/>
                  </a:lnTo>
                  <a:lnTo>
                    <a:pt x="0" y="608"/>
                  </a:lnTo>
                  <a:lnTo>
                    <a:pt x="0" y="1822"/>
                  </a:lnTo>
                  <a:lnTo>
                    <a:pt x="1053" y="2430"/>
                  </a:lnTo>
                  <a:lnTo>
                    <a:pt x="2106" y="1822"/>
                  </a:lnTo>
                  <a:close/>
                </a:path>
              </a:pathLst>
            </a:custGeom>
            <a:gradFill>
              <a:gsLst>
                <a:gs pos="0">
                  <a:srgbClr val="106EB3"/>
                </a:gs>
                <a:gs pos="29000">
                  <a:srgbClr val="106EB3"/>
                </a:gs>
                <a:gs pos="100000">
                  <a:srgbClr val="0B5286"/>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55" name="Google Shape;155;p55"/>
            <p:cNvSpPr/>
            <p:nvPr/>
          </p:nvSpPr>
          <p:spPr>
            <a:xfrm>
              <a:off x="9781955" y="1041399"/>
              <a:ext cx="1466775" cy="1692433"/>
            </a:xfrm>
            <a:custGeom>
              <a:avLst/>
              <a:gdLst/>
              <a:ahLst/>
              <a:cxnLst/>
              <a:rect l="l" t="t" r="r" b="b"/>
              <a:pathLst>
                <a:path w="2106" h="2430" extrusionOk="0">
                  <a:moveTo>
                    <a:pt x="2106" y="1822"/>
                  </a:moveTo>
                  <a:lnTo>
                    <a:pt x="2106" y="608"/>
                  </a:lnTo>
                  <a:lnTo>
                    <a:pt x="1053" y="0"/>
                  </a:lnTo>
                  <a:lnTo>
                    <a:pt x="0" y="608"/>
                  </a:lnTo>
                  <a:lnTo>
                    <a:pt x="0" y="1822"/>
                  </a:lnTo>
                  <a:lnTo>
                    <a:pt x="1053" y="2430"/>
                  </a:lnTo>
                  <a:lnTo>
                    <a:pt x="2106" y="1822"/>
                  </a:ln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 name="Google Shape;156;p55"/>
            <p:cNvSpPr/>
            <p:nvPr/>
          </p:nvSpPr>
          <p:spPr>
            <a:xfrm>
              <a:off x="9935559" y="1076914"/>
              <a:ext cx="1268655" cy="1463829"/>
            </a:xfrm>
            <a:custGeom>
              <a:avLst/>
              <a:gdLst/>
              <a:ahLst/>
              <a:cxnLst/>
              <a:rect l="l" t="t" r="r" b="b"/>
              <a:pathLst>
                <a:path w="2106" h="2430" extrusionOk="0">
                  <a:moveTo>
                    <a:pt x="2106" y="1822"/>
                  </a:moveTo>
                  <a:lnTo>
                    <a:pt x="2106" y="608"/>
                  </a:lnTo>
                  <a:lnTo>
                    <a:pt x="1053" y="0"/>
                  </a:lnTo>
                  <a:lnTo>
                    <a:pt x="0" y="608"/>
                  </a:lnTo>
                  <a:lnTo>
                    <a:pt x="0" y="1822"/>
                  </a:lnTo>
                  <a:lnTo>
                    <a:pt x="1053" y="2430"/>
                  </a:lnTo>
                  <a:lnTo>
                    <a:pt x="2106" y="1822"/>
                  </a:lnTo>
                  <a:close/>
                </a:path>
              </a:pathLst>
            </a:custGeom>
            <a:blipFill rotWithShape="1">
              <a:blip r:embed="rId2">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 name="Google Shape;157;p55"/>
            <p:cNvSpPr/>
            <p:nvPr/>
          </p:nvSpPr>
          <p:spPr>
            <a:xfrm>
              <a:off x="5590025" y="3863383"/>
              <a:ext cx="1748550" cy="2017556"/>
            </a:xfrm>
            <a:custGeom>
              <a:avLst/>
              <a:gdLst/>
              <a:ahLst/>
              <a:cxnLst/>
              <a:rect l="l" t="t" r="r" b="b"/>
              <a:pathLst>
                <a:path w="2106" h="2430" extrusionOk="0">
                  <a:moveTo>
                    <a:pt x="2106" y="1822"/>
                  </a:moveTo>
                  <a:lnTo>
                    <a:pt x="2106" y="608"/>
                  </a:lnTo>
                  <a:lnTo>
                    <a:pt x="1053" y="0"/>
                  </a:lnTo>
                  <a:lnTo>
                    <a:pt x="0" y="608"/>
                  </a:lnTo>
                  <a:lnTo>
                    <a:pt x="0" y="1822"/>
                  </a:lnTo>
                  <a:lnTo>
                    <a:pt x="1053" y="2430"/>
                  </a:lnTo>
                  <a:lnTo>
                    <a:pt x="2106" y="1822"/>
                  </a:lnTo>
                  <a:close/>
                </a:path>
              </a:pathLst>
            </a:custGeom>
            <a:gradFill>
              <a:gsLst>
                <a:gs pos="0">
                  <a:srgbClr val="106EB3"/>
                </a:gs>
                <a:gs pos="29000">
                  <a:srgbClr val="106EB3"/>
                </a:gs>
                <a:gs pos="100000">
                  <a:srgbClr val="0B5286"/>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58" name="Google Shape;158;p55"/>
            <p:cNvSpPr/>
            <p:nvPr/>
          </p:nvSpPr>
          <p:spPr>
            <a:xfrm>
              <a:off x="5708115" y="3999643"/>
              <a:ext cx="1512370" cy="1745037"/>
            </a:xfrm>
            <a:custGeom>
              <a:avLst/>
              <a:gdLst/>
              <a:ahLst/>
              <a:cxnLst/>
              <a:rect l="l" t="t" r="r" b="b"/>
              <a:pathLst>
                <a:path w="2106" h="2430" extrusionOk="0">
                  <a:moveTo>
                    <a:pt x="2106" y="1822"/>
                  </a:moveTo>
                  <a:lnTo>
                    <a:pt x="2106" y="608"/>
                  </a:lnTo>
                  <a:lnTo>
                    <a:pt x="1053" y="0"/>
                  </a:lnTo>
                  <a:lnTo>
                    <a:pt x="0" y="608"/>
                  </a:lnTo>
                  <a:lnTo>
                    <a:pt x="0" y="1822"/>
                  </a:lnTo>
                  <a:lnTo>
                    <a:pt x="1053" y="2430"/>
                  </a:lnTo>
                  <a:lnTo>
                    <a:pt x="2106" y="1822"/>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 name="Google Shape;159;p55"/>
            <p:cNvSpPr/>
            <p:nvPr/>
          </p:nvSpPr>
          <p:spPr>
            <a:xfrm>
              <a:off x="6013266" y="1363963"/>
              <a:ext cx="525251" cy="606057"/>
            </a:xfrm>
            <a:custGeom>
              <a:avLst/>
              <a:gdLst/>
              <a:ahLst/>
              <a:cxnLst/>
              <a:rect l="l" t="t" r="r" b="b"/>
              <a:pathLst>
                <a:path w="2106" h="2430" extrusionOk="0">
                  <a:moveTo>
                    <a:pt x="2106" y="1822"/>
                  </a:moveTo>
                  <a:lnTo>
                    <a:pt x="2106" y="608"/>
                  </a:lnTo>
                  <a:lnTo>
                    <a:pt x="1053" y="0"/>
                  </a:lnTo>
                  <a:lnTo>
                    <a:pt x="0" y="608"/>
                  </a:lnTo>
                  <a:lnTo>
                    <a:pt x="0" y="1822"/>
                  </a:lnTo>
                  <a:lnTo>
                    <a:pt x="1053" y="2430"/>
                  </a:lnTo>
                  <a:lnTo>
                    <a:pt x="2106" y="1822"/>
                  </a:lnTo>
                  <a:close/>
                </a:path>
              </a:pathLst>
            </a:custGeom>
            <a:solidFill>
              <a:srgbClr val="C1E2F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0" name="Google Shape;160;p55"/>
            <p:cNvSpPr/>
            <p:nvPr/>
          </p:nvSpPr>
          <p:spPr>
            <a:xfrm>
              <a:off x="11190683" y="388018"/>
              <a:ext cx="525251" cy="606057"/>
            </a:xfrm>
            <a:custGeom>
              <a:avLst/>
              <a:gdLst/>
              <a:ahLst/>
              <a:cxnLst/>
              <a:rect l="l" t="t" r="r" b="b"/>
              <a:pathLst>
                <a:path w="2106" h="2430" extrusionOk="0">
                  <a:moveTo>
                    <a:pt x="2106" y="1822"/>
                  </a:moveTo>
                  <a:lnTo>
                    <a:pt x="2106" y="608"/>
                  </a:lnTo>
                  <a:lnTo>
                    <a:pt x="1053" y="0"/>
                  </a:lnTo>
                  <a:lnTo>
                    <a:pt x="0" y="608"/>
                  </a:lnTo>
                  <a:lnTo>
                    <a:pt x="0" y="1822"/>
                  </a:lnTo>
                  <a:lnTo>
                    <a:pt x="1053" y="2430"/>
                  </a:lnTo>
                  <a:lnTo>
                    <a:pt x="2106" y="1822"/>
                  </a:lnTo>
                  <a:close/>
                </a:path>
              </a:pathLst>
            </a:custGeom>
            <a:solidFill>
              <a:srgbClr val="C1E2F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1" name="Google Shape;161;p55"/>
            <p:cNvSpPr/>
            <p:nvPr/>
          </p:nvSpPr>
          <p:spPr>
            <a:xfrm>
              <a:off x="7820777" y="1383778"/>
              <a:ext cx="785855" cy="840502"/>
            </a:xfrm>
            <a:custGeom>
              <a:avLst/>
              <a:gdLst/>
              <a:ahLst/>
              <a:cxnLst/>
              <a:rect l="l" t="t" r="r" b="b"/>
              <a:pathLst>
                <a:path w="6373" h="6827" extrusionOk="0">
                  <a:moveTo>
                    <a:pt x="6100" y="0"/>
                  </a:moveTo>
                  <a:lnTo>
                    <a:pt x="272" y="0"/>
                  </a:lnTo>
                  <a:cubicBezTo>
                    <a:pt x="122" y="0"/>
                    <a:pt x="0" y="122"/>
                    <a:pt x="0" y="272"/>
                  </a:cubicBezTo>
                  <a:lnTo>
                    <a:pt x="0" y="6554"/>
                  </a:lnTo>
                  <a:cubicBezTo>
                    <a:pt x="0" y="6705"/>
                    <a:pt x="122" y="6827"/>
                    <a:pt x="272" y="6827"/>
                  </a:cubicBezTo>
                  <a:lnTo>
                    <a:pt x="5283" y="6827"/>
                  </a:lnTo>
                  <a:cubicBezTo>
                    <a:pt x="5433" y="6827"/>
                    <a:pt x="5555" y="6705"/>
                    <a:pt x="5555" y="6554"/>
                  </a:cubicBezTo>
                  <a:lnTo>
                    <a:pt x="5555" y="1747"/>
                  </a:lnTo>
                  <a:lnTo>
                    <a:pt x="6100" y="1747"/>
                  </a:lnTo>
                  <a:cubicBezTo>
                    <a:pt x="6251" y="1747"/>
                    <a:pt x="6373" y="1625"/>
                    <a:pt x="6373" y="1474"/>
                  </a:cubicBezTo>
                  <a:lnTo>
                    <a:pt x="6373" y="272"/>
                  </a:lnTo>
                  <a:cubicBezTo>
                    <a:pt x="6373" y="122"/>
                    <a:pt x="6251" y="0"/>
                    <a:pt x="6100" y="0"/>
                  </a:cubicBezTo>
                  <a:close/>
                  <a:moveTo>
                    <a:pt x="2097" y="1786"/>
                  </a:moveTo>
                  <a:lnTo>
                    <a:pt x="2505" y="1786"/>
                  </a:lnTo>
                  <a:lnTo>
                    <a:pt x="2505" y="1378"/>
                  </a:lnTo>
                  <a:cubicBezTo>
                    <a:pt x="2505" y="1228"/>
                    <a:pt x="2627" y="1106"/>
                    <a:pt x="2778" y="1106"/>
                  </a:cubicBezTo>
                  <a:cubicBezTo>
                    <a:pt x="2928" y="1106"/>
                    <a:pt x="3050" y="1228"/>
                    <a:pt x="3050" y="1378"/>
                  </a:cubicBezTo>
                  <a:lnTo>
                    <a:pt x="3050" y="1786"/>
                  </a:lnTo>
                  <a:lnTo>
                    <a:pt x="3458" y="1786"/>
                  </a:lnTo>
                  <a:cubicBezTo>
                    <a:pt x="3608" y="1786"/>
                    <a:pt x="3730" y="1908"/>
                    <a:pt x="3730" y="2059"/>
                  </a:cubicBezTo>
                  <a:cubicBezTo>
                    <a:pt x="3730" y="2209"/>
                    <a:pt x="3609" y="2331"/>
                    <a:pt x="3458" y="2331"/>
                  </a:cubicBezTo>
                  <a:lnTo>
                    <a:pt x="3050" y="2331"/>
                  </a:lnTo>
                  <a:lnTo>
                    <a:pt x="3050" y="2739"/>
                  </a:lnTo>
                  <a:cubicBezTo>
                    <a:pt x="3050" y="2889"/>
                    <a:pt x="2928" y="3011"/>
                    <a:pt x="2778" y="3011"/>
                  </a:cubicBezTo>
                  <a:cubicBezTo>
                    <a:pt x="2627" y="3011"/>
                    <a:pt x="2505" y="2889"/>
                    <a:pt x="2505" y="2739"/>
                  </a:cubicBezTo>
                  <a:lnTo>
                    <a:pt x="2505" y="2331"/>
                  </a:lnTo>
                  <a:lnTo>
                    <a:pt x="2097" y="2331"/>
                  </a:lnTo>
                  <a:cubicBezTo>
                    <a:pt x="1947" y="2331"/>
                    <a:pt x="1825" y="2209"/>
                    <a:pt x="1825" y="2059"/>
                  </a:cubicBezTo>
                  <a:cubicBezTo>
                    <a:pt x="1825" y="1908"/>
                    <a:pt x="1947" y="1786"/>
                    <a:pt x="2097" y="1786"/>
                  </a:cubicBezTo>
                  <a:close/>
                  <a:moveTo>
                    <a:pt x="4294" y="5803"/>
                  </a:moveTo>
                  <a:lnTo>
                    <a:pt x="1261" y="5803"/>
                  </a:lnTo>
                  <a:cubicBezTo>
                    <a:pt x="1111" y="5803"/>
                    <a:pt x="989" y="5681"/>
                    <a:pt x="989" y="5531"/>
                  </a:cubicBezTo>
                  <a:cubicBezTo>
                    <a:pt x="989" y="5380"/>
                    <a:pt x="1111" y="5258"/>
                    <a:pt x="1261" y="5258"/>
                  </a:cubicBezTo>
                  <a:lnTo>
                    <a:pt x="4294" y="5258"/>
                  </a:lnTo>
                  <a:cubicBezTo>
                    <a:pt x="4445" y="5258"/>
                    <a:pt x="4567" y="5380"/>
                    <a:pt x="4567" y="5531"/>
                  </a:cubicBezTo>
                  <a:cubicBezTo>
                    <a:pt x="4567" y="5681"/>
                    <a:pt x="4445" y="5803"/>
                    <a:pt x="4294" y="5803"/>
                  </a:cubicBezTo>
                  <a:close/>
                  <a:moveTo>
                    <a:pt x="4294" y="4967"/>
                  </a:moveTo>
                  <a:lnTo>
                    <a:pt x="1261" y="4967"/>
                  </a:lnTo>
                  <a:cubicBezTo>
                    <a:pt x="1111" y="4967"/>
                    <a:pt x="989" y="4845"/>
                    <a:pt x="989" y="4695"/>
                  </a:cubicBezTo>
                  <a:cubicBezTo>
                    <a:pt x="989" y="4544"/>
                    <a:pt x="1111" y="4423"/>
                    <a:pt x="1261" y="4423"/>
                  </a:cubicBezTo>
                  <a:lnTo>
                    <a:pt x="4294" y="4423"/>
                  </a:lnTo>
                  <a:cubicBezTo>
                    <a:pt x="4445" y="4423"/>
                    <a:pt x="4567" y="4544"/>
                    <a:pt x="4567" y="4695"/>
                  </a:cubicBezTo>
                  <a:cubicBezTo>
                    <a:pt x="4567" y="4845"/>
                    <a:pt x="4445" y="4967"/>
                    <a:pt x="4294" y="4967"/>
                  </a:cubicBezTo>
                  <a:close/>
                  <a:moveTo>
                    <a:pt x="4294" y="4131"/>
                  </a:moveTo>
                  <a:lnTo>
                    <a:pt x="1261" y="4131"/>
                  </a:lnTo>
                  <a:cubicBezTo>
                    <a:pt x="1111" y="4131"/>
                    <a:pt x="989" y="4009"/>
                    <a:pt x="989" y="3859"/>
                  </a:cubicBezTo>
                  <a:cubicBezTo>
                    <a:pt x="989" y="3709"/>
                    <a:pt x="1111" y="3587"/>
                    <a:pt x="1261" y="3587"/>
                  </a:cubicBezTo>
                  <a:lnTo>
                    <a:pt x="4294" y="3587"/>
                  </a:lnTo>
                  <a:cubicBezTo>
                    <a:pt x="4445" y="3587"/>
                    <a:pt x="4567" y="3709"/>
                    <a:pt x="4567" y="3859"/>
                  </a:cubicBezTo>
                  <a:cubicBezTo>
                    <a:pt x="4567" y="4009"/>
                    <a:pt x="4445" y="4131"/>
                    <a:pt x="4294" y="4131"/>
                  </a:cubicBezTo>
                  <a:close/>
                  <a:moveTo>
                    <a:pt x="5828" y="1202"/>
                  </a:moveTo>
                  <a:lnTo>
                    <a:pt x="5555" y="1202"/>
                  </a:lnTo>
                  <a:lnTo>
                    <a:pt x="5555" y="545"/>
                  </a:lnTo>
                  <a:lnTo>
                    <a:pt x="5828" y="545"/>
                  </a:lnTo>
                  <a:lnTo>
                    <a:pt x="5828" y="1202"/>
                  </a:ln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 name="Google Shape;162;p55"/>
            <p:cNvSpPr/>
            <p:nvPr/>
          </p:nvSpPr>
          <p:spPr>
            <a:xfrm>
              <a:off x="9899466" y="4666837"/>
              <a:ext cx="601336" cy="560343"/>
            </a:xfrm>
            <a:custGeom>
              <a:avLst/>
              <a:gdLst/>
              <a:ahLst/>
              <a:cxnLst/>
              <a:rect l="l" t="t" r="r" b="b"/>
              <a:pathLst>
                <a:path w="607639" h="566217" extrusionOk="0">
                  <a:moveTo>
                    <a:pt x="263278" y="283054"/>
                  </a:moveTo>
                  <a:lnTo>
                    <a:pt x="263278" y="343757"/>
                  </a:lnTo>
                  <a:lnTo>
                    <a:pt x="202576" y="343757"/>
                  </a:lnTo>
                  <a:lnTo>
                    <a:pt x="202576" y="424636"/>
                  </a:lnTo>
                  <a:lnTo>
                    <a:pt x="263278" y="424636"/>
                  </a:lnTo>
                  <a:lnTo>
                    <a:pt x="263278" y="485339"/>
                  </a:lnTo>
                  <a:lnTo>
                    <a:pt x="344273" y="485339"/>
                  </a:lnTo>
                  <a:lnTo>
                    <a:pt x="344273" y="424636"/>
                  </a:lnTo>
                  <a:lnTo>
                    <a:pt x="405063" y="424636"/>
                  </a:lnTo>
                  <a:lnTo>
                    <a:pt x="405063" y="343757"/>
                  </a:lnTo>
                  <a:lnTo>
                    <a:pt x="344273" y="343757"/>
                  </a:lnTo>
                  <a:lnTo>
                    <a:pt x="344273" y="283054"/>
                  </a:lnTo>
                  <a:close/>
                  <a:moveTo>
                    <a:pt x="0" y="161736"/>
                  </a:moveTo>
                  <a:lnTo>
                    <a:pt x="121492" y="161736"/>
                  </a:lnTo>
                  <a:lnTo>
                    <a:pt x="143210" y="202175"/>
                  </a:lnTo>
                  <a:lnTo>
                    <a:pt x="607639" y="202175"/>
                  </a:lnTo>
                  <a:lnTo>
                    <a:pt x="607639" y="566217"/>
                  </a:lnTo>
                  <a:lnTo>
                    <a:pt x="0" y="566217"/>
                  </a:lnTo>
                  <a:close/>
                  <a:moveTo>
                    <a:pt x="81009" y="0"/>
                  </a:moveTo>
                  <a:lnTo>
                    <a:pt x="465859" y="0"/>
                  </a:lnTo>
                  <a:lnTo>
                    <a:pt x="526559" y="60610"/>
                  </a:lnTo>
                  <a:lnTo>
                    <a:pt x="526559" y="141484"/>
                  </a:lnTo>
                  <a:lnTo>
                    <a:pt x="179625" y="141484"/>
                  </a:lnTo>
                  <a:lnTo>
                    <a:pt x="157908" y="101047"/>
                  </a:lnTo>
                  <a:lnTo>
                    <a:pt x="81009" y="101047"/>
                  </a:ln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matchingName="标题幻灯片" type="title">
  <p:cSld name="TITLE">
    <p:spTree>
      <p:nvGrpSpPr>
        <p:cNvPr id="1" name="Shape 163"/>
        <p:cNvGrpSpPr/>
        <p:nvPr/>
      </p:nvGrpSpPr>
      <p:grpSpPr>
        <a:xfrm>
          <a:off x="0" y="0"/>
          <a:ext cx="0" cy="0"/>
          <a:chOff x="0" y="0"/>
          <a:chExt cx="0" cy="0"/>
        </a:xfrm>
      </p:grpSpPr>
      <p:sp>
        <p:nvSpPr>
          <p:cNvPr id="164" name="Google Shape;164;p65"/>
          <p:cNvSpPr/>
          <p:nvPr/>
        </p:nvSpPr>
        <p:spPr>
          <a:xfrm>
            <a:off x="0" y="5070946"/>
            <a:ext cx="12192000" cy="1787053"/>
          </a:xfrm>
          <a:prstGeom prst="rect">
            <a:avLst/>
          </a:prstGeom>
          <a:gradFill>
            <a:gsLst>
              <a:gs pos="0">
                <a:srgbClr val="106EB3"/>
              </a:gs>
              <a:gs pos="29000">
                <a:srgbClr val="106EB3"/>
              </a:gs>
              <a:gs pos="100000">
                <a:srgbClr val="0B5286"/>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5" name="Google Shape;165;p65"/>
          <p:cNvSpPr txBox="1">
            <a:spLocks noGrp="1"/>
          </p:cNvSpPr>
          <p:nvPr>
            <p:ph type="subTitle" idx="1"/>
          </p:nvPr>
        </p:nvSpPr>
        <p:spPr>
          <a:xfrm>
            <a:off x="669925" y="3177584"/>
            <a:ext cx="5270086" cy="558799"/>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1000"/>
              </a:spcBef>
              <a:spcAft>
                <a:spcPts val="0"/>
              </a:spcAft>
              <a:buClr>
                <a:schemeClr val="dk1"/>
              </a:buClr>
              <a:buSzPts val="2000"/>
              <a:buNone/>
              <a:defRPr sz="2000">
                <a:solidFill>
                  <a:schemeClr val="dk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66" name="Google Shape;166;p65"/>
          <p:cNvSpPr txBox="1">
            <a:spLocks noGrp="1"/>
          </p:cNvSpPr>
          <p:nvPr>
            <p:ph type="ctrTitle"/>
          </p:nvPr>
        </p:nvSpPr>
        <p:spPr>
          <a:xfrm>
            <a:off x="669925" y="1785257"/>
            <a:ext cx="5270086" cy="1392327"/>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4000"/>
              <a:buFont typeface="Arial"/>
              <a:buNone/>
              <a:defRPr sz="400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7" name="Google Shape;167;p65"/>
          <p:cNvSpPr txBox="1">
            <a:spLocks noGrp="1"/>
          </p:cNvSpPr>
          <p:nvPr>
            <p:ph type="body" idx="2"/>
          </p:nvPr>
        </p:nvSpPr>
        <p:spPr>
          <a:xfrm>
            <a:off x="669924" y="5539782"/>
            <a:ext cx="7855511" cy="296271"/>
          </a:xfrm>
          <a:prstGeom prst="rect">
            <a:avLst/>
          </a:prstGeom>
          <a:noFill/>
          <a:ln>
            <a:noFill/>
          </a:ln>
        </p:spPr>
        <p:txBody>
          <a:bodyPr spcFirstLastPara="1" wrap="square" lIns="91425" tIns="45700" rIns="91425" bIns="45700" anchor="ctr" anchorCtr="0">
            <a:noAutofit/>
          </a:bodyPr>
          <a:lstStyle>
            <a:lvl1pPr marL="457200" lvl="0" indent="-228600" algn="l">
              <a:lnSpc>
                <a:spcPct val="90000"/>
              </a:lnSpc>
              <a:spcBef>
                <a:spcPts val="1000"/>
              </a:spcBef>
              <a:spcAft>
                <a:spcPts val="0"/>
              </a:spcAft>
              <a:buClr>
                <a:schemeClr val="lt1"/>
              </a:buClr>
              <a:buSzPts val="1500"/>
              <a:buNone/>
              <a:defRPr sz="1500" b="0">
                <a:solidFill>
                  <a:schemeClr val="lt1"/>
                </a:solidFill>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600"/>
              <a:buNone/>
              <a:defRPr/>
            </a:lvl3pPr>
            <a:lvl4pPr marL="1828800" lvl="3" indent="-228600" algn="l">
              <a:lnSpc>
                <a:spcPct val="90000"/>
              </a:lnSpc>
              <a:spcBef>
                <a:spcPts val="500"/>
              </a:spcBef>
              <a:spcAft>
                <a:spcPts val="0"/>
              </a:spcAft>
              <a:buClr>
                <a:schemeClr val="dk1"/>
              </a:buClr>
              <a:buSzPts val="1400"/>
              <a:buNone/>
              <a:defRPr/>
            </a:lvl4pPr>
            <a:lvl5pPr marL="2286000" lvl="4" indent="-228600" algn="l">
              <a:lnSpc>
                <a:spcPct val="90000"/>
              </a:lnSpc>
              <a:spcBef>
                <a:spcPts val="500"/>
              </a:spcBef>
              <a:spcAft>
                <a:spcPts val="0"/>
              </a:spcAft>
              <a:buClr>
                <a:schemeClr val="dk1"/>
              </a:buClr>
              <a:buSzPts val="14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8" name="Google Shape;168;p65"/>
          <p:cNvSpPr txBox="1">
            <a:spLocks noGrp="1"/>
          </p:cNvSpPr>
          <p:nvPr>
            <p:ph type="body" idx="3"/>
          </p:nvPr>
        </p:nvSpPr>
        <p:spPr>
          <a:xfrm>
            <a:off x="669924" y="5836053"/>
            <a:ext cx="7855511" cy="296271"/>
          </a:xfrm>
          <a:prstGeom prst="rect">
            <a:avLst/>
          </a:prstGeom>
          <a:noFill/>
          <a:ln>
            <a:noFill/>
          </a:ln>
        </p:spPr>
        <p:txBody>
          <a:bodyPr spcFirstLastPara="1" wrap="square" lIns="91425" tIns="45700" rIns="91425" bIns="45700" anchor="ctr" anchorCtr="0">
            <a:noAutofit/>
          </a:bodyPr>
          <a:lstStyle>
            <a:lvl1pPr marL="457200" lvl="0" indent="-228600" algn="l">
              <a:lnSpc>
                <a:spcPct val="90000"/>
              </a:lnSpc>
              <a:spcBef>
                <a:spcPts val="1000"/>
              </a:spcBef>
              <a:spcAft>
                <a:spcPts val="0"/>
              </a:spcAft>
              <a:buClr>
                <a:schemeClr val="lt1"/>
              </a:buClr>
              <a:buSzPts val="1500"/>
              <a:buNone/>
              <a:defRPr sz="1500" b="0">
                <a:solidFill>
                  <a:schemeClr val="lt1"/>
                </a:solidFill>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600"/>
              <a:buNone/>
              <a:defRPr/>
            </a:lvl3pPr>
            <a:lvl4pPr marL="1828800" lvl="3" indent="-228600" algn="l">
              <a:lnSpc>
                <a:spcPct val="90000"/>
              </a:lnSpc>
              <a:spcBef>
                <a:spcPts val="500"/>
              </a:spcBef>
              <a:spcAft>
                <a:spcPts val="0"/>
              </a:spcAft>
              <a:buClr>
                <a:schemeClr val="dk1"/>
              </a:buClr>
              <a:buSzPts val="1400"/>
              <a:buNone/>
              <a:defRPr/>
            </a:lvl4pPr>
            <a:lvl5pPr marL="2286000" lvl="4" indent="-228600" algn="l">
              <a:lnSpc>
                <a:spcPct val="90000"/>
              </a:lnSpc>
              <a:spcBef>
                <a:spcPts val="500"/>
              </a:spcBef>
              <a:spcAft>
                <a:spcPts val="0"/>
              </a:spcAft>
              <a:buClr>
                <a:schemeClr val="dk1"/>
              </a:buClr>
              <a:buSzPts val="14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grpSp>
        <p:nvGrpSpPr>
          <p:cNvPr id="169" name="Google Shape;169;p65"/>
          <p:cNvGrpSpPr/>
          <p:nvPr/>
        </p:nvGrpSpPr>
        <p:grpSpPr>
          <a:xfrm>
            <a:off x="5590025" y="388018"/>
            <a:ext cx="6125909" cy="5754020"/>
            <a:chOff x="5590025" y="388018"/>
            <a:chExt cx="6125909" cy="5754020"/>
          </a:xfrm>
        </p:grpSpPr>
        <p:sp>
          <p:nvSpPr>
            <p:cNvPr id="170" name="Google Shape;170;p65"/>
            <p:cNvSpPr/>
            <p:nvPr/>
          </p:nvSpPr>
          <p:spPr>
            <a:xfrm>
              <a:off x="6507932" y="1763713"/>
              <a:ext cx="3790950" cy="4378325"/>
            </a:xfrm>
            <a:custGeom>
              <a:avLst/>
              <a:gdLst/>
              <a:ahLst/>
              <a:cxnLst/>
              <a:rect l="l" t="t" r="r" b="b"/>
              <a:pathLst>
                <a:path w="2388" h="2758" extrusionOk="0">
                  <a:moveTo>
                    <a:pt x="2377" y="2062"/>
                  </a:moveTo>
                  <a:lnTo>
                    <a:pt x="2365" y="2062"/>
                  </a:lnTo>
                  <a:lnTo>
                    <a:pt x="2365" y="702"/>
                  </a:lnTo>
                  <a:lnTo>
                    <a:pt x="1194" y="26"/>
                  </a:lnTo>
                  <a:lnTo>
                    <a:pt x="23" y="702"/>
                  </a:lnTo>
                  <a:lnTo>
                    <a:pt x="23" y="2056"/>
                  </a:lnTo>
                  <a:lnTo>
                    <a:pt x="1194" y="2732"/>
                  </a:lnTo>
                  <a:lnTo>
                    <a:pt x="2371" y="2052"/>
                  </a:lnTo>
                  <a:lnTo>
                    <a:pt x="2377" y="2062"/>
                  </a:lnTo>
                  <a:lnTo>
                    <a:pt x="2365" y="2062"/>
                  </a:lnTo>
                  <a:lnTo>
                    <a:pt x="2377" y="2062"/>
                  </a:lnTo>
                  <a:lnTo>
                    <a:pt x="2382" y="2071"/>
                  </a:lnTo>
                  <a:lnTo>
                    <a:pt x="1194" y="2758"/>
                  </a:lnTo>
                  <a:lnTo>
                    <a:pt x="0" y="2069"/>
                  </a:lnTo>
                  <a:lnTo>
                    <a:pt x="0" y="689"/>
                  </a:lnTo>
                  <a:lnTo>
                    <a:pt x="1194" y="0"/>
                  </a:lnTo>
                  <a:lnTo>
                    <a:pt x="2388" y="689"/>
                  </a:lnTo>
                  <a:lnTo>
                    <a:pt x="2388" y="2069"/>
                  </a:lnTo>
                  <a:lnTo>
                    <a:pt x="2382" y="2071"/>
                  </a:lnTo>
                  <a:lnTo>
                    <a:pt x="2377" y="2062"/>
                  </a:lnTo>
                  <a:close/>
                </a:path>
              </a:pathLst>
            </a:custGeom>
            <a:gradFill>
              <a:gsLst>
                <a:gs pos="0">
                  <a:srgbClr val="106EB3"/>
                </a:gs>
                <a:gs pos="29000">
                  <a:srgbClr val="106EB3"/>
                </a:gs>
                <a:gs pos="100000">
                  <a:srgbClr val="0B5286"/>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 name="Google Shape;171;p65"/>
            <p:cNvSpPr/>
            <p:nvPr/>
          </p:nvSpPr>
          <p:spPr>
            <a:xfrm>
              <a:off x="6731770" y="2024063"/>
              <a:ext cx="3343275" cy="3857625"/>
            </a:xfrm>
            <a:custGeom>
              <a:avLst/>
              <a:gdLst/>
              <a:ahLst/>
              <a:cxnLst/>
              <a:rect l="l" t="t" r="r" b="b"/>
              <a:pathLst>
                <a:path w="2106" h="2430" extrusionOk="0">
                  <a:moveTo>
                    <a:pt x="2106" y="1822"/>
                  </a:moveTo>
                  <a:lnTo>
                    <a:pt x="2106" y="608"/>
                  </a:lnTo>
                  <a:lnTo>
                    <a:pt x="1053" y="0"/>
                  </a:lnTo>
                  <a:lnTo>
                    <a:pt x="0" y="608"/>
                  </a:lnTo>
                  <a:lnTo>
                    <a:pt x="0" y="1822"/>
                  </a:lnTo>
                  <a:lnTo>
                    <a:pt x="1053" y="2430"/>
                  </a:lnTo>
                  <a:lnTo>
                    <a:pt x="2106" y="1822"/>
                  </a:lnTo>
                  <a:close/>
                </a:path>
              </a:pathLst>
            </a:custGeom>
            <a:blipFill rotWithShape="1">
              <a:blip r:embed="rId2">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 name="Google Shape;172;p65"/>
            <p:cNvSpPr/>
            <p:nvPr/>
          </p:nvSpPr>
          <p:spPr>
            <a:xfrm>
              <a:off x="9583676" y="4259156"/>
              <a:ext cx="1209872" cy="1396006"/>
            </a:xfrm>
            <a:custGeom>
              <a:avLst/>
              <a:gdLst/>
              <a:ahLst/>
              <a:cxnLst/>
              <a:rect l="l" t="t" r="r" b="b"/>
              <a:pathLst>
                <a:path w="2106" h="2430" extrusionOk="0">
                  <a:moveTo>
                    <a:pt x="2106" y="1822"/>
                  </a:moveTo>
                  <a:lnTo>
                    <a:pt x="2106" y="608"/>
                  </a:lnTo>
                  <a:lnTo>
                    <a:pt x="1053" y="0"/>
                  </a:lnTo>
                  <a:lnTo>
                    <a:pt x="0" y="608"/>
                  </a:lnTo>
                  <a:lnTo>
                    <a:pt x="0" y="1822"/>
                  </a:lnTo>
                  <a:lnTo>
                    <a:pt x="1053" y="2430"/>
                  </a:lnTo>
                  <a:lnTo>
                    <a:pt x="2106" y="1822"/>
                  </a:ln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 name="Google Shape;173;p65"/>
            <p:cNvSpPr/>
            <p:nvPr/>
          </p:nvSpPr>
          <p:spPr>
            <a:xfrm>
              <a:off x="9651593" y="4337522"/>
              <a:ext cx="1074037" cy="1239274"/>
            </a:xfrm>
            <a:custGeom>
              <a:avLst/>
              <a:gdLst/>
              <a:ahLst/>
              <a:cxnLst/>
              <a:rect l="l" t="t" r="r" b="b"/>
              <a:pathLst>
                <a:path w="2106" h="2430" extrusionOk="0">
                  <a:moveTo>
                    <a:pt x="2106" y="1822"/>
                  </a:moveTo>
                  <a:lnTo>
                    <a:pt x="2106" y="608"/>
                  </a:lnTo>
                  <a:lnTo>
                    <a:pt x="1053" y="0"/>
                  </a:lnTo>
                  <a:lnTo>
                    <a:pt x="0" y="608"/>
                  </a:lnTo>
                  <a:lnTo>
                    <a:pt x="0" y="1822"/>
                  </a:lnTo>
                  <a:lnTo>
                    <a:pt x="1053" y="2430"/>
                  </a:lnTo>
                  <a:lnTo>
                    <a:pt x="2106" y="1822"/>
                  </a:lnTo>
                  <a:close/>
                </a:path>
              </a:pathLst>
            </a:custGeom>
            <a:gradFill>
              <a:gsLst>
                <a:gs pos="0">
                  <a:srgbClr val="106EB3"/>
                </a:gs>
                <a:gs pos="29000">
                  <a:srgbClr val="106EB3"/>
                </a:gs>
                <a:gs pos="100000">
                  <a:srgbClr val="0B5286"/>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4" name="Google Shape;174;p65"/>
            <p:cNvSpPr/>
            <p:nvPr/>
          </p:nvSpPr>
          <p:spPr>
            <a:xfrm>
              <a:off x="7306380" y="809717"/>
              <a:ext cx="1742076" cy="2010088"/>
            </a:xfrm>
            <a:custGeom>
              <a:avLst/>
              <a:gdLst/>
              <a:ahLst/>
              <a:cxnLst/>
              <a:rect l="l" t="t" r="r" b="b"/>
              <a:pathLst>
                <a:path w="2106" h="2430" extrusionOk="0">
                  <a:moveTo>
                    <a:pt x="2106" y="1822"/>
                  </a:moveTo>
                  <a:lnTo>
                    <a:pt x="2106" y="608"/>
                  </a:lnTo>
                  <a:lnTo>
                    <a:pt x="1053" y="0"/>
                  </a:lnTo>
                  <a:lnTo>
                    <a:pt x="0" y="608"/>
                  </a:lnTo>
                  <a:lnTo>
                    <a:pt x="0" y="1822"/>
                  </a:lnTo>
                  <a:lnTo>
                    <a:pt x="1053" y="2430"/>
                  </a:lnTo>
                  <a:lnTo>
                    <a:pt x="2106" y="1822"/>
                  </a:ln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 name="Google Shape;175;p65"/>
            <p:cNvSpPr/>
            <p:nvPr/>
          </p:nvSpPr>
          <p:spPr>
            <a:xfrm>
              <a:off x="7404173" y="922555"/>
              <a:ext cx="1546489" cy="1784412"/>
            </a:xfrm>
            <a:custGeom>
              <a:avLst/>
              <a:gdLst/>
              <a:ahLst/>
              <a:cxnLst/>
              <a:rect l="l" t="t" r="r" b="b"/>
              <a:pathLst>
                <a:path w="2106" h="2430" extrusionOk="0">
                  <a:moveTo>
                    <a:pt x="2106" y="1822"/>
                  </a:moveTo>
                  <a:lnTo>
                    <a:pt x="2106" y="608"/>
                  </a:lnTo>
                  <a:lnTo>
                    <a:pt x="1053" y="0"/>
                  </a:lnTo>
                  <a:lnTo>
                    <a:pt x="0" y="608"/>
                  </a:lnTo>
                  <a:lnTo>
                    <a:pt x="0" y="1822"/>
                  </a:lnTo>
                  <a:lnTo>
                    <a:pt x="1053" y="2430"/>
                  </a:lnTo>
                  <a:lnTo>
                    <a:pt x="2106" y="1822"/>
                  </a:lnTo>
                  <a:close/>
                </a:path>
              </a:pathLst>
            </a:custGeom>
            <a:gradFill>
              <a:gsLst>
                <a:gs pos="0">
                  <a:srgbClr val="106EB3"/>
                </a:gs>
                <a:gs pos="29000">
                  <a:srgbClr val="106EB3"/>
                </a:gs>
                <a:gs pos="100000">
                  <a:srgbClr val="0B5286"/>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6" name="Google Shape;176;p65"/>
            <p:cNvSpPr/>
            <p:nvPr/>
          </p:nvSpPr>
          <p:spPr>
            <a:xfrm>
              <a:off x="9781955" y="1041399"/>
              <a:ext cx="1466775" cy="1692433"/>
            </a:xfrm>
            <a:custGeom>
              <a:avLst/>
              <a:gdLst/>
              <a:ahLst/>
              <a:cxnLst/>
              <a:rect l="l" t="t" r="r" b="b"/>
              <a:pathLst>
                <a:path w="2106" h="2430" extrusionOk="0">
                  <a:moveTo>
                    <a:pt x="2106" y="1822"/>
                  </a:moveTo>
                  <a:lnTo>
                    <a:pt x="2106" y="608"/>
                  </a:lnTo>
                  <a:lnTo>
                    <a:pt x="1053" y="0"/>
                  </a:lnTo>
                  <a:lnTo>
                    <a:pt x="0" y="608"/>
                  </a:lnTo>
                  <a:lnTo>
                    <a:pt x="0" y="1822"/>
                  </a:lnTo>
                  <a:lnTo>
                    <a:pt x="1053" y="2430"/>
                  </a:lnTo>
                  <a:lnTo>
                    <a:pt x="2106" y="1822"/>
                  </a:ln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 name="Google Shape;177;p65"/>
            <p:cNvSpPr/>
            <p:nvPr/>
          </p:nvSpPr>
          <p:spPr>
            <a:xfrm>
              <a:off x="9935559" y="1076914"/>
              <a:ext cx="1268655" cy="1463829"/>
            </a:xfrm>
            <a:custGeom>
              <a:avLst/>
              <a:gdLst/>
              <a:ahLst/>
              <a:cxnLst/>
              <a:rect l="l" t="t" r="r" b="b"/>
              <a:pathLst>
                <a:path w="2106" h="2430" extrusionOk="0">
                  <a:moveTo>
                    <a:pt x="2106" y="1822"/>
                  </a:moveTo>
                  <a:lnTo>
                    <a:pt x="2106" y="608"/>
                  </a:lnTo>
                  <a:lnTo>
                    <a:pt x="1053" y="0"/>
                  </a:lnTo>
                  <a:lnTo>
                    <a:pt x="0" y="608"/>
                  </a:lnTo>
                  <a:lnTo>
                    <a:pt x="0" y="1822"/>
                  </a:lnTo>
                  <a:lnTo>
                    <a:pt x="1053" y="2430"/>
                  </a:lnTo>
                  <a:lnTo>
                    <a:pt x="2106" y="1822"/>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 name="Google Shape;178;p65"/>
            <p:cNvSpPr/>
            <p:nvPr/>
          </p:nvSpPr>
          <p:spPr>
            <a:xfrm>
              <a:off x="5590025" y="3863383"/>
              <a:ext cx="1748550" cy="2017556"/>
            </a:xfrm>
            <a:custGeom>
              <a:avLst/>
              <a:gdLst/>
              <a:ahLst/>
              <a:cxnLst/>
              <a:rect l="l" t="t" r="r" b="b"/>
              <a:pathLst>
                <a:path w="2106" h="2430" extrusionOk="0">
                  <a:moveTo>
                    <a:pt x="2106" y="1822"/>
                  </a:moveTo>
                  <a:lnTo>
                    <a:pt x="2106" y="608"/>
                  </a:lnTo>
                  <a:lnTo>
                    <a:pt x="1053" y="0"/>
                  </a:lnTo>
                  <a:lnTo>
                    <a:pt x="0" y="608"/>
                  </a:lnTo>
                  <a:lnTo>
                    <a:pt x="0" y="1822"/>
                  </a:lnTo>
                  <a:lnTo>
                    <a:pt x="1053" y="2430"/>
                  </a:lnTo>
                  <a:lnTo>
                    <a:pt x="2106" y="1822"/>
                  </a:lnTo>
                  <a:close/>
                </a:path>
              </a:pathLst>
            </a:custGeom>
            <a:gradFill>
              <a:gsLst>
                <a:gs pos="0">
                  <a:srgbClr val="106EB3"/>
                </a:gs>
                <a:gs pos="29000">
                  <a:srgbClr val="106EB3"/>
                </a:gs>
                <a:gs pos="100000">
                  <a:srgbClr val="0B5286"/>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9" name="Google Shape;179;p65"/>
            <p:cNvSpPr/>
            <p:nvPr/>
          </p:nvSpPr>
          <p:spPr>
            <a:xfrm>
              <a:off x="5708115" y="3999643"/>
              <a:ext cx="1512370" cy="1745037"/>
            </a:xfrm>
            <a:custGeom>
              <a:avLst/>
              <a:gdLst/>
              <a:ahLst/>
              <a:cxnLst/>
              <a:rect l="l" t="t" r="r" b="b"/>
              <a:pathLst>
                <a:path w="2106" h="2430" extrusionOk="0">
                  <a:moveTo>
                    <a:pt x="2106" y="1822"/>
                  </a:moveTo>
                  <a:lnTo>
                    <a:pt x="2106" y="608"/>
                  </a:lnTo>
                  <a:lnTo>
                    <a:pt x="1053" y="0"/>
                  </a:lnTo>
                  <a:lnTo>
                    <a:pt x="0" y="608"/>
                  </a:lnTo>
                  <a:lnTo>
                    <a:pt x="0" y="1822"/>
                  </a:lnTo>
                  <a:lnTo>
                    <a:pt x="1053" y="2430"/>
                  </a:lnTo>
                  <a:lnTo>
                    <a:pt x="2106" y="1822"/>
                  </a:lnTo>
                  <a:close/>
                </a:path>
              </a:pathLst>
            </a:cu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 name="Google Shape;180;p65"/>
            <p:cNvSpPr/>
            <p:nvPr/>
          </p:nvSpPr>
          <p:spPr>
            <a:xfrm>
              <a:off x="6013266" y="1363963"/>
              <a:ext cx="525251" cy="606057"/>
            </a:xfrm>
            <a:custGeom>
              <a:avLst/>
              <a:gdLst/>
              <a:ahLst/>
              <a:cxnLst/>
              <a:rect l="l" t="t" r="r" b="b"/>
              <a:pathLst>
                <a:path w="2106" h="2430" extrusionOk="0">
                  <a:moveTo>
                    <a:pt x="2106" y="1822"/>
                  </a:moveTo>
                  <a:lnTo>
                    <a:pt x="2106" y="608"/>
                  </a:lnTo>
                  <a:lnTo>
                    <a:pt x="1053" y="0"/>
                  </a:lnTo>
                  <a:lnTo>
                    <a:pt x="0" y="608"/>
                  </a:lnTo>
                  <a:lnTo>
                    <a:pt x="0" y="1822"/>
                  </a:lnTo>
                  <a:lnTo>
                    <a:pt x="1053" y="2430"/>
                  </a:lnTo>
                  <a:lnTo>
                    <a:pt x="2106" y="1822"/>
                  </a:lnTo>
                  <a:close/>
                </a:path>
              </a:pathLst>
            </a:custGeom>
            <a:solidFill>
              <a:srgbClr val="C1E2F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81" name="Google Shape;181;p65"/>
            <p:cNvSpPr/>
            <p:nvPr/>
          </p:nvSpPr>
          <p:spPr>
            <a:xfrm>
              <a:off x="11190683" y="388018"/>
              <a:ext cx="525251" cy="606057"/>
            </a:xfrm>
            <a:custGeom>
              <a:avLst/>
              <a:gdLst/>
              <a:ahLst/>
              <a:cxnLst/>
              <a:rect l="l" t="t" r="r" b="b"/>
              <a:pathLst>
                <a:path w="2106" h="2430" extrusionOk="0">
                  <a:moveTo>
                    <a:pt x="2106" y="1822"/>
                  </a:moveTo>
                  <a:lnTo>
                    <a:pt x="2106" y="608"/>
                  </a:lnTo>
                  <a:lnTo>
                    <a:pt x="1053" y="0"/>
                  </a:lnTo>
                  <a:lnTo>
                    <a:pt x="0" y="608"/>
                  </a:lnTo>
                  <a:lnTo>
                    <a:pt x="0" y="1822"/>
                  </a:lnTo>
                  <a:lnTo>
                    <a:pt x="1053" y="2430"/>
                  </a:lnTo>
                  <a:lnTo>
                    <a:pt x="2106" y="1822"/>
                  </a:lnTo>
                  <a:close/>
                </a:path>
              </a:pathLst>
            </a:custGeom>
            <a:solidFill>
              <a:srgbClr val="C1E2F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82" name="Google Shape;182;p65"/>
            <p:cNvSpPr/>
            <p:nvPr/>
          </p:nvSpPr>
          <p:spPr>
            <a:xfrm>
              <a:off x="7820777" y="1383778"/>
              <a:ext cx="785855" cy="840502"/>
            </a:xfrm>
            <a:custGeom>
              <a:avLst/>
              <a:gdLst/>
              <a:ahLst/>
              <a:cxnLst/>
              <a:rect l="l" t="t" r="r" b="b"/>
              <a:pathLst>
                <a:path w="6373" h="6827" extrusionOk="0">
                  <a:moveTo>
                    <a:pt x="6100" y="0"/>
                  </a:moveTo>
                  <a:lnTo>
                    <a:pt x="272" y="0"/>
                  </a:lnTo>
                  <a:cubicBezTo>
                    <a:pt x="122" y="0"/>
                    <a:pt x="0" y="122"/>
                    <a:pt x="0" y="272"/>
                  </a:cubicBezTo>
                  <a:lnTo>
                    <a:pt x="0" y="6554"/>
                  </a:lnTo>
                  <a:cubicBezTo>
                    <a:pt x="0" y="6705"/>
                    <a:pt x="122" y="6827"/>
                    <a:pt x="272" y="6827"/>
                  </a:cubicBezTo>
                  <a:lnTo>
                    <a:pt x="5283" y="6827"/>
                  </a:lnTo>
                  <a:cubicBezTo>
                    <a:pt x="5433" y="6827"/>
                    <a:pt x="5555" y="6705"/>
                    <a:pt x="5555" y="6554"/>
                  </a:cubicBezTo>
                  <a:lnTo>
                    <a:pt x="5555" y="1747"/>
                  </a:lnTo>
                  <a:lnTo>
                    <a:pt x="6100" y="1747"/>
                  </a:lnTo>
                  <a:cubicBezTo>
                    <a:pt x="6251" y="1747"/>
                    <a:pt x="6373" y="1625"/>
                    <a:pt x="6373" y="1474"/>
                  </a:cubicBezTo>
                  <a:lnTo>
                    <a:pt x="6373" y="272"/>
                  </a:lnTo>
                  <a:cubicBezTo>
                    <a:pt x="6373" y="122"/>
                    <a:pt x="6251" y="0"/>
                    <a:pt x="6100" y="0"/>
                  </a:cubicBezTo>
                  <a:close/>
                  <a:moveTo>
                    <a:pt x="2097" y="1786"/>
                  </a:moveTo>
                  <a:lnTo>
                    <a:pt x="2505" y="1786"/>
                  </a:lnTo>
                  <a:lnTo>
                    <a:pt x="2505" y="1378"/>
                  </a:lnTo>
                  <a:cubicBezTo>
                    <a:pt x="2505" y="1228"/>
                    <a:pt x="2627" y="1106"/>
                    <a:pt x="2778" y="1106"/>
                  </a:cubicBezTo>
                  <a:cubicBezTo>
                    <a:pt x="2928" y="1106"/>
                    <a:pt x="3050" y="1228"/>
                    <a:pt x="3050" y="1378"/>
                  </a:cubicBezTo>
                  <a:lnTo>
                    <a:pt x="3050" y="1786"/>
                  </a:lnTo>
                  <a:lnTo>
                    <a:pt x="3458" y="1786"/>
                  </a:lnTo>
                  <a:cubicBezTo>
                    <a:pt x="3608" y="1786"/>
                    <a:pt x="3730" y="1908"/>
                    <a:pt x="3730" y="2059"/>
                  </a:cubicBezTo>
                  <a:cubicBezTo>
                    <a:pt x="3730" y="2209"/>
                    <a:pt x="3609" y="2331"/>
                    <a:pt x="3458" y="2331"/>
                  </a:cubicBezTo>
                  <a:lnTo>
                    <a:pt x="3050" y="2331"/>
                  </a:lnTo>
                  <a:lnTo>
                    <a:pt x="3050" y="2739"/>
                  </a:lnTo>
                  <a:cubicBezTo>
                    <a:pt x="3050" y="2889"/>
                    <a:pt x="2928" y="3011"/>
                    <a:pt x="2778" y="3011"/>
                  </a:cubicBezTo>
                  <a:cubicBezTo>
                    <a:pt x="2627" y="3011"/>
                    <a:pt x="2505" y="2889"/>
                    <a:pt x="2505" y="2739"/>
                  </a:cubicBezTo>
                  <a:lnTo>
                    <a:pt x="2505" y="2331"/>
                  </a:lnTo>
                  <a:lnTo>
                    <a:pt x="2097" y="2331"/>
                  </a:lnTo>
                  <a:cubicBezTo>
                    <a:pt x="1947" y="2331"/>
                    <a:pt x="1825" y="2209"/>
                    <a:pt x="1825" y="2059"/>
                  </a:cubicBezTo>
                  <a:cubicBezTo>
                    <a:pt x="1825" y="1908"/>
                    <a:pt x="1947" y="1786"/>
                    <a:pt x="2097" y="1786"/>
                  </a:cubicBezTo>
                  <a:close/>
                  <a:moveTo>
                    <a:pt x="4294" y="5803"/>
                  </a:moveTo>
                  <a:lnTo>
                    <a:pt x="1261" y="5803"/>
                  </a:lnTo>
                  <a:cubicBezTo>
                    <a:pt x="1111" y="5803"/>
                    <a:pt x="989" y="5681"/>
                    <a:pt x="989" y="5531"/>
                  </a:cubicBezTo>
                  <a:cubicBezTo>
                    <a:pt x="989" y="5380"/>
                    <a:pt x="1111" y="5258"/>
                    <a:pt x="1261" y="5258"/>
                  </a:cubicBezTo>
                  <a:lnTo>
                    <a:pt x="4294" y="5258"/>
                  </a:lnTo>
                  <a:cubicBezTo>
                    <a:pt x="4445" y="5258"/>
                    <a:pt x="4567" y="5380"/>
                    <a:pt x="4567" y="5531"/>
                  </a:cubicBezTo>
                  <a:cubicBezTo>
                    <a:pt x="4567" y="5681"/>
                    <a:pt x="4445" y="5803"/>
                    <a:pt x="4294" y="5803"/>
                  </a:cubicBezTo>
                  <a:close/>
                  <a:moveTo>
                    <a:pt x="4294" y="4967"/>
                  </a:moveTo>
                  <a:lnTo>
                    <a:pt x="1261" y="4967"/>
                  </a:lnTo>
                  <a:cubicBezTo>
                    <a:pt x="1111" y="4967"/>
                    <a:pt x="989" y="4845"/>
                    <a:pt x="989" y="4695"/>
                  </a:cubicBezTo>
                  <a:cubicBezTo>
                    <a:pt x="989" y="4544"/>
                    <a:pt x="1111" y="4423"/>
                    <a:pt x="1261" y="4423"/>
                  </a:cubicBezTo>
                  <a:lnTo>
                    <a:pt x="4294" y="4423"/>
                  </a:lnTo>
                  <a:cubicBezTo>
                    <a:pt x="4445" y="4423"/>
                    <a:pt x="4567" y="4544"/>
                    <a:pt x="4567" y="4695"/>
                  </a:cubicBezTo>
                  <a:cubicBezTo>
                    <a:pt x="4567" y="4845"/>
                    <a:pt x="4445" y="4967"/>
                    <a:pt x="4294" y="4967"/>
                  </a:cubicBezTo>
                  <a:close/>
                  <a:moveTo>
                    <a:pt x="4294" y="4131"/>
                  </a:moveTo>
                  <a:lnTo>
                    <a:pt x="1261" y="4131"/>
                  </a:lnTo>
                  <a:cubicBezTo>
                    <a:pt x="1111" y="4131"/>
                    <a:pt x="989" y="4009"/>
                    <a:pt x="989" y="3859"/>
                  </a:cubicBezTo>
                  <a:cubicBezTo>
                    <a:pt x="989" y="3709"/>
                    <a:pt x="1111" y="3587"/>
                    <a:pt x="1261" y="3587"/>
                  </a:cubicBezTo>
                  <a:lnTo>
                    <a:pt x="4294" y="3587"/>
                  </a:lnTo>
                  <a:cubicBezTo>
                    <a:pt x="4445" y="3587"/>
                    <a:pt x="4567" y="3709"/>
                    <a:pt x="4567" y="3859"/>
                  </a:cubicBezTo>
                  <a:cubicBezTo>
                    <a:pt x="4567" y="4009"/>
                    <a:pt x="4445" y="4131"/>
                    <a:pt x="4294" y="4131"/>
                  </a:cubicBezTo>
                  <a:close/>
                  <a:moveTo>
                    <a:pt x="5828" y="1202"/>
                  </a:moveTo>
                  <a:lnTo>
                    <a:pt x="5555" y="1202"/>
                  </a:lnTo>
                  <a:lnTo>
                    <a:pt x="5555" y="545"/>
                  </a:lnTo>
                  <a:lnTo>
                    <a:pt x="5828" y="545"/>
                  </a:lnTo>
                  <a:lnTo>
                    <a:pt x="5828" y="1202"/>
                  </a:ln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 name="Google Shape;183;p65"/>
            <p:cNvSpPr/>
            <p:nvPr/>
          </p:nvSpPr>
          <p:spPr>
            <a:xfrm>
              <a:off x="9899466" y="4666837"/>
              <a:ext cx="601336" cy="560343"/>
            </a:xfrm>
            <a:custGeom>
              <a:avLst/>
              <a:gdLst/>
              <a:ahLst/>
              <a:cxnLst/>
              <a:rect l="l" t="t" r="r" b="b"/>
              <a:pathLst>
                <a:path w="607639" h="566217" extrusionOk="0">
                  <a:moveTo>
                    <a:pt x="263278" y="283054"/>
                  </a:moveTo>
                  <a:lnTo>
                    <a:pt x="263278" y="343757"/>
                  </a:lnTo>
                  <a:lnTo>
                    <a:pt x="202576" y="343757"/>
                  </a:lnTo>
                  <a:lnTo>
                    <a:pt x="202576" y="424636"/>
                  </a:lnTo>
                  <a:lnTo>
                    <a:pt x="263278" y="424636"/>
                  </a:lnTo>
                  <a:lnTo>
                    <a:pt x="263278" y="485339"/>
                  </a:lnTo>
                  <a:lnTo>
                    <a:pt x="344273" y="485339"/>
                  </a:lnTo>
                  <a:lnTo>
                    <a:pt x="344273" y="424636"/>
                  </a:lnTo>
                  <a:lnTo>
                    <a:pt x="405063" y="424636"/>
                  </a:lnTo>
                  <a:lnTo>
                    <a:pt x="405063" y="343757"/>
                  </a:lnTo>
                  <a:lnTo>
                    <a:pt x="344273" y="343757"/>
                  </a:lnTo>
                  <a:lnTo>
                    <a:pt x="344273" y="283054"/>
                  </a:lnTo>
                  <a:close/>
                  <a:moveTo>
                    <a:pt x="0" y="161736"/>
                  </a:moveTo>
                  <a:lnTo>
                    <a:pt x="121492" y="161736"/>
                  </a:lnTo>
                  <a:lnTo>
                    <a:pt x="143210" y="202175"/>
                  </a:lnTo>
                  <a:lnTo>
                    <a:pt x="607639" y="202175"/>
                  </a:lnTo>
                  <a:lnTo>
                    <a:pt x="607639" y="566217"/>
                  </a:lnTo>
                  <a:lnTo>
                    <a:pt x="0" y="566217"/>
                  </a:lnTo>
                  <a:close/>
                  <a:moveTo>
                    <a:pt x="81009" y="0"/>
                  </a:moveTo>
                  <a:lnTo>
                    <a:pt x="465859" y="0"/>
                  </a:lnTo>
                  <a:lnTo>
                    <a:pt x="526559" y="60610"/>
                  </a:lnTo>
                  <a:lnTo>
                    <a:pt x="526559" y="141484"/>
                  </a:lnTo>
                  <a:lnTo>
                    <a:pt x="179625" y="141484"/>
                  </a:lnTo>
                  <a:lnTo>
                    <a:pt x="157908" y="101047"/>
                  </a:lnTo>
                  <a:lnTo>
                    <a:pt x="81009" y="101047"/>
                  </a:ln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sp>
        <p:nvSpPr>
          <p:cNvPr id="184" name="Google Shape;184;p65"/>
          <p:cNvSpPr/>
          <p:nvPr/>
        </p:nvSpPr>
        <p:spPr>
          <a:xfrm rot="10800000" flipH="1">
            <a:off x="800100" y="5010204"/>
            <a:ext cx="558800" cy="327523"/>
          </a:xfrm>
          <a:prstGeom prst="triangle">
            <a:avLst>
              <a:gd name="adj" fmla="val 50000"/>
            </a:avLst>
          </a:pr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标题和内容">
  <p:cSld name="标题和内容">
    <p:spTree>
      <p:nvGrpSpPr>
        <p:cNvPr id="1" name="Shape 185"/>
        <p:cNvGrpSpPr/>
        <p:nvPr/>
      </p:nvGrpSpPr>
      <p:grpSpPr>
        <a:xfrm>
          <a:off x="0" y="0"/>
          <a:ext cx="0" cy="0"/>
          <a:chOff x="0" y="0"/>
          <a:chExt cx="0" cy="0"/>
        </a:xfrm>
      </p:grpSpPr>
      <p:sp>
        <p:nvSpPr>
          <p:cNvPr id="186" name="Google Shape;186;p66"/>
          <p:cNvSpPr txBox="1">
            <a:spLocks noGrp="1"/>
          </p:cNvSpPr>
          <p:nvPr>
            <p:ph type="dt" idx="10"/>
          </p:nvPr>
        </p:nvSpPr>
        <p:spPr>
          <a:xfrm>
            <a:off x="5401732" y="6240463"/>
            <a:ext cx="1388536" cy="206381"/>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7" name="Google Shape;187;p66"/>
          <p:cNvSpPr txBox="1">
            <a:spLocks noGrp="1"/>
          </p:cNvSpPr>
          <p:nvPr>
            <p:ph type="ftr" idx="11"/>
          </p:nvPr>
        </p:nvSpPr>
        <p:spPr>
          <a:xfrm>
            <a:off x="669924" y="6240463"/>
            <a:ext cx="4140201" cy="206381"/>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8" name="Google Shape;188;p66"/>
          <p:cNvSpPr txBox="1">
            <a:spLocks noGrp="1"/>
          </p:cNvSpPr>
          <p:nvPr>
            <p:ph type="sldNum" idx="12"/>
          </p:nvPr>
        </p:nvSpPr>
        <p:spPr>
          <a:xfrm>
            <a:off x="8610599" y="6240463"/>
            <a:ext cx="2909888" cy="206381"/>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7F7F7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7F7F7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7F7F7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7F7F7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7F7F7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7F7F7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7F7F7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7F7F7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189" name="Google Shape;189;p66"/>
          <p:cNvSpPr txBox="1">
            <a:spLocks noGrp="1"/>
          </p:cNvSpPr>
          <p:nvPr>
            <p:ph type="title"/>
          </p:nvPr>
        </p:nvSpPr>
        <p:spPr>
          <a:xfrm>
            <a:off x="669924" y="1"/>
            <a:ext cx="10850563" cy="1028699"/>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2800"/>
              <a:buFont typeface="Arial"/>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0" name="Google Shape;190;p66"/>
          <p:cNvSpPr txBox="1">
            <a:spLocks noGrp="1"/>
          </p:cNvSpPr>
          <p:nvPr>
            <p:ph type="body" idx="1"/>
          </p:nvPr>
        </p:nvSpPr>
        <p:spPr>
          <a:xfrm>
            <a:off x="669925" y="1130299"/>
            <a:ext cx="10850563" cy="5006975"/>
          </a:xfrm>
          <a:prstGeom prst="rect">
            <a:avLst/>
          </a:prstGeom>
          <a:noFill/>
          <a:ln>
            <a:noFill/>
          </a:ln>
        </p:spPr>
        <p:txBody>
          <a:bodyPr spcFirstLastPara="1" wrap="square" lIns="91425" tIns="45700" rIns="91425" bIns="45700" anchor="t" anchorCtr="0">
            <a:normAutofit/>
          </a:bodyPr>
          <a:lstStyle>
            <a:lvl1pPr marL="457200" lvl="0" indent="-355600" algn="l">
              <a:lnSpc>
                <a:spcPct val="90000"/>
              </a:lnSpc>
              <a:spcBef>
                <a:spcPts val="1000"/>
              </a:spcBef>
              <a:spcAft>
                <a:spcPts val="0"/>
              </a:spcAft>
              <a:buClr>
                <a:schemeClr val="dk1"/>
              </a:buClr>
              <a:buSzPts val="20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30200" algn="l">
              <a:lnSpc>
                <a:spcPct val="90000"/>
              </a:lnSpc>
              <a:spcBef>
                <a:spcPts val="500"/>
              </a:spcBef>
              <a:spcAft>
                <a:spcPts val="0"/>
              </a:spcAft>
              <a:buClr>
                <a:schemeClr val="dk1"/>
              </a:buClr>
              <a:buSzPts val="1600"/>
              <a:buChar char="•"/>
              <a:defRPr/>
            </a:lvl3pPr>
            <a:lvl4pPr marL="1828800" lvl="3" indent="-317500" algn="l">
              <a:lnSpc>
                <a:spcPct val="90000"/>
              </a:lnSpc>
              <a:spcBef>
                <a:spcPts val="500"/>
              </a:spcBef>
              <a:spcAft>
                <a:spcPts val="0"/>
              </a:spcAft>
              <a:buClr>
                <a:schemeClr val="dk1"/>
              </a:buClr>
              <a:buSzPts val="1400"/>
              <a:buChar char="•"/>
              <a:defRPr/>
            </a:lvl4pPr>
            <a:lvl5pPr marL="2286000" lvl="4" indent="-317500" algn="l">
              <a:lnSpc>
                <a:spcPct val="90000"/>
              </a:lnSpc>
              <a:spcBef>
                <a:spcPts val="500"/>
              </a:spcBef>
              <a:spcAft>
                <a:spcPts val="0"/>
              </a:spcAft>
              <a:buClr>
                <a:schemeClr val="dk1"/>
              </a:buClr>
              <a:buSzPts val="14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仅标题页" type="titleOnly">
  <p:cSld name="TITLE_ONLY">
    <p:spTree>
      <p:nvGrpSpPr>
        <p:cNvPr id="1" name="Shape 191"/>
        <p:cNvGrpSpPr/>
        <p:nvPr/>
      </p:nvGrpSpPr>
      <p:grpSpPr>
        <a:xfrm>
          <a:off x="0" y="0"/>
          <a:ext cx="0" cy="0"/>
          <a:chOff x="0" y="0"/>
          <a:chExt cx="0" cy="0"/>
        </a:xfrm>
      </p:grpSpPr>
      <p:sp>
        <p:nvSpPr>
          <p:cNvPr id="192" name="Google Shape;192;p67"/>
          <p:cNvSpPr txBox="1">
            <a:spLocks noGrp="1"/>
          </p:cNvSpPr>
          <p:nvPr>
            <p:ph type="title"/>
          </p:nvPr>
        </p:nvSpPr>
        <p:spPr>
          <a:xfrm>
            <a:off x="669924" y="1"/>
            <a:ext cx="10850563" cy="1028699"/>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2800"/>
              <a:buFont typeface="Arial"/>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3" name="Google Shape;193;p67"/>
          <p:cNvSpPr txBox="1">
            <a:spLocks noGrp="1"/>
          </p:cNvSpPr>
          <p:nvPr>
            <p:ph type="dt" idx="10"/>
          </p:nvPr>
        </p:nvSpPr>
        <p:spPr>
          <a:xfrm>
            <a:off x="5401732" y="6240463"/>
            <a:ext cx="1388536" cy="206381"/>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4" name="Google Shape;194;p67"/>
          <p:cNvSpPr txBox="1">
            <a:spLocks noGrp="1"/>
          </p:cNvSpPr>
          <p:nvPr>
            <p:ph type="ftr" idx="11"/>
          </p:nvPr>
        </p:nvSpPr>
        <p:spPr>
          <a:xfrm>
            <a:off x="669924" y="6240463"/>
            <a:ext cx="4140201" cy="206381"/>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5" name="Google Shape;195;p67"/>
          <p:cNvSpPr txBox="1">
            <a:spLocks noGrp="1"/>
          </p:cNvSpPr>
          <p:nvPr>
            <p:ph type="sldNum" idx="12"/>
          </p:nvPr>
        </p:nvSpPr>
        <p:spPr>
          <a:xfrm>
            <a:off x="8610599" y="6240463"/>
            <a:ext cx="2909888" cy="206381"/>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7F7F7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7F7F7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7F7F7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7F7F7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7F7F7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7F7F7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7F7F7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7F7F7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空白" type="blank">
  <p:cSld name="BLANK">
    <p:spTree>
      <p:nvGrpSpPr>
        <p:cNvPr id="1" name="Shape 196"/>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matchingName="末尾幻灯片">
  <p:cSld name="末尾幻灯片">
    <p:spTree>
      <p:nvGrpSpPr>
        <p:cNvPr id="1" name="Shape 197"/>
        <p:cNvGrpSpPr/>
        <p:nvPr/>
      </p:nvGrpSpPr>
      <p:grpSpPr>
        <a:xfrm>
          <a:off x="0" y="0"/>
          <a:ext cx="0" cy="0"/>
          <a:chOff x="0" y="0"/>
          <a:chExt cx="0" cy="0"/>
        </a:xfrm>
      </p:grpSpPr>
      <p:sp>
        <p:nvSpPr>
          <p:cNvPr id="198" name="Google Shape;198;p69"/>
          <p:cNvSpPr txBox="1">
            <a:spLocks noGrp="1"/>
          </p:cNvSpPr>
          <p:nvPr>
            <p:ph type="ctrTitle"/>
          </p:nvPr>
        </p:nvSpPr>
        <p:spPr>
          <a:xfrm>
            <a:off x="669924" y="1428196"/>
            <a:ext cx="5426076" cy="1621509"/>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accent1"/>
              </a:buClr>
              <a:buSzPts val="3200"/>
              <a:buFont typeface="Arial"/>
              <a:buNone/>
              <a:defRPr sz="3200">
                <a:solidFill>
                  <a:schemeClr val="accen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9" name="Google Shape;199;p69"/>
          <p:cNvSpPr txBox="1">
            <a:spLocks noGrp="1"/>
          </p:cNvSpPr>
          <p:nvPr>
            <p:ph type="body" idx="1"/>
          </p:nvPr>
        </p:nvSpPr>
        <p:spPr>
          <a:xfrm>
            <a:off x="669924" y="3734432"/>
            <a:ext cx="5426076" cy="31087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accent1"/>
              </a:buClr>
              <a:buSzPts val="1500"/>
              <a:buNone/>
              <a:defRPr sz="1500">
                <a:solidFill>
                  <a:schemeClr val="accent1"/>
                </a:solidFill>
              </a:defRPr>
            </a:lvl1pPr>
            <a:lvl2pPr marL="914400" lvl="1" indent="-355600" algn="l">
              <a:lnSpc>
                <a:spcPct val="90000"/>
              </a:lnSpc>
              <a:spcBef>
                <a:spcPts val="500"/>
              </a:spcBef>
              <a:spcAft>
                <a:spcPts val="0"/>
              </a:spcAft>
              <a:buClr>
                <a:schemeClr val="dk1"/>
              </a:buClr>
              <a:buSzPts val="2000"/>
              <a:buChar char="•"/>
              <a:defRPr sz="2000"/>
            </a:lvl2pPr>
            <a:lvl3pPr marL="1371600" lvl="2" indent="-342900" algn="l">
              <a:lnSpc>
                <a:spcPct val="90000"/>
              </a:lnSpc>
              <a:spcBef>
                <a:spcPts val="500"/>
              </a:spcBef>
              <a:spcAft>
                <a:spcPts val="0"/>
              </a:spcAft>
              <a:buClr>
                <a:schemeClr val="dk1"/>
              </a:buClr>
              <a:buSzPts val="1800"/>
              <a:buChar char="•"/>
              <a:defRPr sz="1800"/>
            </a:lvl3pPr>
            <a:lvl4pPr marL="1828800" lvl="3" indent="-330200" algn="l">
              <a:lnSpc>
                <a:spcPct val="90000"/>
              </a:lnSpc>
              <a:spcBef>
                <a:spcPts val="500"/>
              </a:spcBef>
              <a:spcAft>
                <a:spcPts val="0"/>
              </a:spcAft>
              <a:buClr>
                <a:schemeClr val="dk1"/>
              </a:buClr>
              <a:buSzPts val="1600"/>
              <a:buChar char="•"/>
              <a:defRPr sz="1600"/>
            </a:lvl4pPr>
            <a:lvl5pPr marL="2286000" lvl="4" indent="-330200" algn="l">
              <a:lnSpc>
                <a:spcPct val="90000"/>
              </a:lnSpc>
              <a:spcBef>
                <a:spcPts val="500"/>
              </a:spcBef>
              <a:spcAft>
                <a:spcPts val="0"/>
              </a:spcAft>
              <a:buClr>
                <a:schemeClr val="dk1"/>
              </a:buClr>
              <a:buSzPts val="1600"/>
              <a:buChar char="•"/>
              <a:defRPr sz="16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0" name="Google Shape;200;p69"/>
          <p:cNvSpPr txBox="1">
            <a:spLocks noGrp="1"/>
          </p:cNvSpPr>
          <p:nvPr>
            <p:ph type="body" idx="2"/>
          </p:nvPr>
        </p:nvSpPr>
        <p:spPr>
          <a:xfrm>
            <a:off x="669925" y="3438161"/>
            <a:ext cx="5426076" cy="296271"/>
          </a:xfrm>
          <a:prstGeom prst="rect">
            <a:avLst/>
          </a:prstGeom>
          <a:noFill/>
          <a:ln>
            <a:noFill/>
          </a:ln>
        </p:spPr>
        <p:txBody>
          <a:bodyPr spcFirstLastPara="1" wrap="square" lIns="91425" tIns="45700" rIns="91425" bIns="45700" anchor="ctr" anchorCtr="0">
            <a:noAutofit/>
          </a:bodyPr>
          <a:lstStyle>
            <a:lvl1pPr marL="457200" lvl="0" indent="-228600" algn="l">
              <a:lnSpc>
                <a:spcPct val="90000"/>
              </a:lnSpc>
              <a:spcBef>
                <a:spcPts val="1000"/>
              </a:spcBef>
              <a:spcAft>
                <a:spcPts val="0"/>
              </a:spcAft>
              <a:buClr>
                <a:schemeClr val="accent1"/>
              </a:buClr>
              <a:buSzPts val="1500"/>
              <a:buNone/>
              <a:defRPr sz="1500" b="0">
                <a:solidFill>
                  <a:schemeClr val="accent1"/>
                </a:solidFill>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600"/>
              <a:buNone/>
              <a:defRPr/>
            </a:lvl3pPr>
            <a:lvl4pPr marL="1828800" lvl="3" indent="-228600" algn="l">
              <a:lnSpc>
                <a:spcPct val="90000"/>
              </a:lnSpc>
              <a:spcBef>
                <a:spcPts val="500"/>
              </a:spcBef>
              <a:spcAft>
                <a:spcPts val="0"/>
              </a:spcAft>
              <a:buClr>
                <a:schemeClr val="dk1"/>
              </a:buClr>
              <a:buSzPts val="1400"/>
              <a:buNone/>
              <a:defRPr/>
            </a:lvl4pPr>
            <a:lvl5pPr marL="2286000" lvl="4" indent="-228600" algn="l">
              <a:lnSpc>
                <a:spcPct val="90000"/>
              </a:lnSpc>
              <a:spcBef>
                <a:spcPts val="500"/>
              </a:spcBef>
              <a:spcAft>
                <a:spcPts val="0"/>
              </a:spcAft>
              <a:buClr>
                <a:schemeClr val="dk1"/>
              </a:buClr>
              <a:buSzPts val="14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1" name="Google Shape;201;p69"/>
          <p:cNvSpPr/>
          <p:nvPr/>
        </p:nvSpPr>
        <p:spPr>
          <a:xfrm>
            <a:off x="0" y="5070946"/>
            <a:ext cx="12192000" cy="1787053"/>
          </a:xfrm>
          <a:prstGeom prst="rect">
            <a:avLst/>
          </a:prstGeom>
          <a:gradFill>
            <a:gsLst>
              <a:gs pos="0">
                <a:srgbClr val="106EB3"/>
              </a:gs>
              <a:gs pos="29000">
                <a:srgbClr val="106EB3"/>
              </a:gs>
              <a:gs pos="100000">
                <a:srgbClr val="0B5286"/>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nvGrpSpPr>
          <p:cNvPr id="202" name="Google Shape;202;p69"/>
          <p:cNvGrpSpPr/>
          <p:nvPr/>
        </p:nvGrpSpPr>
        <p:grpSpPr>
          <a:xfrm>
            <a:off x="5590025" y="388018"/>
            <a:ext cx="6125909" cy="5754020"/>
            <a:chOff x="5590025" y="388018"/>
            <a:chExt cx="6125909" cy="5754020"/>
          </a:xfrm>
        </p:grpSpPr>
        <p:sp>
          <p:nvSpPr>
            <p:cNvPr id="203" name="Google Shape;203;p69"/>
            <p:cNvSpPr/>
            <p:nvPr/>
          </p:nvSpPr>
          <p:spPr>
            <a:xfrm>
              <a:off x="6507932" y="1763713"/>
              <a:ext cx="3790950" cy="4378325"/>
            </a:xfrm>
            <a:custGeom>
              <a:avLst/>
              <a:gdLst/>
              <a:ahLst/>
              <a:cxnLst/>
              <a:rect l="l" t="t" r="r" b="b"/>
              <a:pathLst>
                <a:path w="2388" h="2758" extrusionOk="0">
                  <a:moveTo>
                    <a:pt x="2377" y="2062"/>
                  </a:moveTo>
                  <a:lnTo>
                    <a:pt x="2365" y="2062"/>
                  </a:lnTo>
                  <a:lnTo>
                    <a:pt x="2365" y="702"/>
                  </a:lnTo>
                  <a:lnTo>
                    <a:pt x="1194" y="26"/>
                  </a:lnTo>
                  <a:lnTo>
                    <a:pt x="23" y="702"/>
                  </a:lnTo>
                  <a:lnTo>
                    <a:pt x="23" y="2056"/>
                  </a:lnTo>
                  <a:lnTo>
                    <a:pt x="1194" y="2732"/>
                  </a:lnTo>
                  <a:lnTo>
                    <a:pt x="2371" y="2052"/>
                  </a:lnTo>
                  <a:lnTo>
                    <a:pt x="2377" y="2062"/>
                  </a:lnTo>
                  <a:lnTo>
                    <a:pt x="2365" y="2062"/>
                  </a:lnTo>
                  <a:lnTo>
                    <a:pt x="2377" y="2062"/>
                  </a:lnTo>
                  <a:lnTo>
                    <a:pt x="2382" y="2071"/>
                  </a:lnTo>
                  <a:lnTo>
                    <a:pt x="1194" y="2758"/>
                  </a:lnTo>
                  <a:lnTo>
                    <a:pt x="0" y="2069"/>
                  </a:lnTo>
                  <a:lnTo>
                    <a:pt x="0" y="689"/>
                  </a:lnTo>
                  <a:lnTo>
                    <a:pt x="1194" y="0"/>
                  </a:lnTo>
                  <a:lnTo>
                    <a:pt x="2388" y="689"/>
                  </a:lnTo>
                  <a:lnTo>
                    <a:pt x="2388" y="2069"/>
                  </a:lnTo>
                  <a:lnTo>
                    <a:pt x="2382" y="2071"/>
                  </a:lnTo>
                  <a:lnTo>
                    <a:pt x="2377" y="2062"/>
                  </a:lnTo>
                  <a:close/>
                </a:path>
              </a:pathLst>
            </a:custGeom>
            <a:gradFill>
              <a:gsLst>
                <a:gs pos="0">
                  <a:srgbClr val="106EB3"/>
                </a:gs>
                <a:gs pos="29000">
                  <a:srgbClr val="106EB3"/>
                </a:gs>
                <a:gs pos="100000">
                  <a:srgbClr val="0B5286"/>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204" name="Google Shape;204;p69"/>
            <p:cNvSpPr/>
            <p:nvPr/>
          </p:nvSpPr>
          <p:spPr>
            <a:xfrm>
              <a:off x="6731770" y="2024063"/>
              <a:ext cx="3343275" cy="3857625"/>
            </a:xfrm>
            <a:custGeom>
              <a:avLst/>
              <a:gdLst/>
              <a:ahLst/>
              <a:cxnLst/>
              <a:rect l="l" t="t" r="r" b="b"/>
              <a:pathLst>
                <a:path w="2106" h="2430" extrusionOk="0">
                  <a:moveTo>
                    <a:pt x="2106" y="1822"/>
                  </a:moveTo>
                  <a:lnTo>
                    <a:pt x="2106" y="608"/>
                  </a:lnTo>
                  <a:lnTo>
                    <a:pt x="1053" y="0"/>
                  </a:lnTo>
                  <a:lnTo>
                    <a:pt x="0" y="608"/>
                  </a:lnTo>
                  <a:lnTo>
                    <a:pt x="0" y="1822"/>
                  </a:lnTo>
                  <a:lnTo>
                    <a:pt x="1053" y="2430"/>
                  </a:lnTo>
                  <a:lnTo>
                    <a:pt x="2106" y="1822"/>
                  </a:lnTo>
                  <a:close/>
                </a:path>
              </a:pathLst>
            </a:custGeom>
            <a:blipFill rotWithShape="1">
              <a:blip r:embed="rId2">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 name="Google Shape;205;p69"/>
            <p:cNvSpPr/>
            <p:nvPr/>
          </p:nvSpPr>
          <p:spPr>
            <a:xfrm>
              <a:off x="9583676" y="4259156"/>
              <a:ext cx="1209872" cy="1396006"/>
            </a:xfrm>
            <a:custGeom>
              <a:avLst/>
              <a:gdLst/>
              <a:ahLst/>
              <a:cxnLst/>
              <a:rect l="l" t="t" r="r" b="b"/>
              <a:pathLst>
                <a:path w="2106" h="2430" extrusionOk="0">
                  <a:moveTo>
                    <a:pt x="2106" y="1822"/>
                  </a:moveTo>
                  <a:lnTo>
                    <a:pt x="2106" y="608"/>
                  </a:lnTo>
                  <a:lnTo>
                    <a:pt x="1053" y="0"/>
                  </a:lnTo>
                  <a:lnTo>
                    <a:pt x="0" y="608"/>
                  </a:lnTo>
                  <a:lnTo>
                    <a:pt x="0" y="1822"/>
                  </a:lnTo>
                  <a:lnTo>
                    <a:pt x="1053" y="2430"/>
                  </a:lnTo>
                  <a:lnTo>
                    <a:pt x="2106" y="1822"/>
                  </a:ln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 name="Google Shape;206;p69"/>
            <p:cNvSpPr/>
            <p:nvPr/>
          </p:nvSpPr>
          <p:spPr>
            <a:xfrm>
              <a:off x="9651593" y="4337522"/>
              <a:ext cx="1074037" cy="1239274"/>
            </a:xfrm>
            <a:custGeom>
              <a:avLst/>
              <a:gdLst/>
              <a:ahLst/>
              <a:cxnLst/>
              <a:rect l="l" t="t" r="r" b="b"/>
              <a:pathLst>
                <a:path w="2106" h="2430" extrusionOk="0">
                  <a:moveTo>
                    <a:pt x="2106" y="1822"/>
                  </a:moveTo>
                  <a:lnTo>
                    <a:pt x="2106" y="608"/>
                  </a:lnTo>
                  <a:lnTo>
                    <a:pt x="1053" y="0"/>
                  </a:lnTo>
                  <a:lnTo>
                    <a:pt x="0" y="608"/>
                  </a:lnTo>
                  <a:lnTo>
                    <a:pt x="0" y="1822"/>
                  </a:lnTo>
                  <a:lnTo>
                    <a:pt x="1053" y="2430"/>
                  </a:lnTo>
                  <a:lnTo>
                    <a:pt x="2106" y="1822"/>
                  </a:lnTo>
                  <a:close/>
                </a:path>
              </a:pathLst>
            </a:custGeom>
            <a:gradFill>
              <a:gsLst>
                <a:gs pos="0">
                  <a:srgbClr val="106EB3"/>
                </a:gs>
                <a:gs pos="29000">
                  <a:srgbClr val="106EB3"/>
                </a:gs>
                <a:gs pos="100000">
                  <a:srgbClr val="0B5286"/>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207" name="Google Shape;207;p69"/>
            <p:cNvSpPr/>
            <p:nvPr/>
          </p:nvSpPr>
          <p:spPr>
            <a:xfrm>
              <a:off x="7306380" y="809717"/>
              <a:ext cx="1742076" cy="2010088"/>
            </a:xfrm>
            <a:custGeom>
              <a:avLst/>
              <a:gdLst/>
              <a:ahLst/>
              <a:cxnLst/>
              <a:rect l="l" t="t" r="r" b="b"/>
              <a:pathLst>
                <a:path w="2106" h="2430" extrusionOk="0">
                  <a:moveTo>
                    <a:pt x="2106" y="1822"/>
                  </a:moveTo>
                  <a:lnTo>
                    <a:pt x="2106" y="608"/>
                  </a:lnTo>
                  <a:lnTo>
                    <a:pt x="1053" y="0"/>
                  </a:lnTo>
                  <a:lnTo>
                    <a:pt x="0" y="608"/>
                  </a:lnTo>
                  <a:lnTo>
                    <a:pt x="0" y="1822"/>
                  </a:lnTo>
                  <a:lnTo>
                    <a:pt x="1053" y="2430"/>
                  </a:lnTo>
                  <a:lnTo>
                    <a:pt x="2106" y="1822"/>
                  </a:ln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8" name="Google Shape;208;p69"/>
            <p:cNvSpPr/>
            <p:nvPr/>
          </p:nvSpPr>
          <p:spPr>
            <a:xfrm>
              <a:off x="7404173" y="922555"/>
              <a:ext cx="1546489" cy="1784412"/>
            </a:xfrm>
            <a:custGeom>
              <a:avLst/>
              <a:gdLst/>
              <a:ahLst/>
              <a:cxnLst/>
              <a:rect l="l" t="t" r="r" b="b"/>
              <a:pathLst>
                <a:path w="2106" h="2430" extrusionOk="0">
                  <a:moveTo>
                    <a:pt x="2106" y="1822"/>
                  </a:moveTo>
                  <a:lnTo>
                    <a:pt x="2106" y="608"/>
                  </a:lnTo>
                  <a:lnTo>
                    <a:pt x="1053" y="0"/>
                  </a:lnTo>
                  <a:lnTo>
                    <a:pt x="0" y="608"/>
                  </a:lnTo>
                  <a:lnTo>
                    <a:pt x="0" y="1822"/>
                  </a:lnTo>
                  <a:lnTo>
                    <a:pt x="1053" y="2430"/>
                  </a:lnTo>
                  <a:lnTo>
                    <a:pt x="2106" y="1822"/>
                  </a:lnTo>
                  <a:close/>
                </a:path>
              </a:pathLst>
            </a:custGeom>
            <a:gradFill>
              <a:gsLst>
                <a:gs pos="0">
                  <a:srgbClr val="106EB3"/>
                </a:gs>
                <a:gs pos="29000">
                  <a:srgbClr val="106EB3"/>
                </a:gs>
                <a:gs pos="100000">
                  <a:srgbClr val="0B5286"/>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209" name="Google Shape;209;p69"/>
            <p:cNvSpPr/>
            <p:nvPr/>
          </p:nvSpPr>
          <p:spPr>
            <a:xfrm>
              <a:off x="9781955" y="1041399"/>
              <a:ext cx="1466775" cy="1692433"/>
            </a:xfrm>
            <a:custGeom>
              <a:avLst/>
              <a:gdLst/>
              <a:ahLst/>
              <a:cxnLst/>
              <a:rect l="l" t="t" r="r" b="b"/>
              <a:pathLst>
                <a:path w="2106" h="2430" extrusionOk="0">
                  <a:moveTo>
                    <a:pt x="2106" y="1822"/>
                  </a:moveTo>
                  <a:lnTo>
                    <a:pt x="2106" y="608"/>
                  </a:lnTo>
                  <a:lnTo>
                    <a:pt x="1053" y="0"/>
                  </a:lnTo>
                  <a:lnTo>
                    <a:pt x="0" y="608"/>
                  </a:lnTo>
                  <a:lnTo>
                    <a:pt x="0" y="1822"/>
                  </a:lnTo>
                  <a:lnTo>
                    <a:pt x="1053" y="2430"/>
                  </a:lnTo>
                  <a:lnTo>
                    <a:pt x="2106" y="1822"/>
                  </a:ln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0" name="Google Shape;210;p69"/>
            <p:cNvSpPr/>
            <p:nvPr/>
          </p:nvSpPr>
          <p:spPr>
            <a:xfrm>
              <a:off x="9935559" y="1076914"/>
              <a:ext cx="1268655" cy="1463829"/>
            </a:xfrm>
            <a:custGeom>
              <a:avLst/>
              <a:gdLst/>
              <a:ahLst/>
              <a:cxnLst/>
              <a:rect l="l" t="t" r="r" b="b"/>
              <a:pathLst>
                <a:path w="2106" h="2430" extrusionOk="0">
                  <a:moveTo>
                    <a:pt x="2106" y="1822"/>
                  </a:moveTo>
                  <a:lnTo>
                    <a:pt x="2106" y="608"/>
                  </a:lnTo>
                  <a:lnTo>
                    <a:pt x="1053" y="0"/>
                  </a:lnTo>
                  <a:lnTo>
                    <a:pt x="0" y="608"/>
                  </a:lnTo>
                  <a:lnTo>
                    <a:pt x="0" y="1822"/>
                  </a:lnTo>
                  <a:lnTo>
                    <a:pt x="1053" y="2430"/>
                  </a:lnTo>
                  <a:lnTo>
                    <a:pt x="2106" y="1822"/>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1" name="Google Shape;211;p69"/>
            <p:cNvSpPr/>
            <p:nvPr/>
          </p:nvSpPr>
          <p:spPr>
            <a:xfrm>
              <a:off x="5590025" y="3863383"/>
              <a:ext cx="1748550" cy="2017556"/>
            </a:xfrm>
            <a:custGeom>
              <a:avLst/>
              <a:gdLst/>
              <a:ahLst/>
              <a:cxnLst/>
              <a:rect l="l" t="t" r="r" b="b"/>
              <a:pathLst>
                <a:path w="2106" h="2430" extrusionOk="0">
                  <a:moveTo>
                    <a:pt x="2106" y="1822"/>
                  </a:moveTo>
                  <a:lnTo>
                    <a:pt x="2106" y="608"/>
                  </a:lnTo>
                  <a:lnTo>
                    <a:pt x="1053" y="0"/>
                  </a:lnTo>
                  <a:lnTo>
                    <a:pt x="0" y="608"/>
                  </a:lnTo>
                  <a:lnTo>
                    <a:pt x="0" y="1822"/>
                  </a:lnTo>
                  <a:lnTo>
                    <a:pt x="1053" y="2430"/>
                  </a:lnTo>
                  <a:lnTo>
                    <a:pt x="2106" y="1822"/>
                  </a:lnTo>
                  <a:close/>
                </a:path>
              </a:pathLst>
            </a:custGeom>
            <a:gradFill>
              <a:gsLst>
                <a:gs pos="0">
                  <a:srgbClr val="106EB3"/>
                </a:gs>
                <a:gs pos="29000">
                  <a:srgbClr val="106EB3"/>
                </a:gs>
                <a:gs pos="100000">
                  <a:srgbClr val="0B5286"/>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212" name="Google Shape;212;p69"/>
            <p:cNvSpPr/>
            <p:nvPr/>
          </p:nvSpPr>
          <p:spPr>
            <a:xfrm>
              <a:off x="5708115" y="3999643"/>
              <a:ext cx="1512370" cy="1745037"/>
            </a:xfrm>
            <a:custGeom>
              <a:avLst/>
              <a:gdLst/>
              <a:ahLst/>
              <a:cxnLst/>
              <a:rect l="l" t="t" r="r" b="b"/>
              <a:pathLst>
                <a:path w="2106" h="2430" extrusionOk="0">
                  <a:moveTo>
                    <a:pt x="2106" y="1822"/>
                  </a:moveTo>
                  <a:lnTo>
                    <a:pt x="2106" y="608"/>
                  </a:lnTo>
                  <a:lnTo>
                    <a:pt x="1053" y="0"/>
                  </a:lnTo>
                  <a:lnTo>
                    <a:pt x="0" y="608"/>
                  </a:lnTo>
                  <a:lnTo>
                    <a:pt x="0" y="1822"/>
                  </a:lnTo>
                  <a:lnTo>
                    <a:pt x="1053" y="2430"/>
                  </a:lnTo>
                  <a:lnTo>
                    <a:pt x="2106" y="1822"/>
                  </a:lnTo>
                  <a:close/>
                </a:path>
              </a:pathLst>
            </a:cu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3" name="Google Shape;213;p69"/>
            <p:cNvSpPr/>
            <p:nvPr/>
          </p:nvSpPr>
          <p:spPr>
            <a:xfrm>
              <a:off x="6013266" y="1363963"/>
              <a:ext cx="525251" cy="606057"/>
            </a:xfrm>
            <a:custGeom>
              <a:avLst/>
              <a:gdLst/>
              <a:ahLst/>
              <a:cxnLst/>
              <a:rect l="l" t="t" r="r" b="b"/>
              <a:pathLst>
                <a:path w="2106" h="2430" extrusionOk="0">
                  <a:moveTo>
                    <a:pt x="2106" y="1822"/>
                  </a:moveTo>
                  <a:lnTo>
                    <a:pt x="2106" y="608"/>
                  </a:lnTo>
                  <a:lnTo>
                    <a:pt x="1053" y="0"/>
                  </a:lnTo>
                  <a:lnTo>
                    <a:pt x="0" y="608"/>
                  </a:lnTo>
                  <a:lnTo>
                    <a:pt x="0" y="1822"/>
                  </a:lnTo>
                  <a:lnTo>
                    <a:pt x="1053" y="2430"/>
                  </a:lnTo>
                  <a:lnTo>
                    <a:pt x="2106" y="1822"/>
                  </a:lnTo>
                  <a:close/>
                </a:path>
              </a:pathLst>
            </a:custGeom>
            <a:solidFill>
              <a:srgbClr val="C1E2F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214" name="Google Shape;214;p69"/>
            <p:cNvSpPr/>
            <p:nvPr/>
          </p:nvSpPr>
          <p:spPr>
            <a:xfrm>
              <a:off x="11190683" y="388018"/>
              <a:ext cx="525251" cy="606057"/>
            </a:xfrm>
            <a:custGeom>
              <a:avLst/>
              <a:gdLst/>
              <a:ahLst/>
              <a:cxnLst/>
              <a:rect l="l" t="t" r="r" b="b"/>
              <a:pathLst>
                <a:path w="2106" h="2430" extrusionOk="0">
                  <a:moveTo>
                    <a:pt x="2106" y="1822"/>
                  </a:moveTo>
                  <a:lnTo>
                    <a:pt x="2106" y="608"/>
                  </a:lnTo>
                  <a:lnTo>
                    <a:pt x="1053" y="0"/>
                  </a:lnTo>
                  <a:lnTo>
                    <a:pt x="0" y="608"/>
                  </a:lnTo>
                  <a:lnTo>
                    <a:pt x="0" y="1822"/>
                  </a:lnTo>
                  <a:lnTo>
                    <a:pt x="1053" y="2430"/>
                  </a:lnTo>
                  <a:lnTo>
                    <a:pt x="2106" y="1822"/>
                  </a:lnTo>
                  <a:close/>
                </a:path>
              </a:pathLst>
            </a:custGeom>
            <a:solidFill>
              <a:srgbClr val="C1E2F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215" name="Google Shape;215;p69"/>
            <p:cNvSpPr/>
            <p:nvPr/>
          </p:nvSpPr>
          <p:spPr>
            <a:xfrm>
              <a:off x="7820777" y="1383778"/>
              <a:ext cx="785855" cy="840502"/>
            </a:xfrm>
            <a:custGeom>
              <a:avLst/>
              <a:gdLst/>
              <a:ahLst/>
              <a:cxnLst/>
              <a:rect l="l" t="t" r="r" b="b"/>
              <a:pathLst>
                <a:path w="6373" h="6827" extrusionOk="0">
                  <a:moveTo>
                    <a:pt x="6100" y="0"/>
                  </a:moveTo>
                  <a:lnTo>
                    <a:pt x="272" y="0"/>
                  </a:lnTo>
                  <a:cubicBezTo>
                    <a:pt x="122" y="0"/>
                    <a:pt x="0" y="122"/>
                    <a:pt x="0" y="272"/>
                  </a:cubicBezTo>
                  <a:lnTo>
                    <a:pt x="0" y="6554"/>
                  </a:lnTo>
                  <a:cubicBezTo>
                    <a:pt x="0" y="6705"/>
                    <a:pt x="122" y="6827"/>
                    <a:pt x="272" y="6827"/>
                  </a:cubicBezTo>
                  <a:lnTo>
                    <a:pt x="5283" y="6827"/>
                  </a:lnTo>
                  <a:cubicBezTo>
                    <a:pt x="5433" y="6827"/>
                    <a:pt x="5555" y="6705"/>
                    <a:pt x="5555" y="6554"/>
                  </a:cubicBezTo>
                  <a:lnTo>
                    <a:pt x="5555" y="1747"/>
                  </a:lnTo>
                  <a:lnTo>
                    <a:pt x="6100" y="1747"/>
                  </a:lnTo>
                  <a:cubicBezTo>
                    <a:pt x="6251" y="1747"/>
                    <a:pt x="6373" y="1625"/>
                    <a:pt x="6373" y="1474"/>
                  </a:cubicBezTo>
                  <a:lnTo>
                    <a:pt x="6373" y="272"/>
                  </a:lnTo>
                  <a:cubicBezTo>
                    <a:pt x="6373" y="122"/>
                    <a:pt x="6251" y="0"/>
                    <a:pt x="6100" y="0"/>
                  </a:cubicBezTo>
                  <a:close/>
                  <a:moveTo>
                    <a:pt x="2097" y="1786"/>
                  </a:moveTo>
                  <a:lnTo>
                    <a:pt x="2505" y="1786"/>
                  </a:lnTo>
                  <a:lnTo>
                    <a:pt x="2505" y="1378"/>
                  </a:lnTo>
                  <a:cubicBezTo>
                    <a:pt x="2505" y="1228"/>
                    <a:pt x="2627" y="1106"/>
                    <a:pt x="2778" y="1106"/>
                  </a:cubicBezTo>
                  <a:cubicBezTo>
                    <a:pt x="2928" y="1106"/>
                    <a:pt x="3050" y="1228"/>
                    <a:pt x="3050" y="1378"/>
                  </a:cubicBezTo>
                  <a:lnTo>
                    <a:pt x="3050" y="1786"/>
                  </a:lnTo>
                  <a:lnTo>
                    <a:pt x="3458" y="1786"/>
                  </a:lnTo>
                  <a:cubicBezTo>
                    <a:pt x="3608" y="1786"/>
                    <a:pt x="3730" y="1908"/>
                    <a:pt x="3730" y="2059"/>
                  </a:cubicBezTo>
                  <a:cubicBezTo>
                    <a:pt x="3730" y="2209"/>
                    <a:pt x="3609" y="2331"/>
                    <a:pt x="3458" y="2331"/>
                  </a:cubicBezTo>
                  <a:lnTo>
                    <a:pt x="3050" y="2331"/>
                  </a:lnTo>
                  <a:lnTo>
                    <a:pt x="3050" y="2739"/>
                  </a:lnTo>
                  <a:cubicBezTo>
                    <a:pt x="3050" y="2889"/>
                    <a:pt x="2928" y="3011"/>
                    <a:pt x="2778" y="3011"/>
                  </a:cubicBezTo>
                  <a:cubicBezTo>
                    <a:pt x="2627" y="3011"/>
                    <a:pt x="2505" y="2889"/>
                    <a:pt x="2505" y="2739"/>
                  </a:cubicBezTo>
                  <a:lnTo>
                    <a:pt x="2505" y="2331"/>
                  </a:lnTo>
                  <a:lnTo>
                    <a:pt x="2097" y="2331"/>
                  </a:lnTo>
                  <a:cubicBezTo>
                    <a:pt x="1947" y="2331"/>
                    <a:pt x="1825" y="2209"/>
                    <a:pt x="1825" y="2059"/>
                  </a:cubicBezTo>
                  <a:cubicBezTo>
                    <a:pt x="1825" y="1908"/>
                    <a:pt x="1947" y="1786"/>
                    <a:pt x="2097" y="1786"/>
                  </a:cubicBezTo>
                  <a:close/>
                  <a:moveTo>
                    <a:pt x="4294" y="5803"/>
                  </a:moveTo>
                  <a:lnTo>
                    <a:pt x="1261" y="5803"/>
                  </a:lnTo>
                  <a:cubicBezTo>
                    <a:pt x="1111" y="5803"/>
                    <a:pt x="989" y="5681"/>
                    <a:pt x="989" y="5531"/>
                  </a:cubicBezTo>
                  <a:cubicBezTo>
                    <a:pt x="989" y="5380"/>
                    <a:pt x="1111" y="5258"/>
                    <a:pt x="1261" y="5258"/>
                  </a:cubicBezTo>
                  <a:lnTo>
                    <a:pt x="4294" y="5258"/>
                  </a:lnTo>
                  <a:cubicBezTo>
                    <a:pt x="4445" y="5258"/>
                    <a:pt x="4567" y="5380"/>
                    <a:pt x="4567" y="5531"/>
                  </a:cubicBezTo>
                  <a:cubicBezTo>
                    <a:pt x="4567" y="5681"/>
                    <a:pt x="4445" y="5803"/>
                    <a:pt x="4294" y="5803"/>
                  </a:cubicBezTo>
                  <a:close/>
                  <a:moveTo>
                    <a:pt x="4294" y="4967"/>
                  </a:moveTo>
                  <a:lnTo>
                    <a:pt x="1261" y="4967"/>
                  </a:lnTo>
                  <a:cubicBezTo>
                    <a:pt x="1111" y="4967"/>
                    <a:pt x="989" y="4845"/>
                    <a:pt x="989" y="4695"/>
                  </a:cubicBezTo>
                  <a:cubicBezTo>
                    <a:pt x="989" y="4544"/>
                    <a:pt x="1111" y="4423"/>
                    <a:pt x="1261" y="4423"/>
                  </a:cubicBezTo>
                  <a:lnTo>
                    <a:pt x="4294" y="4423"/>
                  </a:lnTo>
                  <a:cubicBezTo>
                    <a:pt x="4445" y="4423"/>
                    <a:pt x="4567" y="4544"/>
                    <a:pt x="4567" y="4695"/>
                  </a:cubicBezTo>
                  <a:cubicBezTo>
                    <a:pt x="4567" y="4845"/>
                    <a:pt x="4445" y="4967"/>
                    <a:pt x="4294" y="4967"/>
                  </a:cubicBezTo>
                  <a:close/>
                  <a:moveTo>
                    <a:pt x="4294" y="4131"/>
                  </a:moveTo>
                  <a:lnTo>
                    <a:pt x="1261" y="4131"/>
                  </a:lnTo>
                  <a:cubicBezTo>
                    <a:pt x="1111" y="4131"/>
                    <a:pt x="989" y="4009"/>
                    <a:pt x="989" y="3859"/>
                  </a:cubicBezTo>
                  <a:cubicBezTo>
                    <a:pt x="989" y="3709"/>
                    <a:pt x="1111" y="3587"/>
                    <a:pt x="1261" y="3587"/>
                  </a:cubicBezTo>
                  <a:lnTo>
                    <a:pt x="4294" y="3587"/>
                  </a:lnTo>
                  <a:cubicBezTo>
                    <a:pt x="4445" y="3587"/>
                    <a:pt x="4567" y="3709"/>
                    <a:pt x="4567" y="3859"/>
                  </a:cubicBezTo>
                  <a:cubicBezTo>
                    <a:pt x="4567" y="4009"/>
                    <a:pt x="4445" y="4131"/>
                    <a:pt x="4294" y="4131"/>
                  </a:cubicBezTo>
                  <a:close/>
                  <a:moveTo>
                    <a:pt x="5828" y="1202"/>
                  </a:moveTo>
                  <a:lnTo>
                    <a:pt x="5555" y="1202"/>
                  </a:lnTo>
                  <a:lnTo>
                    <a:pt x="5555" y="545"/>
                  </a:lnTo>
                  <a:lnTo>
                    <a:pt x="5828" y="545"/>
                  </a:lnTo>
                  <a:lnTo>
                    <a:pt x="5828" y="1202"/>
                  </a:ln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6" name="Google Shape;216;p69"/>
            <p:cNvSpPr/>
            <p:nvPr/>
          </p:nvSpPr>
          <p:spPr>
            <a:xfrm>
              <a:off x="9899466" y="4666837"/>
              <a:ext cx="601336" cy="560343"/>
            </a:xfrm>
            <a:custGeom>
              <a:avLst/>
              <a:gdLst/>
              <a:ahLst/>
              <a:cxnLst/>
              <a:rect l="l" t="t" r="r" b="b"/>
              <a:pathLst>
                <a:path w="607639" h="566217" extrusionOk="0">
                  <a:moveTo>
                    <a:pt x="263278" y="283054"/>
                  </a:moveTo>
                  <a:lnTo>
                    <a:pt x="263278" y="343757"/>
                  </a:lnTo>
                  <a:lnTo>
                    <a:pt x="202576" y="343757"/>
                  </a:lnTo>
                  <a:lnTo>
                    <a:pt x="202576" y="424636"/>
                  </a:lnTo>
                  <a:lnTo>
                    <a:pt x="263278" y="424636"/>
                  </a:lnTo>
                  <a:lnTo>
                    <a:pt x="263278" y="485339"/>
                  </a:lnTo>
                  <a:lnTo>
                    <a:pt x="344273" y="485339"/>
                  </a:lnTo>
                  <a:lnTo>
                    <a:pt x="344273" y="424636"/>
                  </a:lnTo>
                  <a:lnTo>
                    <a:pt x="405063" y="424636"/>
                  </a:lnTo>
                  <a:lnTo>
                    <a:pt x="405063" y="343757"/>
                  </a:lnTo>
                  <a:lnTo>
                    <a:pt x="344273" y="343757"/>
                  </a:lnTo>
                  <a:lnTo>
                    <a:pt x="344273" y="283054"/>
                  </a:lnTo>
                  <a:close/>
                  <a:moveTo>
                    <a:pt x="0" y="161736"/>
                  </a:moveTo>
                  <a:lnTo>
                    <a:pt x="121492" y="161736"/>
                  </a:lnTo>
                  <a:lnTo>
                    <a:pt x="143210" y="202175"/>
                  </a:lnTo>
                  <a:lnTo>
                    <a:pt x="607639" y="202175"/>
                  </a:lnTo>
                  <a:lnTo>
                    <a:pt x="607639" y="566217"/>
                  </a:lnTo>
                  <a:lnTo>
                    <a:pt x="0" y="566217"/>
                  </a:lnTo>
                  <a:close/>
                  <a:moveTo>
                    <a:pt x="81009" y="0"/>
                  </a:moveTo>
                  <a:lnTo>
                    <a:pt x="465859" y="0"/>
                  </a:lnTo>
                  <a:lnTo>
                    <a:pt x="526559" y="60610"/>
                  </a:lnTo>
                  <a:lnTo>
                    <a:pt x="526559" y="141484"/>
                  </a:lnTo>
                  <a:lnTo>
                    <a:pt x="179625" y="141484"/>
                  </a:lnTo>
                  <a:lnTo>
                    <a:pt x="157908" y="101047"/>
                  </a:lnTo>
                  <a:lnTo>
                    <a:pt x="81009" y="101047"/>
                  </a:ln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23"/>
        <p:cNvGrpSpPr/>
        <p:nvPr/>
      </p:nvGrpSpPr>
      <p:grpSpPr>
        <a:xfrm>
          <a:off x="0" y="0"/>
          <a:ext cx="0" cy="0"/>
          <a:chOff x="0" y="0"/>
          <a:chExt cx="0" cy="0"/>
        </a:xfrm>
      </p:grpSpPr>
      <p:sp>
        <p:nvSpPr>
          <p:cNvPr id="224" name="Google Shape;224;p5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5" name="Google Shape;225;p5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6" name="Google Shape;226;p5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7" name="Google Shape;227;p5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3"/>
        <p:cNvGrpSpPr/>
        <p:nvPr/>
      </p:nvGrpSpPr>
      <p:grpSpPr>
        <a:xfrm>
          <a:off x="0" y="0"/>
          <a:ext cx="0" cy="0"/>
          <a:chOff x="0" y="0"/>
          <a:chExt cx="0" cy="0"/>
        </a:xfrm>
      </p:grpSpPr>
      <p:sp>
        <p:nvSpPr>
          <p:cNvPr id="44" name="Google Shape;44;p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5" name="Google Shape;45;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34"/>
        <p:cNvGrpSpPr/>
        <p:nvPr/>
      </p:nvGrpSpPr>
      <p:grpSpPr>
        <a:xfrm>
          <a:off x="0" y="0"/>
          <a:ext cx="0" cy="0"/>
          <a:chOff x="0" y="0"/>
          <a:chExt cx="0" cy="0"/>
        </a:xfrm>
      </p:grpSpPr>
      <p:sp>
        <p:nvSpPr>
          <p:cNvPr id="235" name="Google Shape;235;p5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6" name="Google Shape;236;p5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7" name="Google Shape;237;p5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8" name="Google Shape;238;p5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节标题" type="secHead">
  <p:cSld name="SECTION_HEADER">
    <p:spTree>
      <p:nvGrpSpPr>
        <p:cNvPr id="1" name="Shape 48"/>
        <p:cNvGrpSpPr/>
        <p:nvPr/>
      </p:nvGrpSpPr>
      <p:grpSpPr>
        <a:xfrm>
          <a:off x="0" y="0"/>
          <a:ext cx="0" cy="0"/>
          <a:chOff x="0" y="0"/>
          <a:chExt cx="0" cy="0"/>
        </a:xfrm>
      </p:grpSpPr>
      <p:sp>
        <p:nvSpPr>
          <p:cNvPr id="49" name="Google Shape;49;p62"/>
          <p:cNvSpPr txBox="1">
            <a:spLocks noGrp="1"/>
          </p:cNvSpPr>
          <p:nvPr>
            <p:ph type="title"/>
          </p:nvPr>
        </p:nvSpPr>
        <p:spPr>
          <a:xfrm>
            <a:off x="5874455" y="2810279"/>
            <a:ext cx="5419185" cy="89535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SzPts val="4400"/>
              <a:buNone/>
              <a:defRPr sz="2400" b="1">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62"/>
          <p:cNvSpPr txBox="1">
            <a:spLocks noGrp="1"/>
          </p:cNvSpPr>
          <p:nvPr>
            <p:ph type="body" idx="1"/>
          </p:nvPr>
        </p:nvSpPr>
        <p:spPr>
          <a:xfrm>
            <a:off x="5875571" y="3705629"/>
            <a:ext cx="5419185" cy="1015623"/>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000"/>
              </a:spcBef>
              <a:spcAft>
                <a:spcPts val="0"/>
              </a:spcAft>
              <a:buSzPts val="2800"/>
              <a:buNone/>
              <a:defRPr sz="1100">
                <a:solidFill>
                  <a:schemeClr val="dk1"/>
                </a:solidFill>
              </a:defRPr>
            </a:lvl1pPr>
            <a:lvl2pPr marL="914400" lvl="1" indent="-228600" algn="l">
              <a:lnSpc>
                <a:spcPct val="90000"/>
              </a:lnSpc>
              <a:spcBef>
                <a:spcPts val="500"/>
              </a:spcBef>
              <a:spcAft>
                <a:spcPts val="0"/>
              </a:spcAft>
              <a:buSzPts val="2400"/>
              <a:buNone/>
              <a:defRPr sz="2000">
                <a:solidFill>
                  <a:srgbClr val="888888"/>
                </a:solidFill>
              </a:defRPr>
            </a:lvl2pPr>
            <a:lvl3pPr marL="1371600" lvl="2" indent="-228600" algn="l">
              <a:lnSpc>
                <a:spcPct val="90000"/>
              </a:lnSpc>
              <a:spcBef>
                <a:spcPts val="500"/>
              </a:spcBef>
              <a:spcAft>
                <a:spcPts val="0"/>
              </a:spcAft>
              <a:buSzPts val="2000"/>
              <a:buNone/>
              <a:defRPr sz="1800">
                <a:solidFill>
                  <a:srgbClr val="888888"/>
                </a:solidFill>
              </a:defRPr>
            </a:lvl3pPr>
            <a:lvl4pPr marL="1828800" lvl="3" indent="-228600" algn="l">
              <a:lnSpc>
                <a:spcPct val="90000"/>
              </a:lnSpc>
              <a:spcBef>
                <a:spcPts val="500"/>
              </a:spcBef>
              <a:spcAft>
                <a:spcPts val="0"/>
              </a:spcAft>
              <a:buSzPts val="1800"/>
              <a:buNone/>
              <a:defRPr sz="1600">
                <a:solidFill>
                  <a:srgbClr val="888888"/>
                </a:solidFill>
              </a:defRPr>
            </a:lvl4pPr>
            <a:lvl5pPr marL="2286000" lvl="4" indent="-228600" algn="l">
              <a:lnSpc>
                <a:spcPct val="90000"/>
              </a:lnSpc>
              <a:spcBef>
                <a:spcPts val="500"/>
              </a:spcBef>
              <a:spcAft>
                <a:spcPts val="0"/>
              </a:spcAft>
              <a:buSzPts val="1800"/>
              <a:buNone/>
              <a:defRPr sz="1600">
                <a:solidFill>
                  <a:srgbClr val="888888"/>
                </a:solidFill>
              </a:defRPr>
            </a:lvl5pPr>
            <a:lvl6pPr marL="2743200" lvl="5" indent="-228600" algn="l">
              <a:lnSpc>
                <a:spcPct val="90000"/>
              </a:lnSpc>
              <a:spcBef>
                <a:spcPts val="500"/>
              </a:spcBef>
              <a:spcAft>
                <a:spcPts val="0"/>
              </a:spcAft>
              <a:buSzPts val="1800"/>
              <a:buNone/>
              <a:defRPr sz="1600">
                <a:solidFill>
                  <a:srgbClr val="888888"/>
                </a:solidFill>
              </a:defRPr>
            </a:lvl6pPr>
            <a:lvl7pPr marL="3200400" lvl="6" indent="-228600" algn="l">
              <a:lnSpc>
                <a:spcPct val="90000"/>
              </a:lnSpc>
              <a:spcBef>
                <a:spcPts val="500"/>
              </a:spcBef>
              <a:spcAft>
                <a:spcPts val="0"/>
              </a:spcAft>
              <a:buSzPts val="1800"/>
              <a:buNone/>
              <a:defRPr sz="1600">
                <a:solidFill>
                  <a:srgbClr val="888888"/>
                </a:solidFill>
              </a:defRPr>
            </a:lvl7pPr>
            <a:lvl8pPr marL="3657600" lvl="7" indent="-228600" algn="l">
              <a:lnSpc>
                <a:spcPct val="90000"/>
              </a:lnSpc>
              <a:spcBef>
                <a:spcPts val="500"/>
              </a:spcBef>
              <a:spcAft>
                <a:spcPts val="0"/>
              </a:spcAft>
              <a:buSzPts val="1800"/>
              <a:buNone/>
              <a:defRPr sz="1600">
                <a:solidFill>
                  <a:srgbClr val="888888"/>
                </a:solidFill>
              </a:defRPr>
            </a:lvl8pPr>
            <a:lvl9pPr marL="4114800" lvl="8" indent="-228600" algn="l">
              <a:lnSpc>
                <a:spcPct val="90000"/>
              </a:lnSpc>
              <a:spcBef>
                <a:spcPts val="500"/>
              </a:spcBef>
              <a:spcAft>
                <a:spcPts val="0"/>
              </a:spcAft>
              <a:buSzPts val="1800"/>
              <a:buNone/>
              <a:defRPr sz="1600">
                <a:solidFill>
                  <a:srgbClr val="888888"/>
                </a:solidFill>
              </a:defRPr>
            </a:lvl9pPr>
          </a:lstStyle>
          <a:p>
            <a:endParaRPr/>
          </a:p>
        </p:txBody>
      </p:sp>
      <p:grpSp>
        <p:nvGrpSpPr>
          <p:cNvPr id="51" name="Google Shape;51;p62"/>
          <p:cNvGrpSpPr/>
          <p:nvPr/>
        </p:nvGrpSpPr>
        <p:grpSpPr>
          <a:xfrm>
            <a:off x="1557959" y="1007390"/>
            <a:ext cx="4792042" cy="4501128"/>
            <a:chOff x="5590025" y="388018"/>
            <a:chExt cx="6125909" cy="5754020"/>
          </a:xfrm>
        </p:grpSpPr>
        <p:sp>
          <p:nvSpPr>
            <p:cNvPr id="52" name="Google Shape;52;p62"/>
            <p:cNvSpPr/>
            <p:nvPr/>
          </p:nvSpPr>
          <p:spPr>
            <a:xfrm>
              <a:off x="6507932" y="1763713"/>
              <a:ext cx="3790950" cy="4378325"/>
            </a:xfrm>
            <a:custGeom>
              <a:avLst/>
              <a:gdLst/>
              <a:ahLst/>
              <a:cxnLst/>
              <a:rect l="l" t="t" r="r" b="b"/>
              <a:pathLst>
                <a:path w="2388" h="2758" extrusionOk="0">
                  <a:moveTo>
                    <a:pt x="2377" y="2062"/>
                  </a:moveTo>
                  <a:lnTo>
                    <a:pt x="2365" y="2062"/>
                  </a:lnTo>
                  <a:lnTo>
                    <a:pt x="2365" y="702"/>
                  </a:lnTo>
                  <a:lnTo>
                    <a:pt x="1194" y="26"/>
                  </a:lnTo>
                  <a:lnTo>
                    <a:pt x="23" y="702"/>
                  </a:lnTo>
                  <a:lnTo>
                    <a:pt x="23" y="2056"/>
                  </a:lnTo>
                  <a:lnTo>
                    <a:pt x="1194" y="2732"/>
                  </a:lnTo>
                  <a:lnTo>
                    <a:pt x="2371" y="2052"/>
                  </a:lnTo>
                  <a:lnTo>
                    <a:pt x="2377" y="2062"/>
                  </a:lnTo>
                  <a:lnTo>
                    <a:pt x="2365" y="2062"/>
                  </a:lnTo>
                  <a:lnTo>
                    <a:pt x="2377" y="2062"/>
                  </a:lnTo>
                  <a:lnTo>
                    <a:pt x="2382" y="2071"/>
                  </a:lnTo>
                  <a:lnTo>
                    <a:pt x="1194" y="2758"/>
                  </a:lnTo>
                  <a:lnTo>
                    <a:pt x="0" y="2069"/>
                  </a:lnTo>
                  <a:lnTo>
                    <a:pt x="0" y="689"/>
                  </a:lnTo>
                  <a:lnTo>
                    <a:pt x="1194" y="0"/>
                  </a:lnTo>
                  <a:lnTo>
                    <a:pt x="2388" y="689"/>
                  </a:lnTo>
                  <a:lnTo>
                    <a:pt x="2388" y="2069"/>
                  </a:lnTo>
                  <a:lnTo>
                    <a:pt x="2382" y="2071"/>
                  </a:lnTo>
                  <a:lnTo>
                    <a:pt x="2377" y="2062"/>
                  </a:lnTo>
                  <a:close/>
                </a:path>
              </a:pathLst>
            </a:custGeom>
            <a:gradFill>
              <a:gsLst>
                <a:gs pos="0">
                  <a:srgbClr val="106EB3"/>
                </a:gs>
                <a:gs pos="29000">
                  <a:srgbClr val="106EB3"/>
                </a:gs>
                <a:gs pos="100000">
                  <a:srgbClr val="0B5286"/>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53" name="Google Shape;53;p62"/>
            <p:cNvSpPr/>
            <p:nvPr/>
          </p:nvSpPr>
          <p:spPr>
            <a:xfrm>
              <a:off x="6731770" y="2024063"/>
              <a:ext cx="3343275" cy="3857625"/>
            </a:xfrm>
            <a:custGeom>
              <a:avLst/>
              <a:gdLst/>
              <a:ahLst/>
              <a:cxnLst/>
              <a:rect l="l" t="t" r="r" b="b"/>
              <a:pathLst>
                <a:path w="2106" h="2430" extrusionOk="0">
                  <a:moveTo>
                    <a:pt x="2106" y="1822"/>
                  </a:moveTo>
                  <a:lnTo>
                    <a:pt x="2106" y="608"/>
                  </a:lnTo>
                  <a:lnTo>
                    <a:pt x="1053" y="0"/>
                  </a:lnTo>
                  <a:lnTo>
                    <a:pt x="0" y="608"/>
                  </a:lnTo>
                  <a:lnTo>
                    <a:pt x="0" y="1822"/>
                  </a:lnTo>
                  <a:lnTo>
                    <a:pt x="1053" y="2430"/>
                  </a:lnTo>
                  <a:lnTo>
                    <a:pt x="2106" y="1822"/>
                  </a:lnTo>
                  <a:close/>
                </a:path>
              </a:pathLst>
            </a:custGeom>
            <a:gradFill>
              <a:gsLst>
                <a:gs pos="0">
                  <a:srgbClr val="106EB3"/>
                </a:gs>
                <a:gs pos="29000">
                  <a:srgbClr val="106EB3"/>
                </a:gs>
                <a:gs pos="100000">
                  <a:srgbClr val="0B5286"/>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54" name="Google Shape;54;p62"/>
            <p:cNvSpPr/>
            <p:nvPr/>
          </p:nvSpPr>
          <p:spPr>
            <a:xfrm>
              <a:off x="9583676" y="4259156"/>
              <a:ext cx="1209872" cy="1396006"/>
            </a:xfrm>
            <a:custGeom>
              <a:avLst/>
              <a:gdLst/>
              <a:ahLst/>
              <a:cxnLst/>
              <a:rect l="l" t="t" r="r" b="b"/>
              <a:pathLst>
                <a:path w="2106" h="2430" extrusionOk="0">
                  <a:moveTo>
                    <a:pt x="2106" y="1822"/>
                  </a:moveTo>
                  <a:lnTo>
                    <a:pt x="2106" y="608"/>
                  </a:lnTo>
                  <a:lnTo>
                    <a:pt x="1053" y="0"/>
                  </a:lnTo>
                  <a:lnTo>
                    <a:pt x="0" y="608"/>
                  </a:lnTo>
                  <a:lnTo>
                    <a:pt x="0" y="1822"/>
                  </a:lnTo>
                  <a:lnTo>
                    <a:pt x="1053" y="2430"/>
                  </a:lnTo>
                  <a:lnTo>
                    <a:pt x="2106" y="1822"/>
                  </a:ln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 name="Google Shape;55;p62"/>
            <p:cNvSpPr/>
            <p:nvPr/>
          </p:nvSpPr>
          <p:spPr>
            <a:xfrm>
              <a:off x="9651593" y="4337522"/>
              <a:ext cx="1074037" cy="1239274"/>
            </a:xfrm>
            <a:custGeom>
              <a:avLst/>
              <a:gdLst/>
              <a:ahLst/>
              <a:cxnLst/>
              <a:rect l="l" t="t" r="r" b="b"/>
              <a:pathLst>
                <a:path w="2106" h="2430" extrusionOk="0">
                  <a:moveTo>
                    <a:pt x="2106" y="1822"/>
                  </a:moveTo>
                  <a:lnTo>
                    <a:pt x="2106" y="608"/>
                  </a:lnTo>
                  <a:lnTo>
                    <a:pt x="1053" y="0"/>
                  </a:lnTo>
                  <a:lnTo>
                    <a:pt x="0" y="608"/>
                  </a:lnTo>
                  <a:lnTo>
                    <a:pt x="0" y="1822"/>
                  </a:lnTo>
                  <a:lnTo>
                    <a:pt x="1053" y="2430"/>
                  </a:lnTo>
                  <a:lnTo>
                    <a:pt x="2106" y="1822"/>
                  </a:lnTo>
                  <a:close/>
                </a:path>
              </a:pathLst>
            </a:custGeom>
            <a:gradFill>
              <a:gsLst>
                <a:gs pos="0">
                  <a:srgbClr val="106EB3"/>
                </a:gs>
                <a:gs pos="29000">
                  <a:srgbClr val="106EB3"/>
                </a:gs>
                <a:gs pos="100000">
                  <a:srgbClr val="0B5286"/>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56" name="Google Shape;56;p62"/>
            <p:cNvSpPr/>
            <p:nvPr/>
          </p:nvSpPr>
          <p:spPr>
            <a:xfrm>
              <a:off x="7404257" y="964976"/>
              <a:ext cx="1742076" cy="2010088"/>
            </a:xfrm>
            <a:custGeom>
              <a:avLst/>
              <a:gdLst/>
              <a:ahLst/>
              <a:cxnLst/>
              <a:rect l="l" t="t" r="r" b="b"/>
              <a:pathLst>
                <a:path w="2106" h="2430" extrusionOk="0">
                  <a:moveTo>
                    <a:pt x="2106" y="1822"/>
                  </a:moveTo>
                  <a:lnTo>
                    <a:pt x="2106" y="608"/>
                  </a:lnTo>
                  <a:lnTo>
                    <a:pt x="1053" y="0"/>
                  </a:lnTo>
                  <a:lnTo>
                    <a:pt x="0" y="608"/>
                  </a:lnTo>
                  <a:lnTo>
                    <a:pt x="0" y="1822"/>
                  </a:lnTo>
                  <a:lnTo>
                    <a:pt x="1053" y="2430"/>
                  </a:lnTo>
                  <a:lnTo>
                    <a:pt x="2106" y="1822"/>
                  </a:ln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 name="Google Shape;57;p62"/>
            <p:cNvSpPr/>
            <p:nvPr/>
          </p:nvSpPr>
          <p:spPr>
            <a:xfrm>
              <a:off x="7404173" y="922555"/>
              <a:ext cx="1546489" cy="1784412"/>
            </a:xfrm>
            <a:custGeom>
              <a:avLst/>
              <a:gdLst/>
              <a:ahLst/>
              <a:cxnLst/>
              <a:rect l="l" t="t" r="r" b="b"/>
              <a:pathLst>
                <a:path w="2106" h="2430" extrusionOk="0">
                  <a:moveTo>
                    <a:pt x="2106" y="1822"/>
                  </a:moveTo>
                  <a:lnTo>
                    <a:pt x="2106" y="608"/>
                  </a:lnTo>
                  <a:lnTo>
                    <a:pt x="1053" y="0"/>
                  </a:lnTo>
                  <a:lnTo>
                    <a:pt x="0" y="608"/>
                  </a:lnTo>
                  <a:lnTo>
                    <a:pt x="0" y="1822"/>
                  </a:lnTo>
                  <a:lnTo>
                    <a:pt x="1053" y="2430"/>
                  </a:lnTo>
                  <a:lnTo>
                    <a:pt x="2106" y="1822"/>
                  </a:lnTo>
                  <a:close/>
                </a:path>
              </a:pathLst>
            </a:custGeom>
            <a:gradFill>
              <a:gsLst>
                <a:gs pos="0">
                  <a:srgbClr val="106EB3"/>
                </a:gs>
                <a:gs pos="29000">
                  <a:srgbClr val="106EB3"/>
                </a:gs>
                <a:gs pos="100000">
                  <a:srgbClr val="0B5286"/>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58" name="Google Shape;58;p62"/>
            <p:cNvSpPr/>
            <p:nvPr/>
          </p:nvSpPr>
          <p:spPr>
            <a:xfrm>
              <a:off x="9781955" y="1041399"/>
              <a:ext cx="1466775" cy="1692433"/>
            </a:xfrm>
            <a:custGeom>
              <a:avLst/>
              <a:gdLst/>
              <a:ahLst/>
              <a:cxnLst/>
              <a:rect l="l" t="t" r="r" b="b"/>
              <a:pathLst>
                <a:path w="2106" h="2430" extrusionOk="0">
                  <a:moveTo>
                    <a:pt x="2106" y="1822"/>
                  </a:moveTo>
                  <a:lnTo>
                    <a:pt x="2106" y="608"/>
                  </a:lnTo>
                  <a:lnTo>
                    <a:pt x="1053" y="0"/>
                  </a:lnTo>
                  <a:lnTo>
                    <a:pt x="0" y="608"/>
                  </a:lnTo>
                  <a:lnTo>
                    <a:pt x="0" y="1822"/>
                  </a:lnTo>
                  <a:lnTo>
                    <a:pt x="1053" y="2430"/>
                  </a:lnTo>
                  <a:lnTo>
                    <a:pt x="2106" y="1822"/>
                  </a:ln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 name="Google Shape;59;p62"/>
            <p:cNvSpPr/>
            <p:nvPr/>
          </p:nvSpPr>
          <p:spPr>
            <a:xfrm>
              <a:off x="9935559" y="1076914"/>
              <a:ext cx="1268655" cy="1463829"/>
            </a:xfrm>
            <a:custGeom>
              <a:avLst/>
              <a:gdLst/>
              <a:ahLst/>
              <a:cxnLst/>
              <a:rect l="l" t="t" r="r" b="b"/>
              <a:pathLst>
                <a:path w="2106" h="2430" extrusionOk="0">
                  <a:moveTo>
                    <a:pt x="2106" y="1822"/>
                  </a:moveTo>
                  <a:lnTo>
                    <a:pt x="2106" y="608"/>
                  </a:lnTo>
                  <a:lnTo>
                    <a:pt x="1053" y="0"/>
                  </a:lnTo>
                  <a:lnTo>
                    <a:pt x="0" y="608"/>
                  </a:lnTo>
                  <a:lnTo>
                    <a:pt x="0" y="1822"/>
                  </a:lnTo>
                  <a:lnTo>
                    <a:pt x="1053" y="2430"/>
                  </a:lnTo>
                  <a:lnTo>
                    <a:pt x="2106" y="1822"/>
                  </a:lnTo>
                  <a:close/>
                </a:path>
              </a:pathLst>
            </a:custGeom>
            <a:blipFill rotWithShape="1">
              <a:blip r:embed="rId2">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 name="Google Shape;60;p62"/>
            <p:cNvSpPr/>
            <p:nvPr/>
          </p:nvSpPr>
          <p:spPr>
            <a:xfrm>
              <a:off x="5590025" y="3863383"/>
              <a:ext cx="1748550" cy="2017556"/>
            </a:xfrm>
            <a:custGeom>
              <a:avLst/>
              <a:gdLst/>
              <a:ahLst/>
              <a:cxnLst/>
              <a:rect l="l" t="t" r="r" b="b"/>
              <a:pathLst>
                <a:path w="2106" h="2430" extrusionOk="0">
                  <a:moveTo>
                    <a:pt x="2106" y="1822"/>
                  </a:moveTo>
                  <a:lnTo>
                    <a:pt x="2106" y="608"/>
                  </a:lnTo>
                  <a:lnTo>
                    <a:pt x="1053" y="0"/>
                  </a:lnTo>
                  <a:lnTo>
                    <a:pt x="0" y="608"/>
                  </a:lnTo>
                  <a:lnTo>
                    <a:pt x="0" y="1822"/>
                  </a:lnTo>
                  <a:lnTo>
                    <a:pt x="1053" y="2430"/>
                  </a:lnTo>
                  <a:lnTo>
                    <a:pt x="2106" y="1822"/>
                  </a:lnTo>
                  <a:close/>
                </a:path>
              </a:pathLst>
            </a:custGeom>
            <a:gradFill>
              <a:gsLst>
                <a:gs pos="0">
                  <a:srgbClr val="106EB3"/>
                </a:gs>
                <a:gs pos="29000">
                  <a:srgbClr val="106EB3"/>
                </a:gs>
                <a:gs pos="100000">
                  <a:srgbClr val="0B5286"/>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61" name="Google Shape;61;p62"/>
            <p:cNvSpPr/>
            <p:nvPr/>
          </p:nvSpPr>
          <p:spPr>
            <a:xfrm>
              <a:off x="5708115" y="3999643"/>
              <a:ext cx="1512370" cy="1745037"/>
            </a:xfrm>
            <a:custGeom>
              <a:avLst/>
              <a:gdLst/>
              <a:ahLst/>
              <a:cxnLst/>
              <a:rect l="l" t="t" r="r" b="b"/>
              <a:pathLst>
                <a:path w="2106" h="2430" extrusionOk="0">
                  <a:moveTo>
                    <a:pt x="2106" y="1822"/>
                  </a:moveTo>
                  <a:lnTo>
                    <a:pt x="2106" y="608"/>
                  </a:lnTo>
                  <a:lnTo>
                    <a:pt x="1053" y="0"/>
                  </a:lnTo>
                  <a:lnTo>
                    <a:pt x="0" y="608"/>
                  </a:lnTo>
                  <a:lnTo>
                    <a:pt x="0" y="1822"/>
                  </a:lnTo>
                  <a:lnTo>
                    <a:pt x="1053" y="2430"/>
                  </a:lnTo>
                  <a:lnTo>
                    <a:pt x="2106" y="1822"/>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 name="Google Shape;62;p62"/>
            <p:cNvSpPr/>
            <p:nvPr/>
          </p:nvSpPr>
          <p:spPr>
            <a:xfrm>
              <a:off x="6013266" y="1363963"/>
              <a:ext cx="525251" cy="606057"/>
            </a:xfrm>
            <a:custGeom>
              <a:avLst/>
              <a:gdLst/>
              <a:ahLst/>
              <a:cxnLst/>
              <a:rect l="l" t="t" r="r" b="b"/>
              <a:pathLst>
                <a:path w="2106" h="2430" extrusionOk="0">
                  <a:moveTo>
                    <a:pt x="2106" y="1822"/>
                  </a:moveTo>
                  <a:lnTo>
                    <a:pt x="2106" y="608"/>
                  </a:lnTo>
                  <a:lnTo>
                    <a:pt x="1053" y="0"/>
                  </a:lnTo>
                  <a:lnTo>
                    <a:pt x="0" y="608"/>
                  </a:lnTo>
                  <a:lnTo>
                    <a:pt x="0" y="1822"/>
                  </a:lnTo>
                  <a:lnTo>
                    <a:pt x="1053" y="2430"/>
                  </a:lnTo>
                  <a:lnTo>
                    <a:pt x="2106" y="1822"/>
                  </a:lnTo>
                  <a:close/>
                </a:path>
              </a:pathLst>
            </a:custGeom>
            <a:solidFill>
              <a:srgbClr val="D8E2F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63" name="Google Shape;63;p62"/>
            <p:cNvSpPr/>
            <p:nvPr/>
          </p:nvSpPr>
          <p:spPr>
            <a:xfrm>
              <a:off x="11190683" y="388018"/>
              <a:ext cx="525251" cy="606057"/>
            </a:xfrm>
            <a:custGeom>
              <a:avLst/>
              <a:gdLst/>
              <a:ahLst/>
              <a:cxnLst/>
              <a:rect l="l" t="t" r="r" b="b"/>
              <a:pathLst>
                <a:path w="2106" h="2430" extrusionOk="0">
                  <a:moveTo>
                    <a:pt x="2106" y="1822"/>
                  </a:moveTo>
                  <a:lnTo>
                    <a:pt x="2106" y="608"/>
                  </a:lnTo>
                  <a:lnTo>
                    <a:pt x="1053" y="0"/>
                  </a:lnTo>
                  <a:lnTo>
                    <a:pt x="0" y="608"/>
                  </a:lnTo>
                  <a:lnTo>
                    <a:pt x="0" y="1822"/>
                  </a:lnTo>
                  <a:lnTo>
                    <a:pt x="1053" y="2430"/>
                  </a:lnTo>
                  <a:lnTo>
                    <a:pt x="2106" y="1822"/>
                  </a:lnTo>
                  <a:close/>
                </a:path>
              </a:pathLst>
            </a:custGeom>
            <a:solidFill>
              <a:srgbClr val="D8E2F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64" name="Google Shape;64;p62"/>
            <p:cNvSpPr/>
            <p:nvPr/>
          </p:nvSpPr>
          <p:spPr>
            <a:xfrm>
              <a:off x="7820777" y="1383778"/>
              <a:ext cx="785855" cy="840502"/>
            </a:xfrm>
            <a:custGeom>
              <a:avLst/>
              <a:gdLst/>
              <a:ahLst/>
              <a:cxnLst/>
              <a:rect l="l" t="t" r="r" b="b"/>
              <a:pathLst>
                <a:path w="6373" h="6827" extrusionOk="0">
                  <a:moveTo>
                    <a:pt x="6100" y="0"/>
                  </a:moveTo>
                  <a:lnTo>
                    <a:pt x="272" y="0"/>
                  </a:lnTo>
                  <a:cubicBezTo>
                    <a:pt x="122" y="0"/>
                    <a:pt x="0" y="122"/>
                    <a:pt x="0" y="272"/>
                  </a:cubicBezTo>
                  <a:lnTo>
                    <a:pt x="0" y="6554"/>
                  </a:lnTo>
                  <a:cubicBezTo>
                    <a:pt x="0" y="6705"/>
                    <a:pt x="122" y="6827"/>
                    <a:pt x="272" y="6827"/>
                  </a:cubicBezTo>
                  <a:lnTo>
                    <a:pt x="5283" y="6827"/>
                  </a:lnTo>
                  <a:cubicBezTo>
                    <a:pt x="5433" y="6827"/>
                    <a:pt x="5555" y="6705"/>
                    <a:pt x="5555" y="6554"/>
                  </a:cubicBezTo>
                  <a:lnTo>
                    <a:pt x="5555" y="1747"/>
                  </a:lnTo>
                  <a:lnTo>
                    <a:pt x="6100" y="1747"/>
                  </a:lnTo>
                  <a:cubicBezTo>
                    <a:pt x="6251" y="1747"/>
                    <a:pt x="6373" y="1625"/>
                    <a:pt x="6373" y="1474"/>
                  </a:cubicBezTo>
                  <a:lnTo>
                    <a:pt x="6373" y="272"/>
                  </a:lnTo>
                  <a:cubicBezTo>
                    <a:pt x="6373" y="122"/>
                    <a:pt x="6251" y="0"/>
                    <a:pt x="6100" y="0"/>
                  </a:cubicBezTo>
                  <a:close/>
                  <a:moveTo>
                    <a:pt x="2097" y="1786"/>
                  </a:moveTo>
                  <a:lnTo>
                    <a:pt x="2505" y="1786"/>
                  </a:lnTo>
                  <a:lnTo>
                    <a:pt x="2505" y="1378"/>
                  </a:lnTo>
                  <a:cubicBezTo>
                    <a:pt x="2505" y="1228"/>
                    <a:pt x="2627" y="1106"/>
                    <a:pt x="2778" y="1106"/>
                  </a:cubicBezTo>
                  <a:cubicBezTo>
                    <a:pt x="2928" y="1106"/>
                    <a:pt x="3050" y="1228"/>
                    <a:pt x="3050" y="1378"/>
                  </a:cubicBezTo>
                  <a:lnTo>
                    <a:pt x="3050" y="1786"/>
                  </a:lnTo>
                  <a:lnTo>
                    <a:pt x="3458" y="1786"/>
                  </a:lnTo>
                  <a:cubicBezTo>
                    <a:pt x="3608" y="1786"/>
                    <a:pt x="3730" y="1908"/>
                    <a:pt x="3730" y="2059"/>
                  </a:cubicBezTo>
                  <a:cubicBezTo>
                    <a:pt x="3730" y="2209"/>
                    <a:pt x="3609" y="2331"/>
                    <a:pt x="3458" y="2331"/>
                  </a:cubicBezTo>
                  <a:lnTo>
                    <a:pt x="3050" y="2331"/>
                  </a:lnTo>
                  <a:lnTo>
                    <a:pt x="3050" y="2739"/>
                  </a:lnTo>
                  <a:cubicBezTo>
                    <a:pt x="3050" y="2889"/>
                    <a:pt x="2928" y="3011"/>
                    <a:pt x="2778" y="3011"/>
                  </a:cubicBezTo>
                  <a:cubicBezTo>
                    <a:pt x="2627" y="3011"/>
                    <a:pt x="2505" y="2889"/>
                    <a:pt x="2505" y="2739"/>
                  </a:cubicBezTo>
                  <a:lnTo>
                    <a:pt x="2505" y="2331"/>
                  </a:lnTo>
                  <a:lnTo>
                    <a:pt x="2097" y="2331"/>
                  </a:lnTo>
                  <a:cubicBezTo>
                    <a:pt x="1947" y="2331"/>
                    <a:pt x="1825" y="2209"/>
                    <a:pt x="1825" y="2059"/>
                  </a:cubicBezTo>
                  <a:cubicBezTo>
                    <a:pt x="1825" y="1908"/>
                    <a:pt x="1947" y="1786"/>
                    <a:pt x="2097" y="1786"/>
                  </a:cubicBezTo>
                  <a:close/>
                  <a:moveTo>
                    <a:pt x="4294" y="5803"/>
                  </a:moveTo>
                  <a:lnTo>
                    <a:pt x="1261" y="5803"/>
                  </a:lnTo>
                  <a:cubicBezTo>
                    <a:pt x="1111" y="5803"/>
                    <a:pt x="989" y="5681"/>
                    <a:pt x="989" y="5531"/>
                  </a:cubicBezTo>
                  <a:cubicBezTo>
                    <a:pt x="989" y="5380"/>
                    <a:pt x="1111" y="5258"/>
                    <a:pt x="1261" y="5258"/>
                  </a:cubicBezTo>
                  <a:lnTo>
                    <a:pt x="4294" y="5258"/>
                  </a:lnTo>
                  <a:cubicBezTo>
                    <a:pt x="4445" y="5258"/>
                    <a:pt x="4567" y="5380"/>
                    <a:pt x="4567" y="5531"/>
                  </a:cubicBezTo>
                  <a:cubicBezTo>
                    <a:pt x="4567" y="5681"/>
                    <a:pt x="4445" y="5803"/>
                    <a:pt x="4294" y="5803"/>
                  </a:cubicBezTo>
                  <a:close/>
                  <a:moveTo>
                    <a:pt x="4294" y="4967"/>
                  </a:moveTo>
                  <a:lnTo>
                    <a:pt x="1261" y="4967"/>
                  </a:lnTo>
                  <a:cubicBezTo>
                    <a:pt x="1111" y="4967"/>
                    <a:pt x="989" y="4845"/>
                    <a:pt x="989" y="4695"/>
                  </a:cubicBezTo>
                  <a:cubicBezTo>
                    <a:pt x="989" y="4544"/>
                    <a:pt x="1111" y="4423"/>
                    <a:pt x="1261" y="4423"/>
                  </a:cubicBezTo>
                  <a:lnTo>
                    <a:pt x="4294" y="4423"/>
                  </a:lnTo>
                  <a:cubicBezTo>
                    <a:pt x="4445" y="4423"/>
                    <a:pt x="4567" y="4544"/>
                    <a:pt x="4567" y="4695"/>
                  </a:cubicBezTo>
                  <a:cubicBezTo>
                    <a:pt x="4567" y="4845"/>
                    <a:pt x="4445" y="4967"/>
                    <a:pt x="4294" y="4967"/>
                  </a:cubicBezTo>
                  <a:close/>
                  <a:moveTo>
                    <a:pt x="4294" y="4131"/>
                  </a:moveTo>
                  <a:lnTo>
                    <a:pt x="1261" y="4131"/>
                  </a:lnTo>
                  <a:cubicBezTo>
                    <a:pt x="1111" y="4131"/>
                    <a:pt x="989" y="4009"/>
                    <a:pt x="989" y="3859"/>
                  </a:cubicBezTo>
                  <a:cubicBezTo>
                    <a:pt x="989" y="3709"/>
                    <a:pt x="1111" y="3587"/>
                    <a:pt x="1261" y="3587"/>
                  </a:cubicBezTo>
                  <a:lnTo>
                    <a:pt x="4294" y="3587"/>
                  </a:lnTo>
                  <a:cubicBezTo>
                    <a:pt x="4445" y="3587"/>
                    <a:pt x="4567" y="3709"/>
                    <a:pt x="4567" y="3859"/>
                  </a:cubicBezTo>
                  <a:cubicBezTo>
                    <a:pt x="4567" y="4009"/>
                    <a:pt x="4445" y="4131"/>
                    <a:pt x="4294" y="4131"/>
                  </a:cubicBezTo>
                  <a:close/>
                  <a:moveTo>
                    <a:pt x="5828" y="1202"/>
                  </a:moveTo>
                  <a:lnTo>
                    <a:pt x="5555" y="1202"/>
                  </a:lnTo>
                  <a:lnTo>
                    <a:pt x="5555" y="545"/>
                  </a:lnTo>
                  <a:lnTo>
                    <a:pt x="5828" y="545"/>
                  </a:lnTo>
                  <a:lnTo>
                    <a:pt x="5828" y="1202"/>
                  </a:ln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 name="Google Shape;65;p62"/>
            <p:cNvSpPr/>
            <p:nvPr/>
          </p:nvSpPr>
          <p:spPr>
            <a:xfrm>
              <a:off x="9899466" y="4666837"/>
              <a:ext cx="601336" cy="560343"/>
            </a:xfrm>
            <a:custGeom>
              <a:avLst/>
              <a:gdLst/>
              <a:ahLst/>
              <a:cxnLst/>
              <a:rect l="l" t="t" r="r" b="b"/>
              <a:pathLst>
                <a:path w="607639" h="566217" extrusionOk="0">
                  <a:moveTo>
                    <a:pt x="263278" y="283054"/>
                  </a:moveTo>
                  <a:lnTo>
                    <a:pt x="263278" y="343757"/>
                  </a:lnTo>
                  <a:lnTo>
                    <a:pt x="202576" y="343757"/>
                  </a:lnTo>
                  <a:lnTo>
                    <a:pt x="202576" y="424636"/>
                  </a:lnTo>
                  <a:lnTo>
                    <a:pt x="263278" y="424636"/>
                  </a:lnTo>
                  <a:lnTo>
                    <a:pt x="263278" y="485339"/>
                  </a:lnTo>
                  <a:lnTo>
                    <a:pt x="344273" y="485339"/>
                  </a:lnTo>
                  <a:lnTo>
                    <a:pt x="344273" y="424636"/>
                  </a:lnTo>
                  <a:lnTo>
                    <a:pt x="405063" y="424636"/>
                  </a:lnTo>
                  <a:lnTo>
                    <a:pt x="405063" y="343757"/>
                  </a:lnTo>
                  <a:lnTo>
                    <a:pt x="344273" y="343757"/>
                  </a:lnTo>
                  <a:lnTo>
                    <a:pt x="344273" y="283054"/>
                  </a:lnTo>
                  <a:close/>
                  <a:moveTo>
                    <a:pt x="0" y="161736"/>
                  </a:moveTo>
                  <a:lnTo>
                    <a:pt x="121492" y="161736"/>
                  </a:lnTo>
                  <a:lnTo>
                    <a:pt x="143210" y="202175"/>
                  </a:lnTo>
                  <a:lnTo>
                    <a:pt x="607639" y="202175"/>
                  </a:lnTo>
                  <a:lnTo>
                    <a:pt x="607639" y="566217"/>
                  </a:lnTo>
                  <a:lnTo>
                    <a:pt x="0" y="566217"/>
                  </a:lnTo>
                  <a:close/>
                  <a:moveTo>
                    <a:pt x="81009" y="0"/>
                  </a:moveTo>
                  <a:lnTo>
                    <a:pt x="465859" y="0"/>
                  </a:lnTo>
                  <a:lnTo>
                    <a:pt x="526559" y="60610"/>
                  </a:lnTo>
                  <a:lnTo>
                    <a:pt x="526559" y="141484"/>
                  </a:lnTo>
                  <a:lnTo>
                    <a:pt x="179625" y="141484"/>
                  </a:lnTo>
                  <a:lnTo>
                    <a:pt x="157908" y="101047"/>
                  </a:lnTo>
                  <a:lnTo>
                    <a:pt x="81009" y="101047"/>
                  </a:ln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末尾幻灯片">
  <p:cSld name="末尾幻灯片">
    <p:spTree>
      <p:nvGrpSpPr>
        <p:cNvPr id="1" name="Shape 66"/>
        <p:cNvGrpSpPr/>
        <p:nvPr/>
      </p:nvGrpSpPr>
      <p:grpSpPr>
        <a:xfrm>
          <a:off x="0" y="0"/>
          <a:ext cx="0" cy="0"/>
          <a:chOff x="0" y="0"/>
          <a:chExt cx="0" cy="0"/>
        </a:xfrm>
      </p:grpSpPr>
      <p:sp>
        <p:nvSpPr>
          <p:cNvPr id="67" name="Google Shape;67;p64"/>
          <p:cNvSpPr txBox="1">
            <a:spLocks noGrp="1"/>
          </p:cNvSpPr>
          <p:nvPr>
            <p:ph type="ctrTitle"/>
          </p:nvPr>
        </p:nvSpPr>
        <p:spPr>
          <a:xfrm>
            <a:off x="669924" y="1428196"/>
            <a:ext cx="5426076" cy="1621509"/>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SzPts val="4400"/>
              <a:buFont typeface="Arial"/>
              <a:buNone/>
              <a:defRPr sz="3200">
                <a:solidFill>
                  <a:schemeClr val="accen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8" name="Google Shape;68;p64"/>
          <p:cNvSpPr txBox="1">
            <a:spLocks noGrp="1"/>
          </p:cNvSpPr>
          <p:nvPr>
            <p:ph type="body" idx="1"/>
          </p:nvPr>
        </p:nvSpPr>
        <p:spPr>
          <a:xfrm>
            <a:off x="669924" y="3734432"/>
            <a:ext cx="5426076" cy="31087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SzPts val="2800"/>
              <a:buNone/>
              <a:defRPr sz="1500">
                <a:solidFill>
                  <a:schemeClr val="accent1"/>
                </a:solidFill>
              </a:defRPr>
            </a:lvl1pPr>
            <a:lvl2pPr marL="914400" lvl="1" indent="-381000" algn="l">
              <a:lnSpc>
                <a:spcPct val="90000"/>
              </a:lnSpc>
              <a:spcBef>
                <a:spcPts val="500"/>
              </a:spcBef>
              <a:spcAft>
                <a:spcPts val="0"/>
              </a:spcAft>
              <a:buSzPts val="2400"/>
              <a:buChar char="•"/>
              <a:defRPr sz="2000"/>
            </a:lvl2pPr>
            <a:lvl3pPr marL="1371600" lvl="2" indent="-355600" algn="l">
              <a:lnSpc>
                <a:spcPct val="90000"/>
              </a:lnSpc>
              <a:spcBef>
                <a:spcPts val="500"/>
              </a:spcBef>
              <a:spcAft>
                <a:spcPts val="0"/>
              </a:spcAft>
              <a:buSzPts val="2000"/>
              <a:buChar char="•"/>
              <a:defRPr sz="1800"/>
            </a:lvl3pPr>
            <a:lvl4pPr marL="1828800" lvl="3" indent="-342900" algn="l">
              <a:lnSpc>
                <a:spcPct val="90000"/>
              </a:lnSpc>
              <a:spcBef>
                <a:spcPts val="500"/>
              </a:spcBef>
              <a:spcAft>
                <a:spcPts val="0"/>
              </a:spcAft>
              <a:buSzPts val="1800"/>
              <a:buChar char="•"/>
              <a:defRPr sz="1600"/>
            </a:lvl4pPr>
            <a:lvl5pPr marL="2286000" lvl="4" indent="-342900" algn="l">
              <a:lnSpc>
                <a:spcPct val="90000"/>
              </a:lnSpc>
              <a:spcBef>
                <a:spcPts val="500"/>
              </a:spcBef>
              <a:spcAft>
                <a:spcPts val="0"/>
              </a:spcAft>
              <a:buSzPts val="1800"/>
              <a:buChar char="•"/>
              <a:defRPr sz="1600"/>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69" name="Google Shape;69;p64"/>
          <p:cNvSpPr txBox="1">
            <a:spLocks noGrp="1"/>
          </p:cNvSpPr>
          <p:nvPr>
            <p:ph type="body" idx="2"/>
          </p:nvPr>
        </p:nvSpPr>
        <p:spPr>
          <a:xfrm>
            <a:off x="669925" y="3438161"/>
            <a:ext cx="5426076" cy="296271"/>
          </a:xfrm>
          <a:prstGeom prst="rect">
            <a:avLst/>
          </a:prstGeom>
          <a:noFill/>
          <a:ln>
            <a:noFill/>
          </a:ln>
        </p:spPr>
        <p:txBody>
          <a:bodyPr spcFirstLastPara="1" wrap="square" lIns="91425" tIns="45700" rIns="91425" bIns="45700" anchor="ctr" anchorCtr="0">
            <a:noAutofit/>
          </a:bodyPr>
          <a:lstStyle>
            <a:lvl1pPr marL="457200" lvl="0" indent="-228600" algn="l">
              <a:lnSpc>
                <a:spcPct val="90000"/>
              </a:lnSpc>
              <a:spcBef>
                <a:spcPts val="1000"/>
              </a:spcBef>
              <a:spcAft>
                <a:spcPts val="0"/>
              </a:spcAft>
              <a:buSzPts val="2800"/>
              <a:buNone/>
              <a:defRPr sz="1500" b="0">
                <a:solidFill>
                  <a:schemeClr val="accent1"/>
                </a:solidFill>
              </a:defRPr>
            </a:lvl1pPr>
            <a:lvl2pPr marL="914400" lvl="1" indent="-228600" algn="l">
              <a:lnSpc>
                <a:spcPct val="90000"/>
              </a:lnSpc>
              <a:spcBef>
                <a:spcPts val="500"/>
              </a:spcBef>
              <a:spcAft>
                <a:spcPts val="0"/>
              </a:spcAft>
              <a:buSzPts val="2400"/>
              <a:buNone/>
              <a:defRPr/>
            </a:lvl2pPr>
            <a:lvl3pPr marL="1371600" lvl="2" indent="-228600" algn="l">
              <a:lnSpc>
                <a:spcPct val="90000"/>
              </a:lnSpc>
              <a:spcBef>
                <a:spcPts val="500"/>
              </a:spcBef>
              <a:spcAft>
                <a:spcPts val="0"/>
              </a:spcAft>
              <a:buSzPts val="2000"/>
              <a:buNone/>
              <a:defRPr/>
            </a:lvl3pPr>
            <a:lvl4pPr marL="1828800" lvl="3" indent="-228600" algn="l">
              <a:lnSpc>
                <a:spcPct val="90000"/>
              </a:lnSpc>
              <a:spcBef>
                <a:spcPts val="500"/>
              </a:spcBef>
              <a:spcAft>
                <a:spcPts val="0"/>
              </a:spcAft>
              <a:buSzPts val="1800"/>
              <a:buNone/>
              <a:defRPr/>
            </a:lvl4pPr>
            <a:lvl5pPr marL="2286000" lvl="4" indent="-228600" algn="l">
              <a:lnSpc>
                <a:spcPct val="90000"/>
              </a:lnSpc>
              <a:spcBef>
                <a:spcPts val="500"/>
              </a:spcBef>
              <a:spcAft>
                <a:spcPts val="0"/>
              </a:spcAft>
              <a:buSzPts val="1800"/>
              <a:buNone/>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70" name="Google Shape;70;p64"/>
          <p:cNvSpPr/>
          <p:nvPr/>
        </p:nvSpPr>
        <p:spPr>
          <a:xfrm>
            <a:off x="0" y="5070946"/>
            <a:ext cx="12192000" cy="1787053"/>
          </a:xfrm>
          <a:prstGeom prst="rect">
            <a:avLst/>
          </a:prstGeom>
          <a:gradFill>
            <a:gsLst>
              <a:gs pos="0">
                <a:srgbClr val="106EB3"/>
              </a:gs>
              <a:gs pos="29000">
                <a:srgbClr val="106EB3"/>
              </a:gs>
              <a:gs pos="100000">
                <a:srgbClr val="0B5286"/>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nvGrpSpPr>
          <p:cNvPr id="71" name="Google Shape;71;p64"/>
          <p:cNvGrpSpPr/>
          <p:nvPr/>
        </p:nvGrpSpPr>
        <p:grpSpPr>
          <a:xfrm>
            <a:off x="5590025" y="388018"/>
            <a:ext cx="6125909" cy="5754020"/>
            <a:chOff x="5590025" y="388018"/>
            <a:chExt cx="6125909" cy="5754020"/>
          </a:xfrm>
        </p:grpSpPr>
        <p:sp>
          <p:nvSpPr>
            <p:cNvPr id="72" name="Google Shape;72;p64"/>
            <p:cNvSpPr/>
            <p:nvPr/>
          </p:nvSpPr>
          <p:spPr>
            <a:xfrm>
              <a:off x="6507932" y="1763713"/>
              <a:ext cx="3790950" cy="4378325"/>
            </a:xfrm>
            <a:custGeom>
              <a:avLst/>
              <a:gdLst/>
              <a:ahLst/>
              <a:cxnLst/>
              <a:rect l="l" t="t" r="r" b="b"/>
              <a:pathLst>
                <a:path w="2388" h="2758" extrusionOk="0">
                  <a:moveTo>
                    <a:pt x="2377" y="2062"/>
                  </a:moveTo>
                  <a:lnTo>
                    <a:pt x="2365" y="2062"/>
                  </a:lnTo>
                  <a:lnTo>
                    <a:pt x="2365" y="702"/>
                  </a:lnTo>
                  <a:lnTo>
                    <a:pt x="1194" y="26"/>
                  </a:lnTo>
                  <a:lnTo>
                    <a:pt x="23" y="702"/>
                  </a:lnTo>
                  <a:lnTo>
                    <a:pt x="23" y="2056"/>
                  </a:lnTo>
                  <a:lnTo>
                    <a:pt x="1194" y="2732"/>
                  </a:lnTo>
                  <a:lnTo>
                    <a:pt x="2371" y="2052"/>
                  </a:lnTo>
                  <a:lnTo>
                    <a:pt x="2377" y="2062"/>
                  </a:lnTo>
                  <a:lnTo>
                    <a:pt x="2365" y="2062"/>
                  </a:lnTo>
                  <a:lnTo>
                    <a:pt x="2377" y="2062"/>
                  </a:lnTo>
                  <a:lnTo>
                    <a:pt x="2382" y="2071"/>
                  </a:lnTo>
                  <a:lnTo>
                    <a:pt x="1194" y="2758"/>
                  </a:lnTo>
                  <a:lnTo>
                    <a:pt x="0" y="2069"/>
                  </a:lnTo>
                  <a:lnTo>
                    <a:pt x="0" y="689"/>
                  </a:lnTo>
                  <a:lnTo>
                    <a:pt x="1194" y="0"/>
                  </a:lnTo>
                  <a:lnTo>
                    <a:pt x="2388" y="689"/>
                  </a:lnTo>
                  <a:lnTo>
                    <a:pt x="2388" y="2069"/>
                  </a:lnTo>
                  <a:lnTo>
                    <a:pt x="2382" y="2071"/>
                  </a:lnTo>
                  <a:lnTo>
                    <a:pt x="2377" y="2062"/>
                  </a:lnTo>
                  <a:close/>
                </a:path>
              </a:pathLst>
            </a:custGeom>
            <a:gradFill>
              <a:gsLst>
                <a:gs pos="0">
                  <a:srgbClr val="106EB3"/>
                </a:gs>
                <a:gs pos="29000">
                  <a:srgbClr val="106EB3"/>
                </a:gs>
                <a:gs pos="100000">
                  <a:srgbClr val="0B5286"/>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73" name="Google Shape;73;p64"/>
            <p:cNvSpPr/>
            <p:nvPr/>
          </p:nvSpPr>
          <p:spPr>
            <a:xfrm>
              <a:off x="6731770" y="2024063"/>
              <a:ext cx="3343275" cy="3857625"/>
            </a:xfrm>
            <a:custGeom>
              <a:avLst/>
              <a:gdLst/>
              <a:ahLst/>
              <a:cxnLst/>
              <a:rect l="l" t="t" r="r" b="b"/>
              <a:pathLst>
                <a:path w="2106" h="2430" extrusionOk="0">
                  <a:moveTo>
                    <a:pt x="2106" y="1822"/>
                  </a:moveTo>
                  <a:lnTo>
                    <a:pt x="2106" y="608"/>
                  </a:lnTo>
                  <a:lnTo>
                    <a:pt x="1053" y="0"/>
                  </a:lnTo>
                  <a:lnTo>
                    <a:pt x="0" y="608"/>
                  </a:lnTo>
                  <a:lnTo>
                    <a:pt x="0" y="1822"/>
                  </a:lnTo>
                  <a:lnTo>
                    <a:pt x="1053" y="2430"/>
                  </a:lnTo>
                  <a:lnTo>
                    <a:pt x="2106" y="1822"/>
                  </a:lnTo>
                  <a:close/>
                </a:path>
              </a:pathLst>
            </a:custGeom>
            <a:blipFill rotWithShape="1">
              <a:blip r:embed="rId2">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 name="Google Shape;74;p64"/>
            <p:cNvSpPr/>
            <p:nvPr/>
          </p:nvSpPr>
          <p:spPr>
            <a:xfrm>
              <a:off x="9583676" y="4259156"/>
              <a:ext cx="1209872" cy="1396006"/>
            </a:xfrm>
            <a:custGeom>
              <a:avLst/>
              <a:gdLst/>
              <a:ahLst/>
              <a:cxnLst/>
              <a:rect l="l" t="t" r="r" b="b"/>
              <a:pathLst>
                <a:path w="2106" h="2430" extrusionOk="0">
                  <a:moveTo>
                    <a:pt x="2106" y="1822"/>
                  </a:moveTo>
                  <a:lnTo>
                    <a:pt x="2106" y="608"/>
                  </a:lnTo>
                  <a:lnTo>
                    <a:pt x="1053" y="0"/>
                  </a:lnTo>
                  <a:lnTo>
                    <a:pt x="0" y="608"/>
                  </a:lnTo>
                  <a:lnTo>
                    <a:pt x="0" y="1822"/>
                  </a:lnTo>
                  <a:lnTo>
                    <a:pt x="1053" y="2430"/>
                  </a:lnTo>
                  <a:lnTo>
                    <a:pt x="2106" y="1822"/>
                  </a:ln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 name="Google Shape;75;p64"/>
            <p:cNvSpPr/>
            <p:nvPr/>
          </p:nvSpPr>
          <p:spPr>
            <a:xfrm>
              <a:off x="9651593" y="4337522"/>
              <a:ext cx="1074037" cy="1239274"/>
            </a:xfrm>
            <a:custGeom>
              <a:avLst/>
              <a:gdLst/>
              <a:ahLst/>
              <a:cxnLst/>
              <a:rect l="l" t="t" r="r" b="b"/>
              <a:pathLst>
                <a:path w="2106" h="2430" extrusionOk="0">
                  <a:moveTo>
                    <a:pt x="2106" y="1822"/>
                  </a:moveTo>
                  <a:lnTo>
                    <a:pt x="2106" y="608"/>
                  </a:lnTo>
                  <a:lnTo>
                    <a:pt x="1053" y="0"/>
                  </a:lnTo>
                  <a:lnTo>
                    <a:pt x="0" y="608"/>
                  </a:lnTo>
                  <a:lnTo>
                    <a:pt x="0" y="1822"/>
                  </a:lnTo>
                  <a:lnTo>
                    <a:pt x="1053" y="2430"/>
                  </a:lnTo>
                  <a:lnTo>
                    <a:pt x="2106" y="1822"/>
                  </a:lnTo>
                  <a:close/>
                </a:path>
              </a:pathLst>
            </a:custGeom>
            <a:gradFill>
              <a:gsLst>
                <a:gs pos="0">
                  <a:srgbClr val="106EB3"/>
                </a:gs>
                <a:gs pos="29000">
                  <a:srgbClr val="106EB3"/>
                </a:gs>
                <a:gs pos="100000">
                  <a:srgbClr val="0B5286"/>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76" name="Google Shape;76;p64"/>
            <p:cNvSpPr/>
            <p:nvPr/>
          </p:nvSpPr>
          <p:spPr>
            <a:xfrm>
              <a:off x="7306380" y="809717"/>
              <a:ext cx="1742076" cy="2010088"/>
            </a:xfrm>
            <a:custGeom>
              <a:avLst/>
              <a:gdLst/>
              <a:ahLst/>
              <a:cxnLst/>
              <a:rect l="l" t="t" r="r" b="b"/>
              <a:pathLst>
                <a:path w="2106" h="2430" extrusionOk="0">
                  <a:moveTo>
                    <a:pt x="2106" y="1822"/>
                  </a:moveTo>
                  <a:lnTo>
                    <a:pt x="2106" y="608"/>
                  </a:lnTo>
                  <a:lnTo>
                    <a:pt x="1053" y="0"/>
                  </a:lnTo>
                  <a:lnTo>
                    <a:pt x="0" y="608"/>
                  </a:lnTo>
                  <a:lnTo>
                    <a:pt x="0" y="1822"/>
                  </a:lnTo>
                  <a:lnTo>
                    <a:pt x="1053" y="2430"/>
                  </a:lnTo>
                  <a:lnTo>
                    <a:pt x="2106" y="1822"/>
                  </a:ln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 name="Google Shape;77;p64"/>
            <p:cNvSpPr/>
            <p:nvPr/>
          </p:nvSpPr>
          <p:spPr>
            <a:xfrm>
              <a:off x="7404173" y="922555"/>
              <a:ext cx="1546489" cy="1784412"/>
            </a:xfrm>
            <a:custGeom>
              <a:avLst/>
              <a:gdLst/>
              <a:ahLst/>
              <a:cxnLst/>
              <a:rect l="l" t="t" r="r" b="b"/>
              <a:pathLst>
                <a:path w="2106" h="2430" extrusionOk="0">
                  <a:moveTo>
                    <a:pt x="2106" y="1822"/>
                  </a:moveTo>
                  <a:lnTo>
                    <a:pt x="2106" y="608"/>
                  </a:lnTo>
                  <a:lnTo>
                    <a:pt x="1053" y="0"/>
                  </a:lnTo>
                  <a:lnTo>
                    <a:pt x="0" y="608"/>
                  </a:lnTo>
                  <a:lnTo>
                    <a:pt x="0" y="1822"/>
                  </a:lnTo>
                  <a:lnTo>
                    <a:pt x="1053" y="2430"/>
                  </a:lnTo>
                  <a:lnTo>
                    <a:pt x="2106" y="1822"/>
                  </a:lnTo>
                  <a:close/>
                </a:path>
              </a:pathLst>
            </a:custGeom>
            <a:gradFill>
              <a:gsLst>
                <a:gs pos="0">
                  <a:srgbClr val="106EB3"/>
                </a:gs>
                <a:gs pos="29000">
                  <a:srgbClr val="106EB3"/>
                </a:gs>
                <a:gs pos="100000">
                  <a:srgbClr val="0B5286"/>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78" name="Google Shape;78;p64"/>
            <p:cNvSpPr/>
            <p:nvPr/>
          </p:nvSpPr>
          <p:spPr>
            <a:xfrm>
              <a:off x="9781955" y="1041399"/>
              <a:ext cx="1466775" cy="1692433"/>
            </a:xfrm>
            <a:custGeom>
              <a:avLst/>
              <a:gdLst/>
              <a:ahLst/>
              <a:cxnLst/>
              <a:rect l="l" t="t" r="r" b="b"/>
              <a:pathLst>
                <a:path w="2106" h="2430" extrusionOk="0">
                  <a:moveTo>
                    <a:pt x="2106" y="1822"/>
                  </a:moveTo>
                  <a:lnTo>
                    <a:pt x="2106" y="608"/>
                  </a:lnTo>
                  <a:lnTo>
                    <a:pt x="1053" y="0"/>
                  </a:lnTo>
                  <a:lnTo>
                    <a:pt x="0" y="608"/>
                  </a:lnTo>
                  <a:lnTo>
                    <a:pt x="0" y="1822"/>
                  </a:lnTo>
                  <a:lnTo>
                    <a:pt x="1053" y="2430"/>
                  </a:lnTo>
                  <a:lnTo>
                    <a:pt x="2106" y="1822"/>
                  </a:ln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 name="Google Shape;79;p64"/>
            <p:cNvSpPr/>
            <p:nvPr/>
          </p:nvSpPr>
          <p:spPr>
            <a:xfrm>
              <a:off x="9935559" y="1076914"/>
              <a:ext cx="1268655" cy="1463829"/>
            </a:xfrm>
            <a:custGeom>
              <a:avLst/>
              <a:gdLst/>
              <a:ahLst/>
              <a:cxnLst/>
              <a:rect l="l" t="t" r="r" b="b"/>
              <a:pathLst>
                <a:path w="2106" h="2430" extrusionOk="0">
                  <a:moveTo>
                    <a:pt x="2106" y="1822"/>
                  </a:moveTo>
                  <a:lnTo>
                    <a:pt x="2106" y="608"/>
                  </a:lnTo>
                  <a:lnTo>
                    <a:pt x="1053" y="0"/>
                  </a:lnTo>
                  <a:lnTo>
                    <a:pt x="0" y="608"/>
                  </a:lnTo>
                  <a:lnTo>
                    <a:pt x="0" y="1822"/>
                  </a:lnTo>
                  <a:lnTo>
                    <a:pt x="1053" y="2430"/>
                  </a:lnTo>
                  <a:lnTo>
                    <a:pt x="2106" y="1822"/>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 name="Google Shape;80;p64"/>
            <p:cNvSpPr/>
            <p:nvPr/>
          </p:nvSpPr>
          <p:spPr>
            <a:xfrm>
              <a:off x="5590025" y="3863383"/>
              <a:ext cx="1748550" cy="2017556"/>
            </a:xfrm>
            <a:custGeom>
              <a:avLst/>
              <a:gdLst/>
              <a:ahLst/>
              <a:cxnLst/>
              <a:rect l="l" t="t" r="r" b="b"/>
              <a:pathLst>
                <a:path w="2106" h="2430" extrusionOk="0">
                  <a:moveTo>
                    <a:pt x="2106" y="1822"/>
                  </a:moveTo>
                  <a:lnTo>
                    <a:pt x="2106" y="608"/>
                  </a:lnTo>
                  <a:lnTo>
                    <a:pt x="1053" y="0"/>
                  </a:lnTo>
                  <a:lnTo>
                    <a:pt x="0" y="608"/>
                  </a:lnTo>
                  <a:lnTo>
                    <a:pt x="0" y="1822"/>
                  </a:lnTo>
                  <a:lnTo>
                    <a:pt x="1053" y="2430"/>
                  </a:lnTo>
                  <a:lnTo>
                    <a:pt x="2106" y="1822"/>
                  </a:lnTo>
                  <a:close/>
                </a:path>
              </a:pathLst>
            </a:custGeom>
            <a:gradFill>
              <a:gsLst>
                <a:gs pos="0">
                  <a:srgbClr val="106EB3"/>
                </a:gs>
                <a:gs pos="29000">
                  <a:srgbClr val="106EB3"/>
                </a:gs>
                <a:gs pos="100000">
                  <a:srgbClr val="0B5286"/>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81" name="Google Shape;81;p64"/>
            <p:cNvSpPr/>
            <p:nvPr/>
          </p:nvSpPr>
          <p:spPr>
            <a:xfrm>
              <a:off x="5708115" y="3999643"/>
              <a:ext cx="1512370" cy="1745037"/>
            </a:xfrm>
            <a:custGeom>
              <a:avLst/>
              <a:gdLst/>
              <a:ahLst/>
              <a:cxnLst/>
              <a:rect l="l" t="t" r="r" b="b"/>
              <a:pathLst>
                <a:path w="2106" h="2430" extrusionOk="0">
                  <a:moveTo>
                    <a:pt x="2106" y="1822"/>
                  </a:moveTo>
                  <a:lnTo>
                    <a:pt x="2106" y="608"/>
                  </a:lnTo>
                  <a:lnTo>
                    <a:pt x="1053" y="0"/>
                  </a:lnTo>
                  <a:lnTo>
                    <a:pt x="0" y="608"/>
                  </a:lnTo>
                  <a:lnTo>
                    <a:pt x="0" y="1822"/>
                  </a:lnTo>
                  <a:lnTo>
                    <a:pt x="1053" y="2430"/>
                  </a:lnTo>
                  <a:lnTo>
                    <a:pt x="2106" y="1822"/>
                  </a:lnTo>
                  <a:close/>
                </a:path>
              </a:pathLst>
            </a:cu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 name="Google Shape;82;p64"/>
            <p:cNvSpPr/>
            <p:nvPr/>
          </p:nvSpPr>
          <p:spPr>
            <a:xfrm>
              <a:off x="6013266" y="1363963"/>
              <a:ext cx="525251" cy="606057"/>
            </a:xfrm>
            <a:custGeom>
              <a:avLst/>
              <a:gdLst/>
              <a:ahLst/>
              <a:cxnLst/>
              <a:rect l="l" t="t" r="r" b="b"/>
              <a:pathLst>
                <a:path w="2106" h="2430" extrusionOk="0">
                  <a:moveTo>
                    <a:pt x="2106" y="1822"/>
                  </a:moveTo>
                  <a:lnTo>
                    <a:pt x="2106" y="608"/>
                  </a:lnTo>
                  <a:lnTo>
                    <a:pt x="1053" y="0"/>
                  </a:lnTo>
                  <a:lnTo>
                    <a:pt x="0" y="608"/>
                  </a:lnTo>
                  <a:lnTo>
                    <a:pt x="0" y="1822"/>
                  </a:lnTo>
                  <a:lnTo>
                    <a:pt x="1053" y="2430"/>
                  </a:lnTo>
                  <a:lnTo>
                    <a:pt x="2106" y="1822"/>
                  </a:lnTo>
                  <a:close/>
                </a:path>
              </a:pathLst>
            </a:custGeom>
            <a:solidFill>
              <a:srgbClr val="D8E2F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83" name="Google Shape;83;p64"/>
            <p:cNvSpPr/>
            <p:nvPr/>
          </p:nvSpPr>
          <p:spPr>
            <a:xfrm>
              <a:off x="11190683" y="388018"/>
              <a:ext cx="525251" cy="606057"/>
            </a:xfrm>
            <a:custGeom>
              <a:avLst/>
              <a:gdLst/>
              <a:ahLst/>
              <a:cxnLst/>
              <a:rect l="l" t="t" r="r" b="b"/>
              <a:pathLst>
                <a:path w="2106" h="2430" extrusionOk="0">
                  <a:moveTo>
                    <a:pt x="2106" y="1822"/>
                  </a:moveTo>
                  <a:lnTo>
                    <a:pt x="2106" y="608"/>
                  </a:lnTo>
                  <a:lnTo>
                    <a:pt x="1053" y="0"/>
                  </a:lnTo>
                  <a:lnTo>
                    <a:pt x="0" y="608"/>
                  </a:lnTo>
                  <a:lnTo>
                    <a:pt x="0" y="1822"/>
                  </a:lnTo>
                  <a:lnTo>
                    <a:pt x="1053" y="2430"/>
                  </a:lnTo>
                  <a:lnTo>
                    <a:pt x="2106" y="1822"/>
                  </a:lnTo>
                  <a:close/>
                </a:path>
              </a:pathLst>
            </a:custGeom>
            <a:solidFill>
              <a:srgbClr val="D8E2F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84" name="Google Shape;84;p64"/>
            <p:cNvSpPr/>
            <p:nvPr/>
          </p:nvSpPr>
          <p:spPr>
            <a:xfrm>
              <a:off x="7820777" y="1383778"/>
              <a:ext cx="785855" cy="840502"/>
            </a:xfrm>
            <a:custGeom>
              <a:avLst/>
              <a:gdLst/>
              <a:ahLst/>
              <a:cxnLst/>
              <a:rect l="l" t="t" r="r" b="b"/>
              <a:pathLst>
                <a:path w="6373" h="6827" extrusionOk="0">
                  <a:moveTo>
                    <a:pt x="6100" y="0"/>
                  </a:moveTo>
                  <a:lnTo>
                    <a:pt x="272" y="0"/>
                  </a:lnTo>
                  <a:cubicBezTo>
                    <a:pt x="122" y="0"/>
                    <a:pt x="0" y="122"/>
                    <a:pt x="0" y="272"/>
                  </a:cubicBezTo>
                  <a:lnTo>
                    <a:pt x="0" y="6554"/>
                  </a:lnTo>
                  <a:cubicBezTo>
                    <a:pt x="0" y="6705"/>
                    <a:pt x="122" y="6827"/>
                    <a:pt x="272" y="6827"/>
                  </a:cubicBezTo>
                  <a:lnTo>
                    <a:pt x="5283" y="6827"/>
                  </a:lnTo>
                  <a:cubicBezTo>
                    <a:pt x="5433" y="6827"/>
                    <a:pt x="5555" y="6705"/>
                    <a:pt x="5555" y="6554"/>
                  </a:cubicBezTo>
                  <a:lnTo>
                    <a:pt x="5555" y="1747"/>
                  </a:lnTo>
                  <a:lnTo>
                    <a:pt x="6100" y="1747"/>
                  </a:lnTo>
                  <a:cubicBezTo>
                    <a:pt x="6251" y="1747"/>
                    <a:pt x="6373" y="1625"/>
                    <a:pt x="6373" y="1474"/>
                  </a:cubicBezTo>
                  <a:lnTo>
                    <a:pt x="6373" y="272"/>
                  </a:lnTo>
                  <a:cubicBezTo>
                    <a:pt x="6373" y="122"/>
                    <a:pt x="6251" y="0"/>
                    <a:pt x="6100" y="0"/>
                  </a:cubicBezTo>
                  <a:close/>
                  <a:moveTo>
                    <a:pt x="2097" y="1786"/>
                  </a:moveTo>
                  <a:lnTo>
                    <a:pt x="2505" y="1786"/>
                  </a:lnTo>
                  <a:lnTo>
                    <a:pt x="2505" y="1378"/>
                  </a:lnTo>
                  <a:cubicBezTo>
                    <a:pt x="2505" y="1228"/>
                    <a:pt x="2627" y="1106"/>
                    <a:pt x="2778" y="1106"/>
                  </a:cubicBezTo>
                  <a:cubicBezTo>
                    <a:pt x="2928" y="1106"/>
                    <a:pt x="3050" y="1228"/>
                    <a:pt x="3050" y="1378"/>
                  </a:cubicBezTo>
                  <a:lnTo>
                    <a:pt x="3050" y="1786"/>
                  </a:lnTo>
                  <a:lnTo>
                    <a:pt x="3458" y="1786"/>
                  </a:lnTo>
                  <a:cubicBezTo>
                    <a:pt x="3608" y="1786"/>
                    <a:pt x="3730" y="1908"/>
                    <a:pt x="3730" y="2059"/>
                  </a:cubicBezTo>
                  <a:cubicBezTo>
                    <a:pt x="3730" y="2209"/>
                    <a:pt x="3609" y="2331"/>
                    <a:pt x="3458" y="2331"/>
                  </a:cubicBezTo>
                  <a:lnTo>
                    <a:pt x="3050" y="2331"/>
                  </a:lnTo>
                  <a:lnTo>
                    <a:pt x="3050" y="2739"/>
                  </a:lnTo>
                  <a:cubicBezTo>
                    <a:pt x="3050" y="2889"/>
                    <a:pt x="2928" y="3011"/>
                    <a:pt x="2778" y="3011"/>
                  </a:cubicBezTo>
                  <a:cubicBezTo>
                    <a:pt x="2627" y="3011"/>
                    <a:pt x="2505" y="2889"/>
                    <a:pt x="2505" y="2739"/>
                  </a:cubicBezTo>
                  <a:lnTo>
                    <a:pt x="2505" y="2331"/>
                  </a:lnTo>
                  <a:lnTo>
                    <a:pt x="2097" y="2331"/>
                  </a:lnTo>
                  <a:cubicBezTo>
                    <a:pt x="1947" y="2331"/>
                    <a:pt x="1825" y="2209"/>
                    <a:pt x="1825" y="2059"/>
                  </a:cubicBezTo>
                  <a:cubicBezTo>
                    <a:pt x="1825" y="1908"/>
                    <a:pt x="1947" y="1786"/>
                    <a:pt x="2097" y="1786"/>
                  </a:cubicBezTo>
                  <a:close/>
                  <a:moveTo>
                    <a:pt x="4294" y="5803"/>
                  </a:moveTo>
                  <a:lnTo>
                    <a:pt x="1261" y="5803"/>
                  </a:lnTo>
                  <a:cubicBezTo>
                    <a:pt x="1111" y="5803"/>
                    <a:pt x="989" y="5681"/>
                    <a:pt x="989" y="5531"/>
                  </a:cubicBezTo>
                  <a:cubicBezTo>
                    <a:pt x="989" y="5380"/>
                    <a:pt x="1111" y="5258"/>
                    <a:pt x="1261" y="5258"/>
                  </a:cubicBezTo>
                  <a:lnTo>
                    <a:pt x="4294" y="5258"/>
                  </a:lnTo>
                  <a:cubicBezTo>
                    <a:pt x="4445" y="5258"/>
                    <a:pt x="4567" y="5380"/>
                    <a:pt x="4567" y="5531"/>
                  </a:cubicBezTo>
                  <a:cubicBezTo>
                    <a:pt x="4567" y="5681"/>
                    <a:pt x="4445" y="5803"/>
                    <a:pt x="4294" y="5803"/>
                  </a:cubicBezTo>
                  <a:close/>
                  <a:moveTo>
                    <a:pt x="4294" y="4967"/>
                  </a:moveTo>
                  <a:lnTo>
                    <a:pt x="1261" y="4967"/>
                  </a:lnTo>
                  <a:cubicBezTo>
                    <a:pt x="1111" y="4967"/>
                    <a:pt x="989" y="4845"/>
                    <a:pt x="989" y="4695"/>
                  </a:cubicBezTo>
                  <a:cubicBezTo>
                    <a:pt x="989" y="4544"/>
                    <a:pt x="1111" y="4423"/>
                    <a:pt x="1261" y="4423"/>
                  </a:cubicBezTo>
                  <a:lnTo>
                    <a:pt x="4294" y="4423"/>
                  </a:lnTo>
                  <a:cubicBezTo>
                    <a:pt x="4445" y="4423"/>
                    <a:pt x="4567" y="4544"/>
                    <a:pt x="4567" y="4695"/>
                  </a:cubicBezTo>
                  <a:cubicBezTo>
                    <a:pt x="4567" y="4845"/>
                    <a:pt x="4445" y="4967"/>
                    <a:pt x="4294" y="4967"/>
                  </a:cubicBezTo>
                  <a:close/>
                  <a:moveTo>
                    <a:pt x="4294" y="4131"/>
                  </a:moveTo>
                  <a:lnTo>
                    <a:pt x="1261" y="4131"/>
                  </a:lnTo>
                  <a:cubicBezTo>
                    <a:pt x="1111" y="4131"/>
                    <a:pt x="989" y="4009"/>
                    <a:pt x="989" y="3859"/>
                  </a:cubicBezTo>
                  <a:cubicBezTo>
                    <a:pt x="989" y="3709"/>
                    <a:pt x="1111" y="3587"/>
                    <a:pt x="1261" y="3587"/>
                  </a:cubicBezTo>
                  <a:lnTo>
                    <a:pt x="4294" y="3587"/>
                  </a:lnTo>
                  <a:cubicBezTo>
                    <a:pt x="4445" y="3587"/>
                    <a:pt x="4567" y="3709"/>
                    <a:pt x="4567" y="3859"/>
                  </a:cubicBezTo>
                  <a:cubicBezTo>
                    <a:pt x="4567" y="4009"/>
                    <a:pt x="4445" y="4131"/>
                    <a:pt x="4294" y="4131"/>
                  </a:cubicBezTo>
                  <a:close/>
                  <a:moveTo>
                    <a:pt x="5828" y="1202"/>
                  </a:moveTo>
                  <a:lnTo>
                    <a:pt x="5555" y="1202"/>
                  </a:lnTo>
                  <a:lnTo>
                    <a:pt x="5555" y="545"/>
                  </a:lnTo>
                  <a:lnTo>
                    <a:pt x="5828" y="545"/>
                  </a:lnTo>
                  <a:lnTo>
                    <a:pt x="5828" y="1202"/>
                  </a:ln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 name="Google Shape;85;p64"/>
            <p:cNvSpPr/>
            <p:nvPr/>
          </p:nvSpPr>
          <p:spPr>
            <a:xfrm>
              <a:off x="9899466" y="4666837"/>
              <a:ext cx="601336" cy="560343"/>
            </a:xfrm>
            <a:custGeom>
              <a:avLst/>
              <a:gdLst/>
              <a:ahLst/>
              <a:cxnLst/>
              <a:rect l="l" t="t" r="r" b="b"/>
              <a:pathLst>
                <a:path w="607639" h="566217" extrusionOk="0">
                  <a:moveTo>
                    <a:pt x="263278" y="283054"/>
                  </a:moveTo>
                  <a:lnTo>
                    <a:pt x="263278" y="343757"/>
                  </a:lnTo>
                  <a:lnTo>
                    <a:pt x="202576" y="343757"/>
                  </a:lnTo>
                  <a:lnTo>
                    <a:pt x="202576" y="424636"/>
                  </a:lnTo>
                  <a:lnTo>
                    <a:pt x="263278" y="424636"/>
                  </a:lnTo>
                  <a:lnTo>
                    <a:pt x="263278" y="485339"/>
                  </a:lnTo>
                  <a:lnTo>
                    <a:pt x="344273" y="485339"/>
                  </a:lnTo>
                  <a:lnTo>
                    <a:pt x="344273" y="424636"/>
                  </a:lnTo>
                  <a:lnTo>
                    <a:pt x="405063" y="424636"/>
                  </a:lnTo>
                  <a:lnTo>
                    <a:pt x="405063" y="343757"/>
                  </a:lnTo>
                  <a:lnTo>
                    <a:pt x="344273" y="343757"/>
                  </a:lnTo>
                  <a:lnTo>
                    <a:pt x="344273" y="283054"/>
                  </a:lnTo>
                  <a:close/>
                  <a:moveTo>
                    <a:pt x="0" y="161736"/>
                  </a:moveTo>
                  <a:lnTo>
                    <a:pt x="121492" y="161736"/>
                  </a:lnTo>
                  <a:lnTo>
                    <a:pt x="143210" y="202175"/>
                  </a:lnTo>
                  <a:lnTo>
                    <a:pt x="607639" y="202175"/>
                  </a:lnTo>
                  <a:lnTo>
                    <a:pt x="607639" y="566217"/>
                  </a:lnTo>
                  <a:lnTo>
                    <a:pt x="0" y="566217"/>
                  </a:lnTo>
                  <a:close/>
                  <a:moveTo>
                    <a:pt x="81009" y="0"/>
                  </a:moveTo>
                  <a:lnTo>
                    <a:pt x="465859" y="0"/>
                  </a:lnTo>
                  <a:lnTo>
                    <a:pt x="526559" y="60610"/>
                  </a:lnTo>
                  <a:lnTo>
                    <a:pt x="526559" y="141484"/>
                  </a:lnTo>
                  <a:lnTo>
                    <a:pt x="179625" y="141484"/>
                  </a:lnTo>
                  <a:lnTo>
                    <a:pt x="157908" y="101047"/>
                  </a:lnTo>
                  <a:lnTo>
                    <a:pt x="81009" y="101047"/>
                  </a:ln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86"/>
        <p:cNvGrpSpPr/>
        <p:nvPr/>
      </p:nvGrpSpPr>
      <p:grpSpPr>
        <a:xfrm>
          <a:off x="0" y="0"/>
          <a:ext cx="0" cy="0"/>
          <a:chOff x="0" y="0"/>
          <a:chExt cx="0" cy="0"/>
        </a:xfrm>
      </p:grpSpPr>
      <p:sp>
        <p:nvSpPr>
          <p:cNvPr id="87" name="Google Shape;87;g262a9cd9b3a_0_6"/>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8" name="Google Shape;88;g262a9cd9b3a_0_6"/>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9" name="Google Shape;89;g262a9cd9b3a_0_6"/>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0" name="Google Shape;90;g262a9cd9b3a_0_6"/>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1" name="Google Shape;91;g262a9cd9b3a_0_6"/>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92"/>
        <p:cNvGrpSpPr/>
        <p:nvPr/>
      </p:nvGrpSpPr>
      <p:grpSpPr>
        <a:xfrm>
          <a:off x="0" y="0"/>
          <a:ext cx="0" cy="0"/>
          <a:chOff x="0" y="0"/>
          <a:chExt cx="0" cy="0"/>
        </a:xfrm>
      </p:grpSpPr>
      <p:sp>
        <p:nvSpPr>
          <p:cNvPr id="93" name="Google Shape;93;g262a9cd9b3a_0_12"/>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4" name="Google Shape;94;g262a9cd9b3a_0_12"/>
          <p:cNvSpPr txBox="1">
            <a:spLocks noGrp="1"/>
          </p:cNvSpPr>
          <p:nvPr>
            <p:ph type="body" idx="1"/>
          </p:nvPr>
        </p:nvSpPr>
        <p:spPr>
          <a:xfrm>
            <a:off x="838200" y="1825625"/>
            <a:ext cx="5181600" cy="43512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5" name="Google Shape;95;g262a9cd9b3a_0_12"/>
          <p:cNvSpPr txBox="1">
            <a:spLocks noGrp="1"/>
          </p:cNvSpPr>
          <p:nvPr>
            <p:ph type="body" idx="2"/>
          </p:nvPr>
        </p:nvSpPr>
        <p:spPr>
          <a:xfrm>
            <a:off x="6172200" y="1825625"/>
            <a:ext cx="5181600" cy="43512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6" name="Google Shape;96;g262a9cd9b3a_0_12"/>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7" name="Google Shape;97;g262a9cd9b3a_0_12"/>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8" name="Google Shape;98;g262a9cd9b3a_0_12"/>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99"/>
        <p:cNvGrpSpPr/>
        <p:nvPr/>
      </p:nvGrpSpPr>
      <p:grpSpPr>
        <a:xfrm>
          <a:off x="0" y="0"/>
          <a:ext cx="0" cy="0"/>
          <a:chOff x="0" y="0"/>
          <a:chExt cx="0" cy="0"/>
        </a:xfrm>
      </p:grpSpPr>
      <p:sp>
        <p:nvSpPr>
          <p:cNvPr id="100" name="Google Shape;100;g262a9cd9b3a_0_19"/>
          <p:cNvSpPr txBox="1">
            <a:spLocks noGrp="1"/>
          </p:cNvSpPr>
          <p:nvPr>
            <p:ph type="title"/>
          </p:nvPr>
        </p:nvSpPr>
        <p:spPr>
          <a:xfrm>
            <a:off x="839788" y="365125"/>
            <a:ext cx="10515600" cy="13257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1" name="Google Shape;101;g262a9cd9b3a_0_19"/>
          <p:cNvSpPr txBox="1">
            <a:spLocks noGrp="1"/>
          </p:cNvSpPr>
          <p:nvPr>
            <p:ph type="body" idx="1"/>
          </p:nvPr>
        </p:nvSpPr>
        <p:spPr>
          <a:xfrm>
            <a:off x="839788" y="1681163"/>
            <a:ext cx="5157900" cy="823800"/>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02" name="Google Shape;102;g262a9cd9b3a_0_19"/>
          <p:cNvSpPr txBox="1">
            <a:spLocks noGrp="1"/>
          </p:cNvSpPr>
          <p:nvPr>
            <p:ph type="body" idx="2"/>
          </p:nvPr>
        </p:nvSpPr>
        <p:spPr>
          <a:xfrm>
            <a:off x="839788" y="2505075"/>
            <a:ext cx="5157900" cy="3684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3" name="Google Shape;103;g262a9cd9b3a_0_19"/>
          <p:cNvSpPr txBox="1">
            <a:spLocks noGrp="1"/>
          </p:cNvSpPr>
          <p:nvPr>
            <p:ph type="body" idx="3"/>
          </p:nvPr>
        </p:nvSpPr>
        <p:spPr>
          <a:xfrm>
            <a:off x="6172200" y="1681163"/>
            <a:ext cx="5183100" cy="823800"/>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04" name="Google Shape;104;g262a9cd9b3a_0_19"/>
          <p:cNvSpPr txBox="1">
            <a:spLocks noGrp="1"/>
          </p:cNvSpPr>
          <p:nvPr>
            <p:ph type="body" idx="4"/>
          </p:nvPr>
        </p:nvSpPr>
        <p:spPr>
          <a:xfrm>
            <a:off x="6172200" y="2505075"/>
            <a:ext cx="5183100" cy="3684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5" name="Google Shape;105;g262a9cd9b3a_0_19"/>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6" name="Google Shape;106;g262a9cd9b3a_0_19"/>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7" name="Google Shape;107;g262a9cd9b3a_0_19"/>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08"/>
        <p:cNvGrpSpPr/>
        <p:nvPr/>
      </p:nvGrpSpPr>
      <p:grpSpPr>
        <a:xfrm>
          <a:off x="0" y="0"/>
          <a:ext cx="0" cy="0"/>
          <a:chOff x="0" y="0"/>
          <a:chExt cx="0" cy="0"/>
        </a:xfrm>
      </p:grpSpPr>
      <p:sp>
        <p:nvSpPr>
          <p:cNvPr id="109" name="Google Shape;109;g262a9cd9b3a_0_28"/>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0" name="Google Shape;110;g262a9cd9b3a_0_28"/>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1" name="Google Shape;111;g262a9cd9b3a_0_28"/>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12"/>
        <p:cNvGrpSpPr/>
        <p:nvPr/>
      </p:nvGrpSpPr>
      <p:grpSpPr>
        <a:xfrm>
          <a:off x="0" y="0"/>
          <a:ext cx="0" cy="0"/>
          <a:chOff x="0" y="0"/>
          <a:chExt cx="0" cy="0"/>
        </a:xfrm>
      </p:grpSpPr>
      <p:sp>
        <p:nvSpPr>
          <p:cNvPr id="113" name="Google Shape;113;g262a9cd9b3a_0_32"/>
          <p:cNvSpPr txBox="1">
            <a:spLocks noGrp="1"/>
          </p:cNvSpPr>
          <p:nvPr>
            <p:ph type="title"/>
          </p:nvPr>
        </p:nvSpPr>
        <p:spPr>
          <a:xfrm>
            <a:off x="839788" y="457200"/>
            <a:ext cx="393210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4" name="Google Shape;114;g262a9cd9b3a_0_32"/>
          <p:cNvSpPr txBox="1">
            <a:spLocks noGrp="1"/>
          </p:cNvSpPr>
          <p:nvPr>
            <p:ph type="body" idx="1"/>
          </p:nvPr>
        </p:nvSpPr>
        <p:spPr>
          <a:xfrm>
            <a:off x="5183188" y="987425"/>
            <a:ext cx="6172200" cy="4873500"/>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115" name="Google Shape;115;g262a9cd9b3a_0_32"/>
          <p:cNvSpPr txBox="1">
            <a:spLocks noGrp="1"/>
          </p:cNvSpPr>
          <p:nvPr>
            <p:ph type="body" idx="2"/>
          </p:nvPr>
        </p:nvSpPr>
        <p:spPr>
          <a:xfrm>
            <a:off x="839788" y="2057400"/>
            <a:ext cx="3932100" cy="38115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16" name="Google Shape;116;g262a9cd9b3a_0_32"/>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7" name="Google Shape;117;g262a9cd9b3a_0_32"/>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8" name="Google Shape;118;g262a9cd9b3a_0_32"/>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3" Type="http://schemas.openxmlformats.org/officeDocument/2006/relationships/slideLayout" Target="../slideLayouts/slideLayout4.xml"/><Relationship Id="rId7" Type="http://schemas.openxmlformats.org/officeDocument/2006/relationships/slideLayout" Target="../slideLayouts/slideLayout8.xml"/><Relationship Id="rId12" Type="http://schemas.openxmlformats.org/officeDocument/2006/relationships/theme" Target="../theme/theme2.xml"/><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slideLayout" Target="../slideLayouts/slideLayout12.xml"/><Relationship Id="rId5" Type="http://schemas.openxmlformats.org/officeDocument/2006/relationships/slideLayout" Target="../slideLayouts/slideLayout6.xml"/><Relationship Id="rId10" Type="http://schemas.openxmlformats.org/officeDocument/2006/relationships/slideLayout" Target="../slideLayouts/slideLayout11.xml"/><Relationship Id="rId4" Type="http://schemas.openxmlformats.org/officeDocument/2006/relationships/slideLayout" Target="../slideLayouts/slideLayout5.xml"/><Relationship Id="rId9" Type="http://schemas.openxmlformats.org/officeDocument/2006/relationships/slideLayout" Target="../slideLayouts/slideLayout10.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5.xml"/><Relationship Id="rId7" Type="http://schemas.openxmlformats.org/officeDocument/2006/relationships/theme" Target="../theme/theme3.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5" Type="http://schemas.openxmlformats.org/officeDocument/2006/relationships/slideLayout" Target="../slideLayouts/slideLayout17.xml"/><Relationship Id="rId4" Type="http://schemas.openxmlformats.org/officeDocument/2006/relationships/slideLayout" Target="../slideLayouts/slideLayout16.xml"/></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19.xml"/></Relationships>
</file>

<file path=ppt/slideMasters/_rels/slideMaster5.xml.rels><?xml version="1.0" encoding="UTF-8" standalone="yes"?>
<Relationships xmlns="http://schemas.openxmlformats.org/package/2006/relationships"><Relationship Id="rId2" Type="http://schemas.openxmlformats.org/officeDocument/2006/relationships/theme" Target="../theme/theme5.xml"/><Relationship Id="rId1"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51"/>
          <p:cNvSpPr txBox="1">
            <a:spLocks noGrp="1"/>
          </p:cNvSpPr>
          <p:nvPr>
            <p:ph type="title"/>
          </p:nvPr>
        </p:nvSpPr>
        <p:spPr>
          <a:xfrm>
            <a:off x="669924" y="1"/>
            <a:ext cx="10850563" cy="1028699"/>
          </a:xfrm>
          <a:prstGeom prst="rect">
            <a:avLst/>
          </a:prstGeom>
          <a:noFill/>
          <a:ln>
            <a:noFill/>
          </a:ln>
        </p:spPr>
        <p:txBody>
          <a:bodyPr spcFirstLastPara="1" wrap="square" lIns="91425" tIns="45700" rIns="91425" bIns="45700" anchor="b" anchorCtr="0">
            <a:normAutofit/>
          </a:bodyPr>
          <a:lstStyle>
            <a:lvl1pPr marR="0" lvl="0" algn="l" rtl="0">
              <a:lnSpc>
                <a:spcPct val="90000"/>
              </a:lnSpc>
              <a:spcBef>
                <a:spcPts val="0"/>
              </a:spcBef>
              <a:spcAft>
                <a:spcPts val="0"/>
              </a:spcAft>
              <a:buClr>
                <a:schemeClr val="dk1"/>
              </a:buClr>
              <a:buSzPts val="2800"/>
              <a:buFont typeface="Arial"/>
              <a:buNone/>
              <a:defRPr sz="28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51"/>
          <p:cNvSpPr txBox="1">
            <a:spLocks noGrp="1"/>
          </p:cNvSpPr>
          <p:nvPr>
            <p:ph type="body" idx="1"/>
          </p:nvPr>
        </p:nvSpPr>
        <p:spPr>
          <a:xfrm>
            <a:off x="669924" y="1123950"/>
            <a:ext cx="10850563" cy="5019675"/>
          </a:xfrm>
          <a:prstGeom prst="rect">
            <a:avLst/>
          </a:prstGeom>
          <a:noFill/>
          <a:ln>
            <a:noFill/>
          </a:ln>
        </p:spPr>
        <p:txBody>
          <a:bodyPr spcFirstLastPara="1" wrap="square" lIns="91425" tIns="45700" rIns="91425" bIns="45700" anchor="t" anchorCtr="0">
            <a:normAutofit/>
          </a:bodyPr>
          <a:lstStyle>
            <a:lvl1pPr marL="457200" marR="0" lvl="0" indent="-342900" algn="l" rtl="0">
              <a:lnSpc>
                <a:spcPct val="90000"/>
              </a:lnSpc>
              <a:spcBef>
                <a:spcPts val="10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1pPr>
            <a:lvl2pPr marL="914400" marR="0" lvl="1" indent="-330200"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2pPr>
            <a:lvl3pPr marL="1371600" marR="0" lvl="2" indent="-317500" algn="l" rtl="0">
              <a:lnSpc>
                <a:spcPct val="90000"/>
              </a:lnSpc>
              <a:spcBef>
                <a:spcPts val="5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3pPr>
            <a:lvl4pPr marL="1828800" marR="0" lvl="3" indent="-304800" algn="l" rtl="0">
              <a:lnSpc>
                <a:spcPct val="9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4pPr>
            <a:lvl5pPr marL="2286000" marR="0" lvl="4" indent="-304800" algn="l" rtl="0">
              <a:lnSpc>
                <a:spcPct val="9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cxnSp>
        <p:nvCxnSpPr>
          <p:cNvPr id="12" name="Google Shape;12;p51"/>
          <p:cNvCxnSpPr/>
          <p:nvPr/>
        </p:nvCxnSpPr>
        <p:spPr>
          <a:xfrm>
            <a:off x="669924" y="1028700"/>
            <a:ext cx="10850563" cy="0"/>
          </a:xfrm>
          <a:prstGeom prst="straightConnector1">
            <a:avLst/>
          </a:prstGeom>
          <a:noFill/>
          <a:ln w="9525" cap="flat" cmpd="sng">
            <a:solidFill>
              <a:srgbClr val="7F7F7F"/>
            </a:solidFill>
            <a:prstDash val="solid"/>
            <a:miter lim="800000"/>
            <a:headEnd type="none" w="sm" len="sm"/>
            <a:tailEnd type="none" w="sm" len="sm"/>
          </a:ln>
        </p:spPr>
      </p:cxnSp>
      <p:sp>
        <p:nvSpPr>
          <p:cNvPr id="13" name="Google Shape;13;p51"/>
          <p:cNvSpPr txBox="1">
            <a:spLocks noGrp="1"/>
          </p:cNvSpPr>
          <p:nvPr>
            <p:ph type="dt" idx="10"/>
          </p:nvPr>
        </p:nvSpPr>
        <p:spPr>
          <a:xfrm>
            <a:off x="5401732" y="6240463"/>
            <a:ext cx="1388536" cy="206381"/>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000" b="0" i="0" u="none" strike="noStrike" cap="none">
                <a:solidFill>
                  <a:srgbClr val="7F7F7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4" name="Google Shape;14;p51"/>
          <p:cNvSpPr txBox="1">
            <a:spLocks noGrp="1"/>
          </p:cNvSpPr>
          <p:nvPr>
            <p:ph type="ftr" idx="11"/>
          </p:nvPr>
        </p:nvSpPr>
        <p:spPr>
          <a:xfrm>
            <a:off x="669924" y="6240463"/>
            <a:ext cx="4140201" cy="206381"/>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000" b="0" i="0" u="none" strike="noStrike" cap="none">
                <a:solidFill>
                  <a:srgbClr val="7F7F7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7"/>
        <p:cNvGrpSpPr/>
        <p:nvPr/>
      </p:nvGrpSpPr>
      <p:grpSpPr>
        <a:xfrm>
          <a:off x="0" y="0"/>
          <a:ext cx="0" cy="0"/>
          <a:chOff x="0" y="0"/>
          <a:chExt cx="0" cy="0"/>
        </a:xfrm>
      </p:grpSpPr>
      <p:sp>
        <p:nvSpPr>
          <p:cNvPr id="38" name="Google Shape;38;p6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39" name="Google Shape;39;p60"/>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0" name="Google Shape;40;p6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1" name="Google Shape;41;p6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2" name="Google Shape;42;p6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51"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 id="2147483660" r:id="rId10"/>
    <p:sldLayoutId id="2147483661"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38"/>
        <p:cNvGrpSpPr/>
        <p:nvPr/>
      </p:nvGrpSpPr>
      <p:grpSpPr>
        <a:xfrm>
          <a:off x="0" y="0"/>
          <a:ext cx="0" cy="0"/>
          <a:chOff x="0" y="0"/>
          <a:chExt cx="0" cy="0"/>
        </a:xfrm>
      </p:grpSpPr>
      <p:sp>
        <p:nvSpPr>
          <p:cNvPr id="139" name="Google Shape;139;p54"/>
          <p:cNvSpPr txBox="1">
            <a:spLocks noGrp="1"/>
          </p:cNvSpPr>
          <p:nvPr>
            <p:ph type="title"/>
          </p:nvPr>
        </p:nvSpPr>
        <p:spPr>
          <a:xfrm>
            <a:off x="669924" y="1"/>
            <a:ext cx="10850563" cy="1028699"/>
          </a:xfrm>
          <a:prstGeom prst="rect">
            <a:avLst/>
          </a:prstGeom>
          <a:noFill/>
          <a:ln>
            <a:noFill/>
          </a:ln>
        </p:spPr>
        <p:txBody>
          <a:bodyPr spcFirstLastPara="1" wrap="square" lIns="91425" tIns="45700" rIns="91425" bIns="45700" anchor="b" anchorCtr="0">
            <a:normAutofit/>
          </a:bodyPr>
          <a:lstStyle>
            <a:lvl1pPr marR="0" lvl="0" algn="l" rtl="0">
              <a:lnSpc>
                <a:spcPct val="90000"/>
              </a:lnSpc>
              <a:spcBef>
                <a:spcPts val="0"/>
              </a:spcBef>
              <a:spcAft>
                <a:spcPts val="0"/>
              </a:spcAft>
              <a:buClr>
                <a:schemeClr val="dk1"/>
              </a:buClr>
              <a:buSzPts val="2800"/>
              <a:buFont typeface="Arial"/>
              <a:buNone/>
              <a:defRPr sz="28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40" name="Google Shape;140;p54"/>
          <p:cNvSpPr txBox="1">
            <a:spLocks noGrp="1"/>
          </p:cNvSpPr>
          <p:nvPr>
            <p:ph type="body" idx="1"/>
          </p:nvPr>
        </p:nvSpPr>
        <p:spPr>
          <a:xfrm>
            <a:off x="669924" y="1123950"/>
            <a:ext cx="10850563" cy="5019675"/>
          </a:xfrm>
          <a:prstGeom prst="rect">
            <a:avLst/>
          </a:prstGeom>
          <a:noFill/>
          <a:ln>
            <a:noFill/>
          </a:ln>
        </p:spPr>
        <p:txBody>
          <a:bodyPr spcFirstLastPara="1" wrap="square" lIns="91425" tIns="45700" rIns="91425" bIns="45700" anchor="t" anchorCtr="0">
            <a:normAutofit/>
          </a:bodyPr>
          <a:lstStyle>
            <a:lvl1pPr marL="457200" marR="0" lvl="0" indent="-355600" algn="l" rtl="0">
              <a:lnSpc>
                <a:spcPct val="90000"/>
              </a:lnSpc>
              <a:spcBef>
                <a:spcPts val="10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1pPr>
            <a:lvl2pPr marL="914400" marR="0" lvl="1"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L="1371600" marR="0" lvl="2" indent="-330200"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3pPr>
            <a:lvl4pPr marL="1828800" marR="0" lvl="3" indent="-317500" algn="l" rtl="0">
              <a:lnSpc>
                <a:spcPct val="90000"/>
              </a:lnSpc>
              <a:spcBef>
                <a:spcPts val="5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17500" algn="l" rtl="0">
              <a:lnSpc>
                <a:spcPct val="90000"/>
              </a:lnSpc>
              <a:spcBef>
                <a:spcPts val="5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cxnSp>
        <p:nvCxnSpPr>
          <p:cNvPr id="141" name="Google Shape;141;p54"/>
          <p:cNvCxnSpPr/>
          <p:nvPr/>
        </p:nvCxnSpPr>
        <p:spPr>
          <a:xfrm>
            <a:off x="669924" y="1028700"/>
            <a:ext cx="10850563" cy="0"/>
          </a:xfrm>
          <a:prstGeom prst="straightConnector1">
            <a:avLst/>
          </a:prstGeom>
          <a:noFill/>
          <a:ln w="9525" cap="flat" cmpd="sng">
            <a:solidFill>
              <a:srgbClr val="7F7F7F"/>
            </a:solidFill>
            <a:prstDash val="solid"/>
            <a:miter lim="800000"/>
            <a:headEnd type="none" w="sm" len="sm"/>
            <a:tailEnd type="none" w="sm" len="sm"/>
          </a:ln>
        </p:spPr>
      </p:cxnSp>
      <p:sp>
        <p:nvSpPr>
          <p:cNvPr id="142" name="Google Shape;142;p54"/>
          <p:cNvSpPr txBox="1">
            <a:spLocks noGrp="1"/>
          </p:cNvSpPr>
          <p:nvPr>
            <p:ph type="dt" idx="10"/>
          </p:nvPr>
        </p:nvSpPr>
        <p:spPr>
          <a:xfrm>
            <a:off x="5401732" y="6240463"/>
            <a:ext cx="1388536" cy="206381"/>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000" b="0" i="0" u="none" strike="noStrike" cap="none">
                <a:solidFill>
                  <a:srgbClr val="7F7F7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3" name="Google Shape;143;p54"/>
          <p:cNvSpPr txBox="1">
            <a:spLocks noGrp="1"/>
          </p:cNvSpPr>
          <p:nvPr>
            <p:ph type="ftr" idx="11"/>
          </p:nvPr>
        </p:nvSpPr>
        <p:spPr>
          <a:xfrm>
            <a:off x="669924" y="6240463"/>
            <a:ext cx="4140201" cy="206381"/>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000" b="0" i="0" u="none" strike="noStrike" cap="none">
                <a:solidFill>
                  <a:srgbClr val="7F7F7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4" name="Google Shape;144;p54"/>
          <p:cNvSpPr txBox="1">
            <a:spLocks noGrp="1"/>
          </p:cNvSpPr>
          <p:nvPr>
            <p:ph type="sldNum" idx="12"/>
          </p:nvPr>
        </p:nvSpPr>
        <p:spPr>
          <a:xfrm>
            <a:off x="8610599" y="6240463"/>
            <a:ext cx="2909888" cy="206381"/>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rgbClr val="7F7F7F"/>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rgbClr val="7F7F7F"/>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rgbClr val="7F7F7F"/>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rgbClr val="7F7F7F"/>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rgbClr val="7F7F7F"/>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rgbClr val="7F7F7F"/>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rgbClr val="7F7F7F"/>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rgbClr val="7F7F7F"/>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422">
          <p15:clr>
            <a:srgbClr val="F26B43"/>
          </p15:clr>
        </p15:guide>
        <p15:guide id="2" pos="7257">
          <p15:clr>
            <a:srgbClr val="F26B43"/>
          </p15:clr>
        </p15:guide>
        <p15:guide id="3" orient="horz" pos="648">
          <p15:clr>
            <a:srgbClr val="F26B43"/>
          </p15:clr>
        </p15:guide>
        <p15:guide id="4" orient="horz" pos="712">
          <p15:clr>
            <a:srgbClr val="F26B43"/>
          </p15:clr>
        </p15:guide>
        <p15:guide id="5" orient="horz" pos="3931">
          <p15:clr>
            <a:srgbClr val="F26B43"/>
          </p15:clr>
        </p15:guide>
        <p15:guide id="6" orient="horz" pos="3866">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17"/>
        <p:cNvGrpSpPr/>
        <p:nvPr/>
      </p:nvGrpSpPr>
      <p:grpSpPr>
        <a:xfrm>
          <a:off x="0" y="0"/>
          <a:ext cx="0" cy="0"/>
          <a:chOff x="0" y="0"/>
          <a:chExt cx="0" cy="0"/>
        </a:xfrm>
      </p:grpSpPr>
      <p:sp>
        <p:nvSpPr>
          <p:cNvPr id="218" name="Google Shape;218;p5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219" name="Google Shape;219;p58"/>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20" name="Google Shape;220;p5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221" name="Google Shape;221;p5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222" name="Google Shape;222;p5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70" r:id="rId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28"/>
        <p:cNvGrpSpPr/>
        <p:nvPr/>
      </p:nvGrpSpPr>
      <p:grpSpPr>
        <a:xfrm>
          <a:off x="0" y="0"/>
          <a:ext cx="0" cy="0"/>
          <a:chOff x="0" y="0"/>
          <a:chExt cx="0" cy="0"/>
        </a:xfrm>
      </p:grpSpPr>
      <p:sp>
        <p:nvSpPr>
          <p:cNvPr id="229" name="Google Shape;229;p5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230" name="Google Shape;230;p56"/>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31" name="Google Shape;231;p5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232" name="Google Shape;232;p5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233" name="Google Shape;233;p5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72" r:id="rId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7" Type="http://schemas.openxmlformats.org/officeDocument/2006/relationships/image" Target="../media/image8.jp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7.jpg"/><Relationship Id="rId5" Type="http://schemas.openxmlformats.org/officeDocument/2006/relationships/image" Target="../media/image6.jp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1.png"/><Relationship Id="rId5" Type="http://schemas.openxmlformats.org/officeDocument/2006/relationships/hyperlink" Target="https://drive.google.com/file/d/1w7eBEb1fdqKpmVKhld5l4hudQ53UXXfs/view?usp=sharing" TargetMode="External"/><Relationship Id="rId4"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3" Type="http://schemas.openxmlformats.org/officeDocument/2006/relationships/image" Target="../media/image24.jpg"/><Relationship Id="rId7" Type="http://schemas.openxmlformats.org/officeDocument/2006/relationships/image" Target="../media/image28.jp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27.jpg"/><Relationship Id="rId5" Type="http://schemas.openxmlformats.org/officeDocument/2006/relationships/image" Target="../media/image26.png"/><Relationship Id="rId4" Type="http://schemas.openxmlformats.org/officeDocument/2006/relationships/image" Target="../media/image25.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8" Type="http://schemas.openxmlformats.org/officeDocument/2006/relationships/slide" Target="slide33.xml"/><Relationship Id="rId3" Type="http://schemas.openxmlformats.org/officeDocument/2006/relationships/slide" Target="slide27.xml"/><Relationship Id="rId7" Type="http://schemas.openxmlformats.org/officeDocument/2006/relationships/slide" Target="slide32.xml"/><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slide" Target="slide31.xml"/><Relationship Id="rId11" Type="http://schemas.openxmlformats.org/officeDocument/2006/relationships/slide" Target="slide38.xml"/><Relationship Id="rId5" Type="http://schemas.openxmlformats.org/officeDocument/2006/relationships/slide" Target="slide30.xml"/><Relationship Id="rId10" Type="http://schemas.openxmlformats.org/officeDocument/2006/relationships/slide" Target="slide37.xml"/><Relationship Id="rId4" Type="http://schemas.openxmlformats.org/officeDocument/2006/relationships/slide" Target="slide29.xml"/><Relationship Id="rId9" Type="http://schemas.openxmlformats.org/officeDocument/2006/relationships/slide" Target="slide3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s://doi.org/10.1007/s00500-023-07890-x" TargetMode="External"/><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3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3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hyperlink" Target="https://pubmed.ncbi.nlm.nih.gov/27595430/"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hyperlink" Target="https://www.alliedmarketresearch.com/generative-ai-in-healthcare-market-A156675" TargetMode="External"/><Relationship Id="rId4" Type="http://schemas.openxmlformats.org/officeDocument/2006/relationships/hyperlink" Target="https://www.bloomberg.com/company/press/generative-ai-to-become-a-1-3-trillion-market-by-2032-research-finds/"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Google Shape;243;p2"/>
          <p:cNvSpPr txBox="1">
            <a:spLocks noGrp="1"/>
          </p:cNvSpPr>
          <p:nvPr>
            <p:ph type="ctrTitle"/>
          </p:nvPr>
        </p:nvSpPr>
        <p:spPr>
          <a:xfrm>
            <a:off x="670718" y="1212778"/>
            <a:ext cx="6196875" cy="2733085"/>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SzPts val="2800"/>
              <a:buNone/>
            </a:pPr>
            <a:r>
              <a:rPr lang="en-US" sz="4400">
                <a:solidFill>
                  <a:srgbClr val="0B5286"/>
                </a:solidFill>
                <a:latin typeface="Calibri"/>
                <a:ea typeface="Calibri"/>
                <a:cs typeface="Calibri"/>
                <a:sym typeface="Calibri"/>
              </a:rPr>
              <a:t>RadiGist</a:t>
            </a:r>
            <a:br>
              <a:rPr lang="en-US" sz="3600">
                <a:solidFill>
                  <a:srgbClr val="0B5286"/>
                </a:solidFill>
                <a:latin typeface="Calibri"/>
                <a:ea typeface="Calibri"/>
                <a:cs typeface="Calibri"/>
                <a:sym typeface="Calibri"/>
              </a:rPr>
            </a:br>
            <a:r>
              <a:rPr lang="en-US" sz="2400">
                <a:solidFill>
                  <a:srgbClr val="0B5286"/>
                </a:solidFill>
                <a:latin typeface="Calibri"/>
                <a:ea typeface="Calibri"/>
                <a:cs typeface="Calibri"/>
                <a:sym typeface="Calibri"/>
              </a:rPr>
              <a:t>– LLM Based Impression Prediction Solution</a:t>
            </a:r>
            <a:endParaRPr sz="2800">
              <a:solidFill>
                <a:srgbClr val="0B5286"/>
              </a:solidFill>
              <a:latin typeface="Calibri"/>
              <a:ea typeface="Calibri"/>
              <a:cs typeface="Calibri"/>
              <a:sym typeface="Calibri"/>
            </a:endParaRPr>
          </a:p>
        </p:txBody>
      </p:sp>
      <p:sp>
        <p:nvSpPr>
          <p:cNvPr id="244" name="Google Shape;244;p2"/>
          <p:cNvSpPr txBox="1">
            <a:spLocks noGrp="1"/>
          </p:cNvSpPr>
          <p:nvPr>
            <p:ph type="body" idx="2"/>
          </p:nvPr>
        </p:nvSpPr>
        <p:spPr>
          <a:xfrm>
            <a:off x="670718" y="4015606"/>
            <a:ext cx="10850564" cy="79588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1000"/>
              </a:spcBef>
              <a:spcAft>
                <a:spcPts val="0"/>
              </a:spcAft>
              <a:buSzPts val="1800"/>
              <a:buNone/>
            </a:pPr>
            <a:r>
              <a:rPr lang="en-US">
                <a:solidFill>
                  <a:schemeClr val="dk2"/>
                </a:solidFill>
              </a:rPr>
              <a:t>Group member: </a:t>
            </a:r>
            <a:endParaRPr/>
          </a:p>
          <a:p>
            <a:pPr marL="0" lvl="0" indent="0" algn="l" rtl="0">
              <a:lnSpc>
                <a:spcPct val="90000"/>
              </a:lnSpc>
              <a:spcBef>
                <a:spcPts val="1000"/>
              </a:spcBef>
              <a:spcAft>
                <a:spcPts val="0"/>
              </a:spcAft>
              <a:buSzPts val="1800"/>
              <a:buNone/>
            </a:pPr>
            <a:r>
              <a:rPr lang="en-US">
                <a:solidFill>
                  <a:schemeClr val="dk2"/>
                </a:solidFill>
              </a:rPr>
              <a:t>Junru (Aeris) Li, Yue Zhang, Kairan Zhong, Xiran Li</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35"/>
        <p:cNvGrpSpPr/>
        <p:nvPr/>
      </p:nvGrpSpPr>
      <p:grpSpPr>
        <a:xfrm>
          <a:off x="0" y="0"/>
          <a:ext cx="0" cy="0"/>
          <a:chOff x="0" y="0"/>
          <a:chExt cx="0" cy="0"/>
        </a:xfrm>
      </p:grpSpPr>
      <p:sp>
        <p:nvSpPr>
          <p:cNvPr id="436" name="Google Shape;436;p11"/>
          <p:cNvSpPr txBox="1">
            <a:spLocks noGrp="1"/>
          </p:cNvSpPr>
          <p:nvPr>
            <p:ph type="title"/>
          </p:nvPr>
        </p:nvSpPr>
        <p:spPr>
          <a:xfrm>
            <a:off x="5874455" y="2810279"/>
            <a:ext cx="5758745" cy="895350"/>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chemeClr val="dk1"/>
              </a:buClr>
              <a:buSzPts val="4000"/>
              <a:buFont typeface="Arial"/>
              <a:buNone/>
            </a:pPr>
            <a:r>
              <a:rPr lang="en-US" sz="4000"/>
              <a:t>Technical Background </a:t>
            </a:r>
            <a:endParaRPr sz="4000"/>
          </a:p>
        </p:txBody>
      </p:sp>
      <p:sp>
        <p:nvSpPr>
          <p:cNvPr id="437" name="Google Shape;437;p11"/>
          <p:cNvSpPr/>
          <p:nvPr/>
        </p:nvSpPr>
        <p:spPr>
          <a:xfrm>
            <a:off x="3141204" y="3323531"/>
            <a:ext cx="1023516" cy="889909"/>
          </a:xfrm>
          <a:prstGeom prst="rect">
            <a:avLst/>
          </a:prstGeom>
        </p:spPr>
        <p:txBody>
          <a:bodyPr>
            <a:prstTxWarp prst="textPlain">
              <a:avLst/>
            </a:prstTxWarp>
          </a:bodyPr>
          <a:lstStyle/>
          <a:p>
            <a:pPr lvl="0" algn="l"/>
            <a:r>
              <a:rPr b="0" i="0">
                <a:ln>
                  <a:noFill/>
                </a:ln>
                <a:solidFill>
                  <a:srgbClr val="FFFFFF"/>
                </a:solidFill>
                <a:latin typeface="Impact"/>
              </a:rPr>
              <a:t>/02</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42"/>
        <p:cNvGrpSpPr/>
        <p:nvPr/>
      </p:nvGrpSpPr>
      <p:grpSpPr>
        <a:xfrm>
          <a:off x="0" y="0"/>
          <a:ext cx="0" cy="0"/>
          <a:chOff x="0" y="0"/>
          <a:chExt cx="0" cy="0"/>
        </a:xfrm>
      </p:grpSpPr>
      <p:sp>
        <p:nvSpPr>
          <p:cNvPr id="443" name="Google Shape;443;g29b5efd9a6d_0_27"/>
          <p:cNvSpPr txBox="1">
            <a:spLocks noGrp="1"/>
          </p:cNvSpPr>
          <p:nvPr>
            <p:ph type="title"/>
          </p:nvPr>
        </p:nvSpPr>
        <p:spPr>
          <a:xfrm>
            <a:off x="827725" y="1482811"/>
            <a:ext cx="9549000" cy="823500"/>
          </a:xfrm>
          <a:prstGeom prst="rect">
            <a:avLst/>
          </a:prstGeom>
          <a:noFill/>
          <a:ln>
            <a:noFill/>
          </a:ln>
        </p:spPr>
        <p:txBody>
          <a:bodyPr spcFirstLastPara="1" wrap="square" lIns="91425" tIns="45700" rIns="91425" bIns="45700" anchor="ctr" anchorCtr="0">
            <a:normAutofit fontScale="90000"/>
          </a:bodyPr>
          <a:lstStyle/>
          <a:p>
            <a:pPr marL="457200" lvl="0" indent="-381000" algn="l" rtl="0">
              <a:lnSpc>
                <a:spcPct val="90000"/>
              </a:lnSpc>
              <a:spcBef>
                <a:spcPts val="0"/>
              </a:spcBef>
              <a:spcAft>
                <a:spcPts val="0"/>
              </a:spcAft>
              <a:buSzPct val="80000"/>
              <a:buChar char="●"/>
            </a:pPr>
            <a:r>
              <a:rPr lang="en-US" sz="2400" b="1">
                <a:latin typeface="Calibri"/>
                <a:ea typeface="Calibri"/>
                <a:cs typeface="Calibri"/>
                <a:sym typeface="Calibri"/>
              </a:rPr>
              <a:t>Text Summarization: Our project is an abstractive summarization task	</a:t>
            </a:r>
            <a:br>
              <a:rPr lang="en-US" sz="2400" b="1">
                <a:latin typeface="Calibri"/>
                <a:ea typeface="Calibri"/>
                <a:cs typeface="Calibri"/>
                <a:sym typeface="Calibri"/>
              </a:rPr>
            </a:br>
            <a:endParaRPr sz="2400" b="1">
              <a:latin typeface="Calibri"/>
              <a:ea typeface="Calibri"/>
              <a:cs typeface="Calibri"/>
              <a:sym typeface="Calibri"/>
            </a:endParaRPr>
          </a:p>
        </p:txBody>
      </p:sp>
      <p:sp>
        <p:nvSpPr>
          <p:cNvPr id="444" name="Google Shape;444;g29b5efd9a6d_0_27"/>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11</a:t>
            </a:fld>
            <a:endParaRPr/>
          </a:p>
        </p:txBody>
      </p:sp>
      <p:sp>
        <p:nvSpPr>
          <p:cNvPr id="445" name="Google Shape;445;g29b5efd9a6d_0_27"/>
          <p:cNvSpPr txBox="1">
            <a:spLocks noGrp="1"/>
          </p:cNvSpPr>
          <p:nvPr>
            <p:ph type="title"/>
          </p:nvPr>
        </p:nvSpPr>
        <p:spPr>
          <a:xfrm>
            <a:off x="827725" y="4763325"/>
            <a:ext cx="9549000" cy="823500"/>
          </a:xfrm>
          <a:prstGeom prst="rect">
            <a:avLst/>
          </a:prstGeom>
          <a:noFill/>
          <a:ln>
            <a:noFill/>
          </a:ln>
        </p:spPr>
        <p:txBody>
          <a:bodyPr spcFirstLastPara="1" wrap="square" lIns="91425" tIns="45700" rIns="91425" bIns="45700" anchor="ctr" anchorCtr="0">
            <a:normAutofit/>
          </a:bodyPr>
          <a:lstStyle/>
          <a:p>
            <a:pPr marL="457200" lvl="0" indent="-381000" algn="l" rtl="0">
              <a:lnSpc>
                <a:spcPct val="90000"/>
              </a:lnSpc>
              <a:spcBef>
                <a:spcPts val="0"/>
              </a:spcBef>
              <a:spcAft>
                <a:spcPts val="0"/>
              </a:spcAft>
              <a:buSzPts val="1600"/>
              <a:buChar char="●"/>
            </a:pPr>
            <a:r>
              <a:rPr lang="en-US" sz="2000" b="1">
                <a:latin typeface="Calibri"/>
                <a:ea typeface="Calibri"/>
                <a:cs typeface="Calibri"/>
                <a:sym typeface="Calibri"/>
              </a:rPr>
              <a:t>Large Language Models</a:t>
            </a:r>
            <a:endParaRPr/>
          </a:p>
        </p:txBody>
      </p:sp>
      <p:sp>
        <p:nvSpPr>
          <p:cNvPr id="446" name="Google Shape;446;g29b5efd9a6d_0_27"/>
          <p:cNvSpPr txBox="1">
            <a:spLocks noGrp="1"/>
          </p:cNvSpPr>
          <p:nvPr>
            <p:ph type="title"/>
          </p:nvPr>
        </p:nvSpPr>
        <p:spPr>
          <a:xfrm>
            <a:off x="827725" y="3005275"/>
            <a:ext cx="9549000" cy="643800"/>
          </a:xfrm>
          <a:prstGeom prst="rect">
            <a:avLst/>
          </a:prstGeom>
          <a:noFill/>
          <a:ln>
            <a:noFill/>
          </a:ln>
        </p:spPr>
        <p:txBody>
          <a:bodyPr spcFirstLastPara="1" wrap="square" lIns="91425" tIns="45700" rIns="91425" bIns="45700" anchor="ctr" anchorCtr="0">
            <a:normAutofit/>
          </a:bodyPr>
          <a:lstStyle/>
          <a:p>
            <a:pPr marL="457200" lvl="0" indent="-381000" algn="l" rtl="0">
              <a:lnSpc>
                <a:spcPct val="90000"/>
              </a:lnSpc>
              <a:spcBef>
                <a:spcPts val="0"/>
              </a:spcBef>
              <a:spcAft>
                <a:spcPts val="0"/>
              </a:spcAft>
              <a:buSzPts val="1760"/>
              <a:buChar char="●"/>
            </a:pPr>
            <a:r>
              <a:rPr lang="en-US" sz="2200" b="1">
                <a:latin typeface="Calibri"/>
                <a:ea typeface="Calibri"/>
                <a:cs typeface="Calibri"/>
                <a:sym typeface="Calibri"/>
              </a:rPr>
              <a:t>Next Token Prediction</a:t>
            </a:r>
            <a:endParaRPr sz="2200" b="1">
              <a:latin typeface="Calibri"/>
              <a:ea typeface="Calibri"/>
              <a:cs typeface="Calibri"/>
              <a:sym typeface="Calibri"/>
            </a:endParaRPr>
          </a:p>
        </p:txBody>
      </p:sp>
      <p:sp>
        <p:nvSpPr>
          <p:cNvPr id="447" name="Google Shape;447;g29b5efd9a6d_0_27"/>
          <p:cNvSpPr txBox="1"/>
          <p:nvPr/>
        </p:nvSpPr>
        <p:spPr>
          <a:xfrm>
            <a:off x="609603" y="4890"/>
            <a:ext cx="10972800" cy="1325563"/>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rgbClr val="3F82C4"/>
              </a:buClr>
              <a:buSzPts val="3960"/>
              <a:buFont typeface="Calibri"/>
              <a:buNone/>
            </a:pPr>
            <a:r>
              <a:rPr lang="en-US" sz="4000" b="0" i="0" u="none" strike="noStrike" cap="none">
                <a:solidFill>
                  <a:srgbClr val="3F82C4"/>
                </a:solidFill>
                <a:latin typeface="Calibri"/>
                <a:ea typeface="Calibri"/>
                <a:cs typeface="Calibri"/>
                <a:sym typeface="Calibri"/>
              </a:rPr>
              <a:t>Understanding these technical concepts is key to grasping our product</a:t>
            </a:r>
            <a:endParaRPr sz="1400" b="0" i="0" u="none" strike="noStrike" cap="none">
              <a:solidFill>
                <a:srgbClr val="000000"/>
              </a:solidFill>
              <a:latin typeface="Arial"/>
              <a:ea typeface="Arial"/>
              <a:cs typeface="Arial"/>
              <a:sym typeface="Arial"/>
            </a:endParaRPr>
          </a:p>
        </p:txBody>
      </p:sp>
      <p:sp>
        <p:nvSpPr>
          <p:cNvPr id="448" name="Google Shape;448;g29b5efd9a6d_0_27"/>
          <p:cNvSpPr/>
          <p:nvPr/>
        </p:nvSpPr>
        <p:spPr>
          <a:xfrm>
            <a:off x="1418925" y="2044881"/>
            <a:ext cx="3608100" cy="823499"/>
          </a:xfrm>
          <a:prstGeom prst="rect">
            <a:avLst/>
          </a:prstGeom>
          <a:solidFill>
            <a:srgbClr val="F7F8FF"/>
          </a:solidFill>
          <a:ln w="19050" cap="flat" cmpd="sng">
            <a:solidFill>
              <a:schemeClr val="dk2"/>
            </a:solidFill>
            <a:prstDash val="lgDash"/>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500"/>
              <a:buFont typeface="Arial"/>
              <a:buNone/>
            </a:pPr>
            <a:r>
              <a:rPr lang="en-US" sz="1500" b="1" i="0" u="none" strike="noStrike" cap="none">
                <a:solidFill>
                  <a:srgbClr val="000000"/>
                </a:solidFill>
                <a:latin typeface="Calibri"/>
                <a:ea typeface="Calibri"/>
                <a:cs typeface="Calibri"/>
                <a:sym typeface="Calibri"/>
              </a:rPr>
              <a:t>Abstractive Summarization</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500"/>
              <a:buFont typeface="Arial"/>
              <a:buNone/>
            </a:pPr>
            <a:r>
              <a:rPr lang="en-US" sz="1500" b="0" i="0" u="none" strike="noStrike" cap="none">
                <a:solidFill>
                  <a:srgbClr val="000000"/>
                </a:solidFill>
                <a:latin typeface="Calibri"/>
                <a:ea typeface="Calibri"/>
                <a:cs typeface="Calibri"/>
                <a:sym typeface="Calibri"/>
              </a:rPr>
              <a:t>Generate new sentences while keeping the essence of the original text intact.</a:t>
            </a:r>
            <a:endParaRPr sz="1500" b="1" i="0" u="none" strike="noStrike" cap="none">
              <a:solidFill>
                <a:srgbClr val="000000"/>
              </a:solidFill>
              <a:latin typeface="Calibri"/>
              <a:ea typeface="Calibri"/>
              <a:cs typeface="Calibri"/>
              <a:sym typeface="Calibri"/>
            </a:endParaRPr>
          </a:p>
        </p:txBody>
      </p:sp>
      <p:sp>
        <p:nvSpPr>
          <p:cNvPr id="449" name="Google Shape;449;g29b5efd9a6d_0_27"/>
          <p:cNvSpPr/>
          <p:nvPr/>
        </p:nvSpPr>
        <p:spPr>
          <a:xfrm>
            <a:off x="5767195" y="2046810"/>
            <a:ext cx="5122553" cy="823499"/>
          </a:xfrm>
          <a:prstGeom prst="rect">
            <a:avLst/>
          </a:prstGeom>
          <a:solidFill>
            <a:srgbClr val="F7F8FF"/>
          </a:solidFill>
          <a:ln w="19050" cap="flat" cmpd="sng">
            <a:solidFill>
              <a:schemeClr val="dk2"/>
            </a:solidFill>
            <a:prstDash val="lgDash"/>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500"/>
              <a:buFont typeface="Arial"/>
              <a:buNone/>
            </a:pPr>
            <a:r>
              <a:rPr lang="en-US" sz="1500" b="1" i="0" u="none" strike="noStrike" cap="none">
                <a:solidFill>
                  <a:srgbClr val="000000"/>
                </a:solidFill>
                <a:latin typeface="Calibri"/>
                <a:ea typeface="Calibri"/>
                <a:cs typeface="Calibri"/>
                <a:sym typeface="Calibri"/>
              </a:rPr>
              <a:t>Extractive Summarization</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500"/>
              <a:buFont typeface="Arial"/>
              <a:buNone/>
            </a:pPr>
            <a:r>
              <a:rPr lang="en-US" sz="1500" b="0" i="0" u="none" strike="noStrike" cap="none">
                <a:solidFill>
                  <a:srgbClr val="000000"/>
                </a:solidFill>
                <a:latin typeface="Calibri"/>
                <a:ea typeface="Calibri"/>
                <a:cs typeface="Calibri"/>
                <a:sym typeface="Calibri"/>
              </a:rPr>
              <a:t>Select and combine existing sentences from a text to create a summary.</a:t>
            </a:r>
            <a:endParaRPr sz="1400" b="0" i="0" u="none" strike="noStrike" cap="none">
              <a:solidFill>
                <a:srgbClr val="000000"/>
              </a:solidFill>
              <a:latin typeface="Arial"/>
              <a:ea typeface="Arial"/>
              <a:cs typeface="Arial"/>
              <a:sym typeface="Arial"/>
            </a:endParaRPr>
          </a:p>
        </p:txBody>
      </p:sp>
      <p:sp>
        <p:nvSpPr>
          <p:cNvPr id="450" name="Google Shape;450;g29b5efd9a6d_0_27"/>
          <p:cNvSpPr txBox="1"/>
          <p:nvPr/>
        </p:nvSpPr>
        <p:spPr>
          <a:xfrm>
            <a:off x="5202280" y="2294264"/>
            <a:ext cx="42030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rgbClr val="4472C4"/>
                </a:solidFill>
                <a:latin typeface="Calibri"/>
                <a:ea typeface="Calibri"/>
                <a:cs typeface="Calibri"/>
                <a:sym typeface="Calibri"/>
              </a:rPr>
              <a:t>VS</a:t>
            </a:r>
            <a:r>
              <a:rPr lang="en-US" sz="1400" b="0" i="0" u="none" strike="noStrike" cap="none">
                <a:solidFill>
                  <a:srgbClr val="4472C4"/>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sp>
        <p:nvSpPr>
          <p:cNvPr id="451" name="Google Shape;451;g29b5efd9a6d_0_27"/>
          <p:cNvSpPr/>
          <p:nvPr/>
        </p:nvSpPr>
        <p:spPr>
          <a:xfrm>
            <a:off x="5767196" y="3606851"/>
            <a:ext cx="5122554" cy="1105213"/>
          </a:xfrm>
          <a:prstGeom prst="rect">
            <a:avLst/>
          </a:prstGeom>
          <a:solidFill>
            <a:srgbClr val="DAE4F9"/>
          </a:solidFill>
          <a:ln w="19050" cap="flat" cmpd="sng">
            <a:solidFill>
              <a:schemeClr val="dk2"/>
            </a:solidFill>
            <a:prstDash val="lgDash"/>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500"/>
              <a:buFont typeface="Arial"/>
              <a:buNone/>
            </a:pPr>
            <a:r>
              <a:rPr lang="en-US" sz="1500" b="1" i="0" u="none" strike="noStrike" cap="none">
                <a:solidFill>
                  <a:srgbClr val="000000"/>
                </a:solidFill>
                <a:latin typeface="Calibri"/>
                <a:ea typeface="Calibri"/>
                <a:cs typeface="Calibri"/>
                <a:sym typeface="Calibri"/>
              </a:rPr>
              <a:t>How it works: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500"/>
              <a:buFont typeface="Arial"/>
              <a:buNone/>
            </a:pPr>
            <a:r>
              <a:rPr lang="en-US" sz="1500" b="0" i="0" u="none" strike="noStrike" cap="none">
                <a:solidFill>
                  <a:srgbClr val="000000"/>
                </a:solidFill>
                <a:latin typeface="Calibri"/>
                <a:ea typeface="Calibri"/>
                <a:cs typeface="Calibri"/>
                <a:sym typeface="Calibri"/>
              </a:rPr>
              <a:t>1. Sample a token from ~ p(next token | previous tokens)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500"/>
              <a:buFont typeface="Arial"/>
              <a:buNone/>
            </a:pPr>
            <a:r>
              <a:rPr lang="en-US" sz="1500" b="0" i="0" u="none" strike="noStrike" cap="none">
                <a:solidFill>
                  <a:srgbClr val="000000"/>
                </a:solidFill>
                <a:latin typeface="Calibri"/>
                <a:ea typeface="Calibri"/>
                <a:cs typeface="Calibri"/>
                <a:sym typeface="Calibri"/>
              </a:rPr>
              <a:t>2. Append the token to the input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500"/>
              <a:buFont typeface="Arial"/>
              <a:buNone/>
            </a:pPr>
            <a:r>
              <a:rPr lang="en-US" sz="1500" b="0" i="0" u="none" strike="noStrike" cap="none">
                <a:solidFill>
                  <a:srgbClr val="000000"/>
                </a:solidFill>
                <a:latin typeface="Calibri"/>
                <a:ea typeface="Calibri"/>
                <a:cs typeface="Calibri"/>
                <a:sym typeface="Calibri"/>
              </a:rPr>
              <a:t>3. Run the new input through the transformer ...</a:t>
            </a:r>
            <a:endParaRPr sz="1400" b="0" i="0" u="none" strike="noStrike" cap="none">
              <a:solidFill>
                <a:srgbClr val="000000"/>
              </a:solidFill>
              <a:latin typeface="Arial"/>
              <a:ea typeface="Arial"/>
              <a:cs typeface="Arial"/>
              <a:sym typeface="Arial"/>
            </a:endParaRPr>
          </a:p>
        </p:txBody>
      </p:sp>
      <p:sp>
        <p:nvSpPr>
          <p:cNvPr id="452" name="Google Shape;452;g29b5efd9a6d_0_27"/>
          <p:cNvSpPr/>
          <p:nvPr/>
        </p:nvSpPr>
        <p:spPr>
          <a:xfrm>
            <a:off x="1418925" y="3608748"/>
            <a:ext cx="3608100" cy="1105213"/>
          </a:xfrm>
          <a:prstGeom prst="rect">
            <a:avLst/>
          </a:prstGeom>
          <a:solidFill>
            <a:srgbClr val="DAE4F9"/>
          </a:solidFill>
          <a:ln w="19050" cap="flat" cmpd="sng">
            <a:solidFill>
              <a:schemeClr val="dk2"/>
            </a:solidFill>
            <a:prstDash val="lgDash"/>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500"/>
              <a:buFont typeface="Arial"/>
              <a:buNone/>
            </a:pPr>
            <a:r>
              <a:rPr lang="en-US" sz="1500" b="1" i="0" u="none" strike="noStrike" cap="none">
                <a:solidFill>
                  <a:srgbClr val="0F0F0F"/>
                </a:solidFill>
                <a:latin typeface="Calibri"/>
                <a:ea typeface="Calibri"/>
                <a:cs typeface="Calibri"/>
                <a:sym typeface="Calibri"/>
              </a:rPr>
              <a:t>Definition: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500"/>
              <a:buFont typeface="Arial"/>
              <a:buNone/>
            </a:pPr>
            <a:r>
              <a:rPr lang="en-US" sz="1500" b="0" i="0" u="none" strike="noStrike" cap="none">
                <a:solidFill>
                  <a:srgbClr val="0F0F0F"/>
                </a:solidFill>
                <a:latin typeface="Calibri"/>
                <a:ea typeface="Calibri"/>
                <a:cs typeface="Calibri"/>
                <a:sym typeface="Calibri"/>
              </a:rPr>
              <a:t>Predicts the most probable subsequent token based on the sequence of tokens that have already been processed. </a:t>
            </a:r>
            <a:endParaRPr sz="1400" b="0" i="0" u="none" strike="noStrike" cap="none">
              <a:solidFill>
                <a:srgbClr val="000000"/>
              </a:solidFill>
              <a:latin typeface="Arial"/>
              <a:ea typeface="Arial"/>
              <a:cs typeface="Arial"/>
              <a:sym typeface="Arial"/>
            </a:endParaRPr>
          </a:p>
        </p:txBody>
      </p:sp>
      <p:sp>
        <p:nvSpPr>
          <p:cNvPr id="453" name="Google Shape;453;g29b5efd9a6d_0_27"/>
          <p:cNvSpPr/>
          <p:nvPr/>
        </p:nvSpPr>
        <p:spPr>
          <a:xfrm rot="10800000" flipH="1">
            <a:off x="1620619" y="5398621"/>
            <a:ext cx="191590" cy="274320"/>
          </a:xfrm>
          <a:prstGeom prst="downArrow">
            <a:avLst>
              <a:gd name="adj1" fmla="val 50000"/>
              <a:gd name="adj2" fmla="val 50000"/>
            </a:avLst>
          </a:prstGeom>
          <a:solidFill>
            <a:srgbClr val="B2C6F2"/>
          </a:solidFill>
          <a:ln>
            <a:noFill/>
          </a:ln>
          <a:effectLst>
            <a:outerShdw blurRad="431800" dist="50800" dir="6000000" algn="ctr" rotWithShape="0">
              <a:srgbClr val="000000">
                <a:alpha val="0"/>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454" name="Google Shape;454;g29b5efd9a6d_0_27"/>
          <p:cNvSpPr/>
          <p:nvPr/>
        </p:nvSpPr>
        <p:spPr>
          <a:xfrm>
            <a:off x="1418926" y="5692200"/>
            <a:ext cx="3608100" cy="786075"/>
          </a:xfrm>
          <a:prstGeom prst="rect">
            <a:avLst/>
          </a:prstGeom>
          <a:solidFill>
            <a:srgbClr val="B2C6F2"/>
          </a:solidFill>
          <a:ln w="19050" cap="flat" cmpd="sng">
            <a:solidFill>
              <a:schemeClr val="dk2"/>
            </a:solidFill>
            <a:prstDash val="lgDash"/>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500"/>
              <a:buFont typeface="Arial"/>
              <a:buNone/>
            </a:pPr>
            <a:r>
              <a:rPr lang="en-US" sz="1500" b="0" i="0" u="none" strike="noStrike" cap="none">
                <a:solidFill>
                  <a:srgbClr val="0F0F0F"/>
                </a:solidFill>
                <a:latin typeface="Calibri"/>
                <a:ea typeface="Calibri"/>
                <a:cs typeface="Calibri"/>
                <a:sym typeface="Calibri"/>
              </a:rPr>
              <a:t>A massive number of parameters which are learned from vast datasets of text during training. </a:t>
            </a:r>
            <a:endParaRPr sz="1400" b="0" i="0" u="none" strike="noStrike" cap="none">
              <a:solidFill>
                <a:srgbClr val="000000"/>
              </a:solidFill>
              <a:latin typeface="Arial"/>
              <a:ea typeface="Arial"/>
              <a:cs typeface="Arial"/>
              <a:sym typeface="Arial"/>
            </a:endParaRPr>
          </a:p>
        </p:txBody>
      </p:sp>
      <p:sp>
        <p:nvSpPr>
          <p:cNvPr id="455" name="Google Shape;455;g29b5efd9a6d_0_27"/>
          <p:cNvSpPr/>
          <p:nvPr/>
        </p:nvSpPr>
        <p:spPr>
          <a:xfrm>
            <a:off x="5767196" y="5373062"/>
            <a:ext cx="5122554" cy="1105213"/>
          </a:xfrm>
          <a:prstGeom prst="rect">
            <a:avLst/>
          </a:prstGeom>
          <a:solidFill>
            <a:srgbClr val="B2C6F2"/>
          </a:solidFill>
          <a:ln w="19050" cap="flat" cmpd="sng">
            <a:solidFill>
              <a:schemeClr val="dk2"/>
            </a:solidFill>
            <a:prstDash val="lgDash"/>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500"/>
              <a:buFont typeface="Arial"/>
              <a:buNone/>
            </a:pPr>
            <a:r>
              <a:rPr lang="en-US" sz="1500" b="1" i="0" u="none" strike="noStrike" cap="none">
                <a:solidFill>
                  <a:srgbClr val="0F0F0F"/>
                </a:solidFill>
                <a:latin typeface="Calibri"/>
                <a:ea typeface="Calibri"/>
                <a:cs typeface="Calibri"/>
                <a:sym typeface="Calibri"/>
              </a:rPr>
              <a:t>By employing next-token prediction, </a:t>
            </a:r>
            <a:r>
              <a:rPr lang="en-US" sz="1500" b="0" i="0" u="none" strike="noStrike" cap="none">
                <a:solidFill>
                  <a:srgbClr val="0F0F0F"/>
                </a:solidFill>
                <a:latin typeface="Calibri"/>
                <a:ea typeface="Calibri"/>
                <a:cs typeface="Calibri"/>
                <a:sym typeface="Calibri"/>
              </a:rPr>
              <a:t>Large Language Models (LLMs) can generate coherent and contextually relevant text, one token at a time, based on the probabilities learned during their training phase. </a:t>
            </a:r>
            <a:endParaRPr sz="1500" b="0" i="0" u="none" strike="noStrike" cap="none">
              <a:solidFill>
                <a:srgbClr val="000000"/>
              </a:solidFill>
              <a:latin typeface="Calibri"/>
              <a:ea typeface="Calibri"/>
              <a:cs typeface="Calibri"/>
              <a:sym typeface="Calibri"/>
            </a:endParaRPr>
          </a:p>
        </p:txBody>
      </p:sp>
      <p:sp>
        <p:nvSpPr>
          <p:cNvPr id="456" name="Google Shape;456;g29b5efd9a6d_0_27"/>
          <p:cNvSpPr/>
          <p:nvPr/>
        </p:nvSpPr>
        <p:spPr>
          <a:xfrm>
            <a:off x="1339834" y="4929056"/>
            <a:ext cx="640080" cy="459405"/>
          </a:xfrm>
          <a:prstGeom prst="rect">
            <a:avLst/>
          </a:prstGeom>
          <a:noFill/>
          <a:ln w="19050" cap="flat" cmpd="sng">
            <a:solidFill>
              <a:srgbClr val="B2C6F2"/>
            </a:solidFill>
            <a:prstDash val="lg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15"/>
          <p:cNvSpPr txBox="1">
            <a:spLocks noGrp="1"/>
          </p:cNvSpPr>
          <p:nvPr>
            <p:ph type="sldNum" idx="12"/>
          </p:nvPr>
        </p:nvSpPr>
        <p:spPr>
          <a:xfrm>
            <a:off x="8817125" y="6334450"/>
            <a:ext cx="27432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888888"/>
                </a:solidFill>
                <a:latin typeface="Calibri"/>
                <a:ea typeface="Calibri"/>
                <a:cs typeface="Calibri"/>
                <a:sym typeface="Calibri"/>
              </a:rPr>
              <a:t>12</a:t>
            </a:fld>
            <a:endParaRPr sz="1200" b="0" i="0" u="none" strike="noStrike" cap="none">
              <a:solidFill>
                <a:srgbClr val="888888"/>
              </a:solidFill>
              <a:latin typeface="Calibri"/>
              <a:ea typeface="Calibri"/>
              <a:cs typeface="Calibri"/>
              <a:sym typeface="Calibri"/>
            </a:endParaRPr>
          </a:p>
        </p:txBody>
      </p:sp>
      <p:grpSp>
        <p:nvGrpSpPr>
          <p:cNvPr id="463" name="Google Shape;463;p15"/>
          <p:cNvGrpSpPr/>
          <p:nvPr/>
        </p:nvGrpSpPr>
        <p:grpSpPr>
          <a:xfrm>
            <a:off x="6996501" y="1574472"/>
            <a:ext cx="4294693" cy="4293893"/>
            <a:chOff x="2961500" y="961400"/>
            <a:chExt cx="3221100" cy="3220500"/>
          </a:xfrm>
        </p:grpSpPr>
        <p:sp>
          <p:nvSpPr>
            <p:cNvPr id="464" name="Google Shape;464;p15"/>
            <p:cNvSpPr/>
            <p:nvPr/>
          </p:nvSpPr>
          <p:spPr>
            <a:xfrm>
              <a:off x="2961500" y="961400"/>
              <a:ext cx="3221100" cy="3220500"/>
            </a:xfrm>
            <a:prstGeom prst="ellipse">
              <a:avLst/>
            </a:prstGeom>
            <a:solidFill>
              <a:schemeClr val="accent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3100"/>
                <a:buFont typeface="Arial"/>
                <a:buNone/>
              </a:pPr>
              <a:endParaRPr sz="3100" b="0" i="0" u="none" strike="noStrike" cap="none">
                <a:solidFill>
                  <a:srgbClr val="000000"/>
                </a:solidFill>
                <a:latin typeface="Calibri"/>
                <a:ea typeface="Calibri"/>
                <a:cs typeface="Calibri"/>
                <a:sym typeface="Calibri"/>
              </a:endParaRPr>
            </a:p>
          </p:txBody>
        </p:sp>
        <p:sp>
          <p:nvSpPr>
            <p:cNvPr id="465" name="Google Shape;465;p15"/>
            <p:cNvSpPr txBox="1"/>
            <p:nvPr/>
          </p:nvSpPr>
          <p:spPr>
            <a:xfrm>
              <a:off x="3782900" y="1200950"/>
              <a:ext cx="1578000" cy="744000"/>
            </a:xfrm>
            <a:prstGeom prst="rect">
              <a:avLst/>
            </a:prstGeom>
            <a:no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US" sz="2500" b="0" i="0" u="none" strike="noStrike" cap="none">
                  <a:solidFill>
                    <a:srgbClr val="FFFFFF"/>
                  </a:solidFill>
                  <a:latin typeface="Calibri"/>
                  <a:ea typeface="Calibri"/>
                  <a:cs typeface="Calibri"/>
                  <a:sym typeface="Calibri"/>
                </a:rPr>
                <a:t>All possible Fine-Tuning</a:t>
              </a:r>
              <a:endParaRPr sz="2500" b="0" i="0" u="none" strike="noStrike" cap="none">
                <a:solidFill>
                  <a:srgbClr val="FFFFFF"/>
                </a:solidFill>
                <a:latin typeface="Calibri"/>
                <a:ea typeface="Calibri"/>
                <a:cs typeface="Calibri"/>
                <a:sym typeface="Calibri"/>
              </a:endParaRPr>
            </a:p>
          </p:txBody>
        </p:sp>
      </p:grpSp>
      <p:grpSp>
        <p:nvGrpSpPr>
          <p:cNvPr id="466" name="Google Shape;466;p15"/>
          <p:cNvGrpSpPr/>
          <p:nvPr/>
        </p:nvGrpSpPr>
        <p:grpSpPr>
          <a:xfrm>
            <a:off x="7679884" y="2835261"/>
            <a:ext cx="2927527" cy="2927527"/>
            <a:chOff x="3474050" y="1986200"/>
            <a:chExt cx="2195700" cy="2195700"/>
          </a:xfrm>
        </p:grpSpPr>
        <p:sp>
          <p:nvSpPr>
            <p:cNvPr id="467" name="Google Shape;467;p15"/>
            <p:cNvSpPr/>
            <p:nvPr/>
          </p:nvSpPr>
          <p:spPr>
            <a:xfrm>
              <a:off x="3474050" y="1986200"/>
              <a:ext cx="2195700" cy="2195700"/>
            </a:xfrm>
            <a:prstGeom prst="ellipse">
              <a:avLst/>
            </a:prstGeom>
            <a:solidFill>
              <a:srgbClr val="6DACE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3100"/>
                <a:buFont typeface="Arial"/>
                <a:buNone/>
              </a:pPr>
              <a:endParaRPr sz="3100" b="0" i="0" u="none" strike="noStrike" cap="none">
                <a:solidFill>
                  <a:srgbClr val="000000"/>
                </a:solidFill>
                <a:latin typeface="Calibri"/>
                <a:ea typeface="Calibri"/>
                <a:cs typeface="Calibri"/>
                <a:sym typeface="Calibri"/>
              </a:endParaRPr>
            </a:p>
          </p:txBody>
        </p:sp>
        <p:sp>
          <p:nvSpPr>
            <p:cNvPr id="468" name="Google Shape;468;p15"/>
            <p:cNvSpPr txBox="1"/>
            <p:nvPr/>
          </p:nvSpPr>
          <p:spPr>
            <a:xfrm>
              <a:off x="3833274" y="2817050"/>
              <a:ext cx="1477200" cy="534000"/>
            </a:xfrm>
            <a:prstGeom prst="rect">
              <a:avLst/>
            </a:prstGeom>
            <a:solidFill>
              <a:srgbClr val="6DACE1"/>
            </a:solid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US" sz="2500" b="0" i="0" u="none" strike="noStrike" cap="none">
                  <a:solidFill>
                    <a:srgbClr val="FFFFFF"/>
                  </a:solidFill>
                  <a:latin typeface="Calibri"/>
                  <a:ea typeface="Calibri"/>
                  <a:cs typeface="Calibri"/>
                  <a:sym typeface="Calibri"/>
                </a:rPr>
                <a:t>Instruction-Tuning</a:t>
              </a:r>
              <a:endParaRPr sz="2500" b="0" i="0" u="none" strike="noStrike" cap="none">
                <a:solidFill>
                  <a:srgbClr val="FFFFFF"/>
                </a:solidFill>
                <a:latin typeface="Calibri"/>
                <a:ea typeface="Calibri"/>
                <a:cs typeface="Calibri"/>
                <a:sym typeface="Calibri"/>
              </a:endParaRPr>
            </a:p>
          </p:txBody>
        </p:sp>
      </p:grpSp>
      <p:sp>
        <p:nvSpPr>
          <p:cNvPr id="469" name="Google Shape;469;p15"/>
          <p:cNvSpPr txBox="1"/>
          <p:nvPr/>
        </p:nvSpPr>
        <p:spPr>
          <a:xfrm>
            <a:off x="625258" y="0"/>
            <a:ext cx="10972800" cy="1325700"/>
          </a:xfrm>
          <a:prstGeom prst="rect">
            <a:avLst/>
          </a:prstGeom>
          <a:noFill/>
          <a:ln>
            <a:noFill/>
          </a:ln>
        </p:spPr>
        <p:txBody>
          <a:bodyPr spcFirstLastPara="1" wrap="square" lIns="91425" tIns="45700" rIns="91425" bIns="45700" anchor="ctr" anchorCtr="0">
            <a:normAutofit/>
          </a:bodyPr>
          <a:lstStyle/>
          <a:p>
            <a:pPr marL="0" marR="0" lvl="0" indent="0" algn="ctr" rtl="0">
              <a:lnSpc>
                <a:spcPct val="90000"/>
              </a:lnSpc>
              <a:spcBef>
                <a:spcPts val="0"/>
              </a:spcBef>
              <a:spcAft>
                <a:spcPts val="0"/>
              </a:spcAft>
              <a:buClr>
                <a:srgbClr val="000000"/>
              </a:buClr>
              <a:buSzPts val="1800"/>
              <a:buFont typeface="Calibri"/>
              <a:buNone/>
            </a:pPr>
            <a:r>
              <a:rPr lang="en-US" sz="4000" b="0" i="0" u="none" strike="noStrike" cap="none">
                <a:solidFill>
                  <a:srgbClr val="3F82C4"/>
                </a:solidFill>
                <a:latin typeface="Calibri"/>
                <a:ea typeface="Calibri"/>
                <a:cs typeface="Calibri"/>
                <a:sym typeface="Calibri"/>
              </a:rPr>
              <a:t>Instruction Tuning is a subset of Fine-Tuning</a:t>
            </a:r>
            <a:endParaRPr sz="4000" b="0" i="0" u="none" strike="noStrike" cap="none">
              <a:solidFill>
                <a:srgbClr val="3F82C4"/>
              </a:solidFill>
              <a:latin typeface="Calibri"/>
              <a:ea typeface="Calibri"/>
              <a:cs typeface="Calibri"/>
              <a:sym typeface="Calibri"/>
            </a:endParaRPr>
          </a:p>
        </p:txBody>
      </p:sp>
      <p:grpSp>
        <p:nvGrpSpPr>
          <p:cNvPr id="470" name="Google Shape;470;p15"/>
          <p:cNvGrpSpPr/>
          <p:nvPr/>
        </p:nvGrpSpPr>
        <p:grpSpPr>
          <a:xfrm>
            <a:off x="900806" y="1468895"/>
            <a:ext cx="5490619" cy="4505046"/>
            <a:chOff x="900806" y="1468895"/>
            <a:chExt cx="5490619" cy="4505046"/>
          </a:xfrm>
        </p:grpSpPr>
        <p:grpSp>
          <p:nvGrpSpPr>
            <p:cNvPr id="471" name="Google Shape;471;p15"/>
            <p:cNvGrpSpPr/>
            <p:nvPr/>
          </p:nvGrpSpPr>
          <p:grpSpPr>
            <a:xfrm>
              <a:off x="905025" y="3091048"/>
              <a:ext cx="5486400" cy="1084793"/>
              <a:chOff x="905025" y="2756102"/>
              <a:chExt cx="5486400" cy="1084793"/>
            </a:xfrm>
          </p:grpSpPr>
          <p:sp>
            <p:nvSpPr>
              <p:cNvPr id="472" name="Google Shape;472;p15"/>
              <p:cNvSpPr/>
              <p:nvPr/>
            </p:nvSpPr>
            <p:spPr>
              <a:xfrm>
                <a:off x="905025" y="2756102"/>
                <a:ext cx="5486400" cy="1084793"/>
              </a:xfrm>
              <a:custGeom>
                <a:avLst/>
                <a:gdLst/>
                <a:ahLst/>
                <a:cxnLst/>
                <a:rect l="l" t="t" r="r" b="b"/>
                <a:pathLst>
                  <a:path w="4564071" h="960118" extrusionOk="0">
                    <a:moveTo>
                      <a:pt x="0" y="0"/>
                    </a:moveTo>
                    <a:lnTo>
                      <a:pt x="3492290" y="0"/>
                    </a:lnTo>
                    <a:lnTo>
                      <a:pt x="4079480" y="1"/>
                    </a:lnTo>
                    <a:cubicBezTo>
                      <a:pt x="4313658" y="1"/>
                      <a:pt x="4509039" y="164557"/>
                      <a:pt x="4554226" y="383311"/>
                    </a:cubicBezTo>
                    <a:lnTo>
                      <a:pt x="4564071" y="480059"/>
                    </a:lnTo>
                    <a:lnTo>
                      <a:pt x="4554226" y="576808"/>
                    </a:lnTo>
                    <a:cubicBezTo>
                      <a:pt x="4509039" y="795563"/>
                      <a:pt x="4313658" y="960118"/>
                      <a:pt x="4079480" y="960118"/>
                    </a:cubicBezTo>
                    <a:lnTo>
                      <a:pt x="3492290" y="960118"/>
                    </a:lnTo>
                    <a:lnTo>
                      <a:pt x="0" y="960118"/>
                    </a:lnTo>
                    <a:close/>
                  </a:path>
                </a:pathLst>
              </a:custGeom>
              <a:solidFill>
                <a:srgbClr val="DCE4E7"/>
              </a:solidFill>
              <a:ln>
                <a:noFill/>
              </a:ln>
            </p:spPr>
            <p:txBody>
              <a:bodyPr spcFirstLastPara="1" wrap="square" lIns="91425" tIns="45700" rIns="91425" bIns="45700" anchor="ctr" anchorCtr="0">
                <a:normAutofit/>
              </a:bodyPr>
              <a:lstStyle/>
              <a:p>
                <a:pPr marL="0" marR="0" lvl="0" indent="0" algn="ctr" rtl="0">
                  <a:lnSpc>
                    <a:spcPct val="120000"/>
                  </a:lnSpc>
                  <a:spcBef>
                    <a:spcPts val="0"/>
                  </a:spcBef>
                  <a:spcAft>
                    <a:spcPts val="0"/>
                  </a:spcAft>
                  <a:buClr>
                    <a:srgbClr val="000000"/>
                  </a:buClr>
                  <a:buSzPts val="1200"/>
                  <a:buFont typeface="Arial"/>
                  <a:buNone/>
                </a:pPr>
                <a:endParaRPr sz="1200" b="0" i="0" u="none" strike="noStrike" cap="none">
                  <a:solidFill>
                    <a:srgbClr val="000000"/>
                  </a:solidFill>
                  <a:latin typeface="Calibri"/>
                  <a:ea typeface="Calibri"/>
                  <a:cs typeface="Calibri"/>
                  <a:sym typeface="Calibri"/>
                </a:endParaRPr>
              </a:p>
            </p:txBody>
          </p:sp>
          <p:sp>
            <p:nvSpPr>
              <p:cNvPr id="473" name="Google Shape;473;p15"/>
              <p:cNvSpPr txBox="1"/>
              <p:nvPr/>
            </p:nvSpPr>
            <p:spPr>
              <a:xfrm>
                <a:off x="1108668" y="2764827"/>
                <a:ext cx="4949231" cy="1067343"/>
              </a:xfrm>
              <a:prstGeom prst="rect">
                <a:avLst/>
              </a:prstGeom>
              <a:noFill/>
              <a:ln>
                <a:noFill/>
              </a:ln>
            </p:spPr>
            <p:txBody>
              <a:bodyPr spcFirstLastPara="1" wrap="square" lIns="91425" tIns="45700" rIns="91425" bIns="45700" anchor="t" anchorCtr="0">
                <a:spAutoFit/>
              </a:bodyPr>
              <a:lstStyle/>
              <a:p>
                <a:pPr marL="285750" marR="0" lvl="0" indent="-285750" algn="l" rtl="0">
                  <a:lnSpc>
                    <a:spcPct val="120000"/>
                  </a:lnSpc>
                  <a:spcBef>
                    <a:spcPts val="0"/>
                  </a:spcBef>
                  <a:spcAft>
                    <a:spcPts val="0"/>
                  </a:spcAft>
                  <a:buClr>
                    <a:srgbClr val="000000"/>
                  </a:buClr>
                  <a:buSzPts val="1800"/>
                  <a:buFont typeface="Arial"/>
                  <a:buChar char="•"/>
                </a:pPr>
                <a:r>
                  <a:rPr lang="en-US" sz="1800" b="0" i="0" u="none" strike="noStrike" cap="none">
                    <a:solidFill>
                      <a:srgbClr val="000000"/>
                    </a:solidFill>
                    <a:latin typeface="Calibri"/>
                    <a:ea typeface="Calibri"/>
                    <a:cs typeface="Calibri"/>
                    <a:sym typeface="Calibri"/>
                  </a:rPr>
                  <a:t>Augments input-output examples with instructions, which enables instruction-tuned models to </a:t>
                </a:r>
                <a:r>
                  <a:rPr lang="en-US" sz="1800" b="1" i="0" u="none" strike="noStrike" cap="none">
                    <a:solidFill>
                      <a:srgbClr val="000000"/>
                    </a:solidFill>
                    <a:latin typeface="Calibri"/>
                    <a:ea typeface="Calibri"/>
                    <a:cs typeface="Calibri"/>
                    <a:sym typeface="Calibri"/>
                  </a:rPr>
                  <a:t>generalize</a:t>
                </a:r>
                <a:r>
                  <a:rPr lang="en-US" sz="1800" b="0" i="0" u="none" strike="noStrike" cap="none">
                    <a:solidFill>
                      <a:srgbClr val="000000"/>
                    </a:solidFill>
                    <a:latin typeface="Calibri"/>
                    <a:ea typeface="Calibri"/>
                    <a:cs typeface="Calibri"/>
                    <a:sym typeface="Calibri"/>
                  </a:rPr>
                  <a:t> more easily to new tasks</a:t>
                </a:r>
                <a:endParaRPr sz="1400" b="0" i="0" u="none" strike="noStrike" cap="none">
                  <a:solidFill>
                    <a:srgbClr val="000000"/>
                  </a:solidFill>
                  <a:latin typeface="Arial"/>
                  <a:ea typeface="Arial"/>
                  <a:cs typeface="Arial"/>
                  <a:sym typeface="Arial"/>
                </a:endParaRPr>
              </a:p>
            </p:txBody>
          </p:sp>
        </p:grpSp>
        <p:grpSp>
          <p:nvGrpSpPr>
            <p:cNvPr id="474" name="Google Shape;474;p15"/>
            <p:cNvGrpSpPr/>
            <p:nvPr/>
          </p:nvGrpSpPr>
          <p:grpSpPr>
            <a:xfrm>
              <a:off x="905025" y="2152784"/>
              <a:ext cx="5486400" cy="802415"/>
              <a:chOff x="905025" y="1869813"/>
              <a:chExt cx="5486400" cy="802415"/>
            </a:xfrm>
          </p:grpSpPr>
          <p:sp>
            <p:nvSpPr>
              <p:cNvPr id="475" name="Google Shape;475;p15"/>
              <p:cNvSpPr/>
              <p:nvPr/>
            </p:nvSpPr>
            <p:spPr>
              <a:xfrm>
                <a:off x="905025" y="1869813"/>
                <a:ext cx="5486400" cy="802415"/>
              </a:xfrm>
              <a:custGeom>
                <a:avLst/>
                <a:gdLst/>
                <a:ahLst/>
                <a:cxnLst/>
                <a:rect l="l" t="t" r="r" b="b"/>
                <a:pathLst>
                  <a:path w="4564071" h="960118" extrusionOk="0">
                    <a:moveTo>
                      <a:pt x="0" y="0"/>
                    </a:moveTo>
                    <a:lnTo>
                      <a:pt x="3492290" y="0"/>
                    </a:lnTo>
                    <a:lnTo>
                      <a:pt x="4079480" y="1"/>
                    </a:lnTo>
                    <a:cubicBezTo>
                      <a:pt x="4313658" y="1"/>
                      <a:pt x="4509039" y="164557"/>
                      <a:pt x="4554226" y="383311"/>
                    </a:cubicBezTo>
                    <a:lnTo>
                      <a:pt x="4564071" y="480059"/>
                    </a:lnTo>
                    <a:lnTo>
                      <a:pt x="4554226" y="576808"/>
                    </a:lnTo>
                    <a:cubicBezTo>
                      <a:pt x="4509039" y="795563"/>
                      <a:pt x="4313658" y="960118"/>
                      <a:pt x="4079480" y="960118"/>
                    </a:cubicBezTo>
                    <a:lnTo>
                      <a:pt x="3492290" y="960118"/>
                    </a:lnTo>
                    <a:lnTo>
                      <a:pt x="0" y="960118"/>
                    </a:lnTo>
                    <a:close/>
                  </a:path>
                </a:pathLst>
              </a:custGeom>
              <a:solidFill>
                <a:srgbClr val="E8EFF5"/>
              </a:solidFill>
              <a:ln>
                <a:noFill/>
              </a:ln>
            </p:spPr>
            <p:txBody>
              <a:bodyPr spcFirstLastPara="1" wrap="square" lIns="91425" tIns="45700" rIns="91425" bIns="45700" anchor="ctr" anchorCtr="0">
                <a:normAutofit/>
              </a:bodyPr>
              <a:lstStyle/>
              <a:p>
                <a:pPr marL="0" marR="0" lvl="0" indent="0" algn="ctr" rtl="0">
                  <a:lnSpc>
                    <a:spcPct val="120000"/>
                  </a:lnSpc>
                  <a:spcBef>
                    <a:spcPts val="0"/>
                  </a:spcBef>
                  <a:spcAft>
                    <a:spcPts val="0"/>
                  </a:spcAft>
                  <a:buClr>
                    <a:srgbClr val="000000"/>
                  </a:buClr>
                  <a:buSzPts val="1200"/>
                  <a:buFont typeface="Arial"/>
                  <a:buNone/>
                </a:pPr>
                <a:endParaRPr sz="1200" b="0" i="0" u="none" strike="noStrike" cap="none">
                  <a:solidFill>
                    <a:srgbClr val="000000"/>
                  </a:solidFill>
                  <a:latin typeface="Calibri"/>
                  <a:ea typeface="Calibri"/>
                  <a:cs typeface="Calibri"/>
                  <a:sym typeface="Calibri"/>
                </a:endParaRPr>
              </a:p>
            </p:txBody>
          </p:sp>
          <p:sp>
            <p:nvSpPr>
              <p:cNvPr id="476" name="Google Shape;476;p15"/>
              <p:cNvSpPr txBox="1"/>
              <p:nvPr/>
            </p:nvSpPr>
            <p:spPr>
              <a:xfrm>
                <a:off x="1108668" y="1903548"/>
                <a:ext cx="4949231" cy="734945"/>
              </a:xfrm>
              <a:prstGeom prst="rect">
                <a:avLst/>
              </a:prstGeom>
              <a:noFill/>
              <a:ln>
                <a:noFill/>
              </a:ln>
            </p:spPr>
            <p:txBody>
              <a:bodyPr spcFirstLastPara="1" wrap="square" lIns="91425" tIns="45700" rIns="91425" bIns="45700" anchor="t" anchorCtr="0">
                <a:spAutoFit/>
              </a:bodyPr>
              <a:lstStyle/>
              <a:p>
                <a:pPr marL="285750" marR="0" lvl="0" indent="-285750" algn="l" rtl="0">
                  <a:lnSpc>
                    <a:spcPct val="120000"/>
                  </a:lnSpc>
                  <a:spcBef>
                    <a:spcPts val="0"/>
                  </a:spcBef>
                  <a:spcAft>
                    <a:spcPts val="0"/>
                  </a:spcAft>
                  <a:buClr>
                    <a:srgbClr val="000000"/>
                  </a:buClr>
                  <a:buSzPts val="1800"/>
                  <a:buFont typeface="Arial"/>
                  <a:buChar char="•"/>
                </a:pPr>
                <a:r>
                  <a:rPr lang="en-US" sz="1800" b="0" i="0" u="none" strike="noStrike" cap="none">
                    <a:solidFill>
                      <a:srgbClr val="000000"/>
                    </a:solidFill>
                    <a:latin typeface="Calibri"/>
                    <a:ea typeface="Calibri"/>
                    <a:cs typeface="Calibri"/>
                    <a:sym typeface="Calibri"/>
                  </a:rPr>
                  <a:t>Concerned with </a:t>
                </a:r>
                <a:r>
                  <a:rPr lang="en-US" sz="1800" b="1" i="0" u="none" strike="noStrike" cap="none">
                    <a:solidFill>
                      <a:srgbClr val="000000"/>
                    </a:solidFill>
                    <a:latin typeface="Calibri"/>
                    <a:ea typeface="Calibri"/>
                    <a:cs typeface="Calibri"/>
                    <a:sym typeface="Calibri"/>
                  </a:rPr>
                  <a:t>following</a:t>
                </a:r>
                <a:r>
                  <a:rPr lang="en-US" sz="1800" b="0" i="0" u="none" strike="noStrike" cap="none">
                    <a:solidFill>
                      <a:srgbClr val="000000"/>
                    </a:solidFill>
                    <a:latin typeface="Calibri"/>
                    <a:ea typeface="Calibri"/>
                    <a:cs typeface="Calibri"/>
                    <a:sym typeface="Calibri"/>
                  </a:rPr>
                  <a:t> “instructions” like a human would</a:t>
                </a:r>
                <a:endParaRPr sz="1400" b="0" i="0" u="none" strike="noStrike" cap="none">
                  <a:solidFill>
                    <a:srgbClr val="000000"/>
                  </a:solidFill>
                  <a:latin typeface="Arial"/>
                  <a:ea typeface="Arial"/>
                  <a:cs typeface="Arial"/>
                  <a:sym typeface="Arial"/>
                </a:endParaRPr>
              </a:p>
            </p:txBody>
          </p:sp>
        </p:grpSp>
        <p:grpSp>
          <p:nvGrpSpPr>
            <p:cNvPr id="477" name="Google Shape;477;p15"/>
            <p:cNvGrpSpPr/>
            <p:nvPr/>
          </p:nvGrpSpPr>
          <p:grpSpPr>
            <a:xfrm>
              <a:off x="905025" y="1468895"/>
              <a:ext cx="5486400" cy="548039"/>
              <a:chOff x="905025" y="1293845"/>
              <a:chExt cx="5486400" cy="548039"/>
            </a:xfrm>
          </p:grpSpPr>
          <p:sp>
            <p:nvSpPr>
              <p:cNvPr id="478" name="Google Shape;478;p15"/>
              <p:cNvSpPr/>
              <p:nvPr/>
            </p:nvSpPr>
            <p:spPr>
              <a:xfrm>
                <a:off x="905025" y="1293845"/>
                <a:ext cx="5486400" cy="548039"/>
              </a:xfrm>
              <a:custGeom>
                <a:avLst/>
                <a:gdLst/>
                <a:ahLst/>
                <a:cxnLst/>
                <a:rect l="l" t="t" r="r" b="b"/>
                <a:pathLst>
                  <a:path w="4564071" h="960118" extrusionOk="0">
                    <a:moveTo>
                      <a:pt x="0" y="0"/>
                    </a:moveTo>
                    <a:lnTo>
                      <a:pt x="3492290" y="0"/>
                    </a:lnTo>
                    <a:lnTo>
                      <a:pt x="4079480" y="1"/>
                    </a:lnTo>
                    <a:cubicBezTo>
                      <a:pt x="4313658" y="1"/>
                      <a:pt x="4509039" y="164557"/>
                      <a:pt x="4554226" y="383311"/>
                    </a:cubicBezTo>
                    <a:lnTo>
                      <a:pt x="4564071" y="480059"/>
                    </a:lnTo>
                    <a:lnTo>
                      <a:pt x="4554226" y="576808"/>
                    </a:lnTo>
                    <a:cubicBezTo>
                      <a:pt x="4509039" y="795563"/>
                      <a:pt x="4313658" y="960118"/>
                      <a:pt x="4079480" y="960118"/>
                    </a:cubicBezTo>
                    <a:lnTo>
                      <a:pt x="3492290" y="960118"/>
                    </a:lnTo>
                    <a:lnTo>
                      <a:pt x="0" y="960118"/>
                    </a:lnTo>
                    <a:close/>
                  </a:path>
                </a:pathLst>
              </a:custGeom>
              <a:solidFill>
                <a:schemeClr val="lt2"/>
              </a:solidFill>
              <a:ln>
                <a:noFill/>
              </a:ln>
            </p:spPr>
            <p:txBody>
              <a:bodyPr spcFirstLastPara="1" wrap="square" lIns="91425" tIns="45700" rIns="91425" bIns="45700" anchor="ctr" anchorCtr="0">
                <a:normAutofit/>
              </a:bodyPr>
              <a:lstStyle/>
              <a:p>
                <a:pPr marL="0" marR="0" lvl="0" indent="0" algn="ctr" rtl="0">
                  <a:lnSpc>
                    <a:spcPct val="120000"/>
                  </a:lnSpc>
                  <a:spcBef>
                    <a:spcPts val="0"/>
                  </a:spcBef>
                  <a:spcAft>
                    <a:spcPts val="0"/>
                  </a:spcAft>
                  <a:buClr>
                    <a:srgbClr val="000000"/>
                  </a:buClr>
                  <a:buSzPts val="1200"/>
                  <a:buFont typeface="Arial"/>
                  <a:buNone/>
                </a:pPr>
                <a:endParaRPr sz="1200" b="0" i="0" u="none" strike="noStrike" cap="none">
                  <a:solidFill>
                    <a:srgbClr val="000000"/>
                  </a:solidFill>
                  <a:latin typeface="Calibri"/>
                  <a:ea typeface="Calibri"/>
                  <a:cs typeface="Calibri"/>
                  <a:sym typeface="Calibri"/>
                </a:endParaRPr>
              </a:p>
            </p:txBody>
          </p:sp>
          <p:sp>
            <p:nvSpPr>
              <p:cNvPr id="479" name="Google Shape;479;p15"/>
              <p:cNvSpPr txBox="1"/>
              <p:nvPr/>
            </p:nvSpPr>
            <p:spPr>
              <a:xfrm>
                <a:off x="1108668" y="1366591"/>
                <a:ext cx="4949231" cy="402546"/>
              </a:xfrm>
              <a:prstGeom prst="rect">
                <a:avLst/>
              </a:prstGeom>
              <a:noFill/>
              <a:ln>
                <a:noFill/>
              </a:ln>
            </p:spPr>
            <p:txBody>
              <a:bodyPr spcFirstLastPara="1" wrap="square" lIns="91425" tIns="45700" rIns="91425" bIns="45700" anchor="t" anchorCtr="0">
                <a:spAutoFit/>
              </a:bodyPr>
              <a:lstStyle/>
              <a:p>
                <a:pPr marL="285750" marR="0" lvl="0" indent="-285750" algn="l" rtl="0">
                  <a:lnSpc>
                    <a:spcPct val="120000"/>
                  </a:lnSpc>
                  <a:spcBef>
                    <a:spcPts val="0"/>
                  </a:spcBef>
                  <a:spcAft>
                    <a:spcPts val="0"/>
                  </a:spcAft>
                  <a:buClr>
                    <a:srgbClr val="000000"/>
                  </a:buClr>
                  <a:buSzPts val="1800"/>
                  <a:buFont typeface="Arial"/>
                  <a:buChar char="•"/>
                </a:pPr>
                <a:r>
                  <a:rPr lang="en-US" sz="1800" b="0" i="0" u="none" strike="noStrike" cap="none">
                    <a:solidFill>
                      <a:srgbClr val="000000"/>
                    </a:solidFill>
                    <a:latin typeface="Calibri"/>
                    <a:ea typeface="Calibri"/>
                    <a:cs typeface="Calibri"/>
                    <a:sym typeface="Calibri"/>
                  </a:rPr>
                  <a:t>Focused on </a:t>
                </a:r>
                <a:r>
                  <a:rPr lang="en-US" sz="1800" b="1" i="0" u="none" strike="noStrike" cap="none">
                    <a:solidFill>
                      <a:srgbClr val="000000"/>
                    </a:solidFill>
                    <a:latin typeface="Calibri"/>
                    <a:ea typeface="Calibri"/>
                    <a:cs typeface="Calibri"/>
                    <a:sym typeface="Calibri"/>
                  </a:rPr>
                  <a:t>alignment</a:t>
                </a:r>
                <a:r>
                  <a:rPr lang="en-US" sz="1800" b="0" i="0" u="none" strike="noStrike" cap="none">
                    <a:solidFill>
                      <a:srgbClr val="000000"/>
                    </a:solidFill>
                    <a:latin typeface="Calibri"/>
                    <a:ea typeface="Calibri"/>
                    <a:cs typeface="Calibri"/>
                    <a:sym typeface="Calibri"/>
                  </a:rPr>
                  <a:t> with humans</a:t>
                </a:r>
                <a:endParaRPr sz="1400" b="0" i="0" u="none" strike="noStrike" cap="none">
                  <a:solidFill>
                    <a:srgbClr val="000000"/>
                  </a:solidFill>
                  <a:latin typeface="Arial"/>
                  <a:ea typeface="Arial"/>
                  <a:cs typeface="Arial"/>
                  <a:sym typeface="Arial"/>
                </a:endParaRPr>
              </a:p>
            </p:txBody>
          </p:sp>
        </p:grpSp>
        <p:grpSp>
          <p:nvGrpSpPr>
            <p:cNvPr id="480" name="Google Shape;480;p15"/>
            <p:cNvGrpSpPr/>
            <p:nvPr/>
          </p:nvGrpSpPr>
          <p:grpSpPr>
            <a:xfrm>
              <a:off x="900806" y="4366775"/>
              <a:ext cx="5486400" cy="1607166"/>
              <a:chOff x="1293840" y="4509996"/>
              <a:chExt cx="4548978" cy="1607166"/>
            </a:xfrm>
          </p:grpSpPr>
          <p:sp>
            <p:nvSpPr>
              <p:cNvPr id="481" name="Google Shape;481;p15"/>
              <p:cNvSpPr/>
              <p:nvPr/>
            </p:nvSpPr>
            <p:spPr>
              <a:xfrm>
                <a:off x="1293840" y="4791462"/>
                <a:ext cx="4548978" cy="1325700"/>
              </a:xfrm>
              <a:prstGeom prst="rect">
                <a:avLst/>
              </a:prstGeom>
              <a:noFill/>
              <a:ln w="9525" cap="flat" cmpd="sng">
                <a:solidFill>
                  <a:schemeClr val="dk2"/>
                </a:solidFill>
                <a:prstDash val="dash"/>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Calibri"/>
                    <a:ea typeface="Calibri"/>
                    <a:cs typeface="Calibri"/>
                    <a:sym typeface="Calibri"/>
                  </a:rPr>
                  <a:t>### Instruction: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Calibri"/>
                    <a:ea typeface="Calibri"/>
                    <a:cs typeface="Calibri"/>
                    <a:sym typeface="Calibri"/>
                  </a:rPr>
                  <a:t>### Input: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Calibri"/>
                    <a:ea typeface="Calibri"/>
                    <a:cs typeface="Calibri"/>
                    <a:sym typeface="Calibri"/>
                  </a:rPr>
                  <a:t>### Output:</a:t>
                </a:r>
                <a:endParaRPr sz="1400" b="0" i="0" u="none" strike="noStrike" cap="none">
                  <a:solidFill>
                    <a:srgbClr val="000000"/>
                  </a:solidFill>
                  <a:latin typeface="Calibri"/>
                  <a:ea typeface="Calibri"/>
                  <a:cs typeface="Calibri"/>
                  <a:sym typeface="Calibri"/>
                </a:endParaRPr>
              </a:p>
            </p:txBody>
          </p:sp>
          <p:sp>
            <p:nvSpPr>
              <p:cNvPr id="482" name="Google Shape;482;p15"/>
              <p:cNvSpPr/>
              <p:nvPr/>
            </p:nvSpPr>
            <p:spPr>
              <a:xfrm>
                <a:off x="1293840" y="4509996"/>
                <a:ext cx="4548978" cy="338554"/>
              </a:xfrm>
              <a:prstGeom prst="rect">
                <a:avLst/>
              </a:prstGeom>
              <a:solidFill>
                <a:schemeClr val="lt1"/>
              </a:solidFill>
              <a:ln w="12700" cap="flat" cmpd="sng">
                <a:solidFill>
                  <a:srgbClr val="778495"/>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0" u="none" strike="noStrike" cap="none">
                    <a:solidFill>
                      <a:srgbClr val="000000"/>
                    </a:solidFill>
                    <a:latin typeface="Calibri"/>
                    <a:ea typeface="Calibri"/>
                    <a:cs typeface="Calibri"/>
                    <a:sym typeface="Calibri"/>
                  </a:rPr>
                  <a:t>Example</a:t>
                </a:r>
                <a:endParaRPr sz="1400" b="0" i="0" u="none" strike="noStrike" cap="none">
                  <a:solidFill>
                    <a:srgbClr val="000000"/>
                  </a:solidFill>
                  <a:latin typeface="Arial"/>
                  <a:ea typeface="Arial"/>
                  <a:cs typeface="Arial"/>
                  <a:sym typeface="Arial"/>
                </a:endParaRPr>
              </a:p>
            </p:txBody>
          </p:sp>
        </p:gr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35"/>
          <p:cNvSpPr txBox="1">
            <a:spLocks noGrp="1"/>
          </p:cNvSpPr>
          <p:nvPr>
            <p:ph type="title"/>
          </p:nvPr>
        </p:nvSpPr>
        <p:spPr>
          <a:xfrm>
            <a:off x="5874455" y="2810279"/>
            <a:ext cx="5419185" cy="895350"/>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4000"/>
              <a:buFont typeface="Calibri"/>
              <a:buNone/>
            </a:pPr>
            <a:r>
              <a:rPr lang="en-US" sz="4000">
                <a:latin typeface="Calibri"/>
                <a:ea typeface="Calibri"/>
                <a:cs typeface="Calibri"/>
                <a:sym typeface="Calibri"/>
              </a:rPr>
              <a:t>Framework</a:t>
            </a:r>
            <a:endParaRPr sz="4000" b="1">
              <a:latin typeface="Calibri"/>
              <a:ea typeface="Calibri"/>
              <a:cs typeface="Calibri"/>
              <a:sym typeface="Calibri"/>
            </a:endParaRPr>
          </a:p>
        </p:txBody>
      </p:sp>
      <p:sp>
        <p:nvSpPr>
          <p:cNvPr id="489" name="Google Shape;489;p35"/>
          <p:cNvSpPr txBox="1">
            <a:spLocks noGrp="1"/>
          </p:cNvSpPr>
          <p:nvPr>
            <p:ph type="body" idx="1"/>
          </p:nvPr>
        </p:nvSpPr>
        <p:spPr>
          <a:xfrm>
            <a:off x="5875571" y="3705629"/>
            <a:ext cx="5419185" cy="1015623"/>
          </a:xfrm>
          <a:prstGeom prst="rect">
            <a:avLst/>
          </a:prstGeom>
          <a:noFill/>
          <a:ln>
            <a:noFill/>
          </a:ln>
        </p:spPr>
        <p:txBody>
          <a:bodyPr spcFirstLastPara="1" wrap="square" lIns="91425" tIns="45700" rIns="91425" bIns="45700" anchor="t" anchorCtr="0">
            <a:normAutofit lnSpcReduction="10000"/>
          </a:bodyPr>
          <a:lstStyle/>
          <a:p>
            <a:pPr marL="285750" lvl="0" indent="-285750" algn="l" rtl="0">
              <a:lnSpc>
                <a:spcPct val="100000"/>
              </a:lnSpc>
              <a:spcBef>
                <a:spcPts val="0"/>
              </a:spcBef>
              <a:spcAft>
                <a:spcPts val="0"/>
              </a:spcAft>
              <a:buClr>
                <a:schemeClr val="dk1"/>
              </a:buClr>
              <a:buSzPts val="1600"/>
              <a:buFont typeface="Arial"/>
              <a:buChar char="•"/>
            </a:pPr>
            <a:r>
              <a:rPr lang="en-US" sz="1600">
                <a:latin typeface="Calibri"/>
                <a:ea typeface="Calibri"/>
                <a:cs typeface="Calibri"/>
                <a:sym typeface="Calibri"/>
              </a:rPr>
              <a:t>Workflow</a:t>
            </a:r>
            <a:endParaRPr/>
          </a:p>
          <a:p>
            <a:pPr marL="285750" lvl="0" indent="-285750" algn="l" rtl="0">
              <a:lnSpc>
                <a:spcPct val="100000"/>
              </a:lnSpc>
              <a:spcBef>
                <a:spcPts val="1000"/>
              </a:spcBef>
              <a:spcAft>
                <a:spcPts val="0"/>
              </a:spcAft>
              <a:buClr>
                <a:schemeClr val="dk1"/>
              </a:buClr>
              <a:buSzPts val="1600"/>
              <a:buFont typeface="Arial"/>
              <a:buChar char="•"/>
            </a:pPr>
            <a:r>
              <a:rPr lang="en-US" sz="1600">
                <a:latin typeface="Calibri"/>
                <a:ea typeface="Calibri"/>
                <a:cs typeface="Calibri"/>
                <a:sym typeface="Calibri"/>
              </a:rPr>
              <a:t>Data</a:t>
            </a:r>
            <a:endParaRPr/>
          </a:p>
          <a:p>
            <a:pPr marL="285750" lvl="0" indent="-285750" algn="l" rtl="0">
              <a:lnSpc>
                <a:spcPct val="100000"/>
              </a:lnSpc>
              <a:spcBef>
                <a:spcPts val="1000"/>
              </a:spcBef>
              <a:spcAft>
                <a:spcPts val="0"/>
              </a:spcAft>
              <a:buClr>
                <a:schemeClr val="dk1"/>
              </a:buClr>
              <a:buSzPts val="1600"/>
              <a:buFont typeface="Arial"/>
              <a:buChar char="•"/>
            </a:pPr>
            <a:r>
              <a:rPr lang="en-US" sz="1600">
                <a:latin typeface="Calibri"/>
                <a:ea typeface="Calibri"/>
                <a:cs typeface="Calibri"/>
                <a:sym typeface="Calibri"/>
              </a:rPr>
              <a:t>Models</a:t>
            </a:r>
            <a:endParaRPr/>
          </a:p>
        </p:txBody>
      </p:sp>
      <p:sp>
        <p:nvSpPr>
          <p:cNvPr id="490" name="Google Shape;490;p35"/>
          <p:cNvSpPr/>
          <p:nvPr/>
        </p:nvSpPr>
        <p:spPr>
          <a:xfrm>
            <a:off x="3141204" y="3323531"/>
            <a:ext cx="1023516" cy="889909"/>
          </a:xfrm>
          <a:prstGeom prst="rect">
            <a:avLst/>
          </a:prstGeom>
        </p:spPr>
        <p:txBody>
          <a:bodyPr>
            <a:prstTxWarp prst="textPlain">
              <a:avLst/>
            </a:prstTxWarp>
          </a:bodyPr>
          <a:lstStyle/>
          <a:p>
            <a:pPr lvl="0" algn="l"/>
            <a:r>
              <a:rPr b="0" i="0">
                <a:ln>
                  <a:noFill/>
                </a:ln>
                <a:solidFill>
                  <a:srgbClr val="FFFFFF"/>
                </a:solidFill>
                <a:latin typeface="Impact"/>
              </a:rPr>
              <a:t>/03</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95"/>
        <p:cNvGrpSpPr/>
        <p:nvPr/>
      </p:nvGrpSpPr>
      <p:grpSpPr>
        <a:xfrm>
          <a:off x="0" y="0"/>
          <a:ext cx="0" cy="0"/>
          <a:chOff x="0" y="0"/>
          <a:chExt cx="0" cy="0"/>
        </a:xfrm>
      </p:grpSpPr>
      <p:sp>
        <p:nvSpPr>
          <p:cNvPr id="496" name="Google Shape;496;g29afa7d0881_0_3"/>
          <p:cNvSpPr/>
          <p:nvPr/>
        </p:nvSpPr>
        <p:spPr>
          <a:xfrm>
            <a:off x="704781" y="1231900"/>
            <a:ext cx="10821900" cy="45847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97" name="Google Shape;497;g29afa7d0881_0_3"/>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14</a:t>
            </a:fld>
            <a:endParaRPr/>
          </a:p>
        </p:txBody>
      </p:sp>
      <p:sp>
        <p:nvSpPr>
          <p:cNvPr id="498" name="Google Shape;498;g29afa7d0881_0_3"/>
          <p:cNvSpPr txBox="1"/>
          <p:nvPr/>
        </p:nvSpPr>
        <p:spPr>
          <a:xfrm>
            <a:off x="625258" y="22225"/>
            <a:ext cx="10972800" cy="1325700"/>
          </a:xfrm>
          <a:prstGeom prst="rect">
            <a:avLst/>
          </a:prstGeom>
          <a:noFill/>
          <a:ln>
            <a:noFill/>
          </a:ln>
        </p:spPr>
        <p:txBody>
          <a:bodyPr spcFirstLastPara="1" wrap="square" lIns="91425" tIns="45700" rIns="91425" bIns="45700" anchor="ctr" anchorCtr="0">
            <a:normAutofit/>
          </a:bodyPr>
          <a:lstStyle/>
          <a:p>
            <a:pPr marL="0" marR="0" lvl="0" indent="0" algn="ctr" rtl="0">
              <a:lnSpc>
                <a:spcPct val="90000"/>
              </a:lnSpc>
              <a:spcBef>
                <a:spcPts val="0"/>
              </a:spcBef>
              <a:spcAft>
                <a:spcPts val="0"/>
              </a:spcAft>
              <a:buClr>
                <a:srgbClr val="3F82C4"/>
              </a:buClr>
              <a:buSzPts val="4400"/>
              <a:buFont typeface="Calibri"/>
              <a:buNone/>
            </a:pPr>
            <a:r>
              <a:rPr lang="en-US" sz="4000" b="0" i="0" u="none" strike="noStrike" cap="none">
                <a:solidFill>
                  <a:srgbClr val="3F82C4"/>
                </a:solidFill>
                <a:latin typeface="Calibri"/>
                <a:ea typeface="Calibri"/>
                <a:cs typeface="Calibri"/>
                <a:sym typeface="Calibri"/>
              </a:rPr>
              <a:t>What is the workflow of RadiGist </a:t>
            </a:r>
            <a:endParaRPr sz="4000" b="0" i="0" u="none" strike="noStrike" cap="none">
              <a:solidFill>
                <a:srgbClr val="3F82C4"/>
              </a:solidFill>
              <a:latin typeface="Calibri"/>
              <a:ea typeface="Calibri"/>
              <a:cs typeface="Calibri"/>
              <a:sym typeface="Calibri"/>
            </a:endParaRPr>
          </a:p>
        </p:txBody>
      </p:sp>
      <p:grpSp>
        <p:nvGrpSpPr>
          <p:cNvPr id="499" name="Google Shape;499;g29afa7d0881_0_3"/>
          <p:cNvGrpSpPr/>
          <p:nvPr/>
        </p:nvGrpSpPr>
        <p:grpSpPr>
          <a:xfrm>
            <a:off x="1186271" y="1839950"/>
            <a:ext cx="9819457" cy="3494050"/>
            <a:chOff x="955700" y="1751050"/>
            <a:chExt cx="9819457" cy="3494050"/>
          </a:xfrm>
        </p:grpSpPr>
        <p:sp>
          <p:nvSpPr>
            <p:cNvPr id="500" name="Google Shape;500;g29afa7d0881_0_3"/>
            <p:cNvSpPr/>
            <p:nvPr/>
          </p:nvSpPr>
          <p:spPr>
            <a:xfrm>
              <a:off x="9108831" y="1751050"/>
              <a:ext cx="1659300" cy="612300"/>
            </a:xfrm>
            <a:prstGeom prst="rect">
              <a:avLst/>
            </a:prstGeom>
            <a:solidFill>
              <a:srgbClr val="4F7DE3"/>
            </a:solidFill>
            <a:ln w="19050" cap="flat" cmpd="sng">
              <a:solidFill>
                <a:schemeClr val="dk2"/>
              </a:solidFill>
              <a:prstDash val="lgDash"/>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alibri"/>
                  <a:ea typeface="Calibri"/>
                  <a:cs typeface="Calibri"/>
                  <a:sym typeface="Calibri"/>
                </a:rPr>
                <a:t>Evaluation</a:t>
              </a:r>
              <a:endParaRPr sz="2000" b="1" i="0" u="none" strike="noStrike" cap="none">
                <a:solidFill>
                  <a:schemeClr val="lt1"/>
                </a:solidFill>
                <a:latin typeface="Calibri"/>
                <a:ea typeface="Calibri"/>
                <a:cs typeface="Calibri"/>
                <a:sym typeface="Calibri"/>
              </a:endParaRPr>
            </a:p>
          </p:txBody>
        </p:sp>
        <p:sp>
          <p:nvSpPr>
            <p:cNvPr id="501" name="Google Shape;501;g29afa7d0881_0_3"/>
            <p:cNvSpPr/>
            <p:nvPr/>
          </p:nvSpPr>
          <p:spPr>
            <a:xfrm>
              <a:off x="955700" y="1751050"/>
              <a:ext cx="1326600" cy="612300"/>
            </a:xfrm>
            <a:prstGeom prst="rect">
              <a:avLst/>
            </a:prstGeom>
            <a:solidFill>
              <a:srgbClr val="DDEAF6"/>
            </a:solidFill>
            <a:ln w="19050" cap="flat" cmpd="sng">
              <a:solidFill>
                <a:schemeClr val="dk2"/>
              </a:solidFill>
              <a:prstDash val="lgDash"/>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1" i="0" u="none" strike="noStrike" cap="none">
                  <a:solidFill>
                    <a:srgbClr val="000000"/>
                  </a:solidFill>
                  <a:latin typeface="Calibri"/>
                  <a:ea typeface="Calibri"/>
                  <a:cs typeface="Calibri"/>
                  <a:sym typeface="Calibri"/>
                </a:rPr>
                <a:t>Data</a:t>
              </a:r>
              <a:endParaRPr sz="2000" b="1" i="0" u="none" strike="noStrike" cap="none">
                <a:solidFill>
                  <a:srgbClr val="000000"/>
                </a:solidFill>
                <a:latin typeface="Calibri"/>
                <a:ea typeface="Calibri"/>
                <a:cs typeface="Calibri"/>
                <a:sym typeface="Calibri"/>
              </a:endParaRPr>
            </a:p>
          </p:txBody>
        </p:sp>
        <p:cxnSp>
          <p:nvCxnSpPr>
            <p:cNvPr id="502" name="Google Shape;502;g29afa7d0881_0_3"/>
            <p:cNvCxnSpPr/>
            <p:nvPr/>
          </p:nvCxnSpPr>
          <p:spPr>
            <a:xfrm>
              <a:off x="2282300" y="2057200"/>
              <a:ext cx="2828429" cy="0"/>
            </a:xfrm>
            <a:prstGeom prst="straightConnector1">
              <a:avLst/>
            </a:prstGeom>
            <a:noFill/>
            <a:ln w="9525" cap="flat" cmpd="sng">
              <a:solidFill>
                <a:schemeClr val="dk2"/>
              </a:solidFill>
              <a:prstDash val="solid"/>
              <a:round/>
              <a:headEnd type="none" w="sm" len="sm"/>
              <a:tailEnd type="triangle" w="med" len="med"/>
            </a:ln>
          </p:spPr>
        </p:cxnSp>
        <p:sp>
          <p:nvSpPr>
            <p:cNvPr id="503" name="Google Shape;503;g29afa7d0881_0_3"/>
            <p:cNvSpPr/>
            <p:nvPr/>
          </p:nvSpPr>
          <p:spPr>
            <a:xfrm>
              <a:off x="5110729" y="1751050"/>
              <a:ext cx="1274542" cy="612300"/>
            </a:xfrm>
            <a:prstGeom prst="rect">
              <a:avLst/>
            </a:prstGeom>
            <a:solidFill>
              <a:srgbClr val="B2C6F2"/>
            </a:solidFill>
            <a:ln w="19050" cap="flat" cmpd="sng">
              <a:solidFill>
                <a:schemeClr val="dk2"/>
              </a:solidFill>
              <a:prstDash val="lgDash"/>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1" i="0" u="none" strike="noStrike" cap="none">
                  <a:solidFill>
                    <a:srgbClr val="000000"/>
                  </a:solidFill>
                  <a:latin typeface="Calibri"/>
                  <a:ea typeface="Calibri"/>
                  <a:cs typeface="Calibri"/>
                  <a:sym typeface="Calibri"/>
                </a:rPr>
                <a:t>Models</a:t>
              </a:r>
              <a:endParaRPr sz="2000" b="1" i="0" u="none" strike="noStrike" cap="none">
                <a:solidFill>
                  <a:srgbClr val="000000"/>
                </a:solidFill>
                <a:latin typeface="Calibri"/>
                <a:ea typeface="Calibri"/>
                <a:cs typeface="Calibri"/>
                <a:sym typeface="Calibri"/>
              </a:endParaRPr>
            </a:p>
          </p:txBody>
        </p:sp>
        <p:cxnSp>
          <p:nvCxnSpPr>
            <p:cNvPr id="504" name="Google Shape;504;g29afa7d0881_0_3"/>
            <p:cNvCxnSpPr>
              <a:stCxn id="503" idx="3"/>
              <a:endCxn id="500" idx="1"/>
            </p:cNvCxnSpPr>
            <p:nvPr/>
          </p:nvCxnSpPr>
          <p:spPr>
            <a:xfrm>
              <a:off x="6385271" y="2057200"/>
              <a:ext cx="2723700" cy="0"/>
            </a:xfrm>
            <a:prstGeom prst="straightConnector1">
              <a:avLst/>
            </a:prstGeom>
            <a:noFill/>
            <a:ln w="9525" cap="flat" cmpd="sng">
              <a:solidFill>
                <a:schemeClr val="dk2"/>
              </a:solidFill>
              <a:prstDash val="solid"/>
              <a:round/>
              <a:headEnd type="none" w="sm" len="sm"/>
              <a:tailEnd type="triangle" w="med" len="med"/>
            </a:ln>
          </p:spPr>
        </p:cxnSp>
        <p:sp>
          <p:nvSpPr>
            <p:cNvPr id="505" name="Google Shape;505;g29afa7d0881_0_3"/>
            <p:cNvSpPr/>
            <p:nvPr/>
          </p:nvSpPr>
          <p:spPr>
            <a:xfrm>
              <a:off x="9101805" y="3257381"/>
              <a:ext cx="1673352" cy="1259712"/>
            </a:xfrm>
            <a:prstGeom prst="rect">
              <a:avLst/>
            </a:prstGeom>
            <a:solidFill>
              <a:srgbClr val="4F7DE3"/>
            </a:solidFill>
            <a:ln w="9525" cap="flat" cmpd="sng">
              <a:solidFill>
                <a:schemeClr val="dk2"/>
              </a:solidFill>
              <a:prstDash val="dash"/>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US" sz="1600" b="1" i="0" u="none" strike="noStrike" cap="none">
                  <a:solidFill>
                    <a:schemeClr val="lt1"/>
                  </a:solidFill>
                  <a:latin typeface="Calibri"/>
                  <a:ea typeface="Calibri"/>
                  <a:cs typeface="Calibri"/>
                  <a:sym typeface="Calibri"/>
                </a:rPr>
                <a:t>Rouge Score:</a:t>
              </a:r>
              <a:endParaRPr sz="1600" b="1" i="0" u="none" strike="noStrike" cap="none">
                <a:solidFill>
                  <a:schemeClr val="lt1"/>
                </a:solidFill>
                <a:latin typeface="Calibri"/>
                <a:ea typeface="Calibri"/>
                <a:cs typeface="Calibri"/>
                <a:sym typeface="Calibri"/>
              </a:endParaRPr>
            </a:p>
            <a:p>
              <a:pPr marL="457200" marR="0" lvl="0" indent="-317500" algn="ctr" rtl="0">
                <a:lnSpc>
                  <a:spcPct val="100000"/>
                </a:lnSpc>
                <a:spcBef>
                  <a:spcPts val="0"/>
                </a:spcBef>
                <a:spcAft>
                  <a:spcPts val="0"/>
                </a:spcAft>
                <a:buClr>
                  <a:schemeClr val="lt1"/>
                </a:buClr>
                <a:buSzPts val="1120"/>
                <a:buFont typeface="Calibri"/>
                <a:buChar char="●"/>
              </a:pPr>
              <a:r>
                <a:rPr lang="en-US" sz="1600" b="0" i="0" u="none" strike="noStrike" cap="none">
                  <a:solidFill>
                    <a:schemeClr val="lt1"/>
                  </a:solidFill>
                  <a:latin typeface="Calibri"/>
                  <a:ea typeface="Calibri"/>
                  <a:cs typeface="Calibri"/>
                  <a:sym typeface="Calibri"/>
                </a:rPr>
                <a:t>Rouge-1</a:t>
              </a:r>
              <a:endParaRPr sz="1600" b="0" i="0" u="none" strike="noStrike" cap="none">
                <a:solidFill>
                  <a:schemeClr val="lt1"/>
                </a:solidFill>
                <a:latin typeface="Calibri"/>
                <a:ea typeface="Calibri"/>
                <a:cs typeface="Calibri"/>
                <a:sym typeface="Calibri"/>
              </a:endParaRPr>
            </a:p>
            <a:p>
              <a:pPr marL="457200" marR="0" lvl="0" indent="-317500" algn="ctr" rtl="0">
                <a:lnSpc>
                  <a:spcPct val="100000"/>
                </a:lnSpc>
                <a:spcBef>
                  <a:spcPts val="0"/>
                </a:spcBef>
                <a:spcAft>
                  <a:spcPts val="0"/>
                </a:spcAft>
                <a:buClr>
                  <a:schemeClr val="lt1"/>
                </a:buClr>
                <a:buSzPts val="1120"/>
                <a:buFont typeface="Calibri"/>
                <a:buChar char="●"/>
              </a:pPr>
              <a:r>
                <a:rPr lang="en-US" sz="1600" b="0" i="0" u="none" strike="noStrike" cap="none">
                  <a:solidFill>
                    <a:schemeClr val="lt1"/>
                  </a:solidFill>
                  <a:latin typeface="Calibri"/>
                  <a:ea typeface="Calibri"/>
                  <a:cs typeface="Calibri"/>
                  <a:sym typeface="Calibri"/>
                </a:rPr>
                <a:t>Rouge-2</a:t>
              </a:r>
              <a:endParaRPr sz="1600" b="0" i="0" u="none" strike="noStrike" cap="none">
                <a:solidFill>
                  <a:schemeClr val="lt1"/>
                </a:solidFill>
                <a:latin typeface="Calibri"/>
                <a:ea typeface="Calibri"/>
                <a:cs typeface="Calibri"/>
                <a:sym typeface="Calibri"/>
              </a:endParaRPr>
            </a:p>
            <a:p>
              <a:pPr marL="457200" marR="0" lvl="0" indent="-317500" algn="ctr" rtl="0">
                <a:lnSpc>
                  <a:spcPct val="100000"/>
                </a:lnSpc>
                <a:spcBef>
                  <a:spcPts val="0"/>
                </a:spcBef>
                <a:spcAft>
                  <a:spcPts val="0"/>
                </a:spcAft>
                <a:buClr>
                  <a:schemeClr val="lt1"/>
                </a:buClr>
                <a:buSzPts val="1120"/>
                <a:buFont typeface="Calibri"/>
                <a:buChar char="●"/>
              </a:pPr>
              <a:r>
                <a:rPr lang="en-US" sz="1600" b="0" i="0" u="none" strike="noStrike" cap="none">
                  <a:solidFill>
                    <a:schemeClr val="lt1"/>
                  </a:solidFill>
                  <a:latin typeface="Calibri"/>
                  <a:ea typeface="Calibri"/>
                  <a:cs typeface="Calibri"/>
                  <a:sym typeface="Calibri"/>
                </a:rPr>
                <a:t>Rouge-L</a:t>
              </a:r>
              <a:endParaRPr sz="1600" b="0" i="0" u="none" strike="noStrike" cap="none">
                <a:solidFill>
                  <a:schemeClr val="lt1"/>
                </a:solidFill>
                <a:latin typeface="Calibri"/>
                <a:ea typeface="Calibri"/>
                <a:cs typeface="Calibri"/>
                <a:sym typeface="Calibri"/>
              </a:endParaRPr>
            </a:p>
          </p:txBody>
        </p:sp>
        <p:sp>
          <p:nvSpPr>
            <p:cNvPr id="506" name="Google Shape;506;g29afa7d0881_0_3"/>
            <p:cNvSpPr/>
            <p:nvPr/>
          </p:nvSpPr>
          <p:spPr>
            <a:xfrm rot="10800000" flipH="1">
              <a:off x="9801321" y="2632570"/>
              <a:ext cx="274320" cy="548640"/>
            </a:xfrm>
            <a:prstGeom prst="downArrow">
              <a:avLst>
                <a:gd name="adj1" fmla="val 50000"/>
                <a:gd name="adj2" fmla="val 50000"/>
              </a:avLst>
            </a:prstGeom>
            <a:solidFill>
              <a:srgbClr val="4F7DE3"/>
            </a:solidFill>
            <a:ln>
              <a:noFill/>
            </a:ln>
            <a:effectLst>
              <a:outerShdw blurRad="431800" dist="50800" dir="6000000" algn="ctr" rotWithShape="0">
                <a:srgbClr val="000000">
                  <a:alpha val="0"/>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507" name="Google Shape;507;g29afa7d0881_0_3"/>
            <p:cNvSpPr/>
            <p:nvPr/>
          </p:nvSpPr>
          <p:spPr>
            <a:xfrm>
              <a:off x="4911640" y="3257381"/>
              <a:ext cx="1672720" cy="1261872"/>
            </a:xfrm>
            <a:prstGeom prst="rect">
              <a:avLst/>
            </a:prstGeom>
            <a:solidFill>
              <a:srgbClr val="B2C6F2"/>
            </a:solidFill>
            <a:ln w="9525" cap="flat" cmpd="sng">
              <a:solidFill>
                <a:schemeClr val="dk2"/>
              </a:solidFill>
              <a:prstDash val="dash"/>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US" sz="1600" b="1" i="0" u="none" strike="noStrike" cap="none">
                  <a:solidFill>
                    <a:srgbClr val="000000"/>
                  </a:solidFill>
                  <a:latin typeface="Calibri"/>
                  <a:ea typeface="Calibri"/>
                  <a:cs typeface="Calibri"/>
                  <a:sym typeface="Calibri"/>
                </a:rPr>
                <a:t>LLM Base Model</a:t>
              </a:r>
              <a:endParaRPr sz="1600" b="1" i="0" u="none" strike="noStrike" cap="none">
                <a:solidFill>
                  <a:srgbClr val="000000"/>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Calibri"/>
                  <a:ea typeface="Calibri"/>
                  <a:cs typeface="Calibri"/>
                  <a:sym typeface="Calibri"/>
                </a:rPr>
                <a:t>(Merged with </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Calibri"/>
                  <a:ea typeface="Calibri"/>
                  <a:cs typeface="Calibri"/>
                  <a:sym typeface="Calibri"/>
                </a:rPr>
                <a:t>LoRA Adaptor)</a:t>
              </a:r>
              <a:endParaRPr sz="1600" b="0" i="0" u="none" strike="noStrike" cap="none">
                <a:solidFill>
                  <a:srgbClr val="000000"/>
                </a:solidFill>
                <a:latin typeface="Calibri"/>
                <a:ea typeface="Calibri"/>
                <a:cs typeface="Calibri"/>
                <a:sym typeface="Calibri"/>
              </a:endParaRPr>
            </a:p>
          </p:txBody>
        </p:sp>
        <p:sp>
          <p:nvSpPr>
            <p:cNvPr id="508" name="Google Shape;508;g29afa7d0881_0_3"/>
            <p:cNvSpPr/>
            <p:nvPr/>
          </p:nvSpPr>
          <p:spPr>
            <a:xfrm rot="10800000" flipH="1">
              <a:off x="5610840" y="2632570"/>
              <a:ext cx="274320" cy="548640"/>
            </a:xfrm>
            <a:prstGeom prst="downArrow">
              <a:avLst>
                <a:gd name="adj1" fmla="val 50000"/>
                <a:gd name="adj2" fmla="val 50000"/>
              </a:avLst>
            </a:prstGeom>
            <a:solidFill>
              <a:srgbClr val="B2C6F2"/>
            </a:solidFill>
            <a:ln>
              <a:noFill/>
            </a:ln>
            <a:effectLst>
              <a:outerShdw blurRad="431800" dist="50800" dir="6000000" algn="ctr" rotWithShape="0">
                <a:srgbClr val="000000">
                  <a:alpha val="0"/>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509" name="Google Shape;509;g29afa7d0881_0_3"/>
            <p:cNvSpPr txBox="1"/>
            <p:nvPr/>
          </p:nvSpPr>
          <p:spPr>
            <a:xfrm>
              <a:off x="2599414" y="2044500"/>
              <a:ext cx="2194200" cy="461635"/>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1" i="0" u="none" strike="noStrike" cap="none">
                  <a:solidFill>
                    <a:schemeClr val="dk1"/>
                  </a:solidFill>
                  <a:latin typeface="Calibri"/>
                  <a:ea typeface="Calibri"/>
                  <a:cs typeface="Calibri"/>
                  <a:sym typeface="Calibri"/>
                </a:rPr>
                <a:t>Instruction Tuning</a:t>
              </a:r>
              <a:endParaRPr sz="1800" b="1" i="0" u="none" strike="noStrike" cap="none">
                <a:solidFill>
                  <a:srgbClr val="000000"/>
                </a:solidFill>
                <a:latin typeface="Arial"/>
                <a:ea typeface="Arial"/>
                <a:cs typeface="Arial"/>
                <a:sym typeface="Arial"/>
              </a:endParaRPr>
            </a:p>
          </p:txBody>
        </p:sp>
        <p:sp>
          <p:nvSpPr>
            <p:cNvPr id="510" name="Google Shape;510;g29afa7d0881_0_3"/>
            <p:cNvSpPr/>
            <p:nvPr/>
          </p:nvSpPr>
          <p:spPr>
            <a:xfrm>
              <a:off x="2719346" y="2531535"/>
              <a:ext cx="1954336" cy="2713565"/>
            </a:xfrm>
            <a:prstGeom prst="rect">
              <a:avLst/>
            </a:prstGeom>
            <a:noFill/>
            <a:ln w="9525" cap="flat" cmpd="sng">
              <a:solidFill>
                <a:schemeClr val="dk2"/>
              </a:solidFill>
              <a:prstDash val="dash"/>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Calibri"/>
                  <a:ea typeface="Calibri"/>
                  <a:cs typeface="Calibri"/>
                  <a:sym typeface="Calibri"/>
                </a:rPr>
                <a:t>### Instruction: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Calibri"/>
                  <a:ea typeface="Calibri"/>
                  <a:cs typeface="Calibri"/>
                  <a:sym typeface="Calibri"/>
                </a:rPr>
                <a:t>“Generate impression based on….”</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Calibri"/>
                  <a:ea typeface="Calibri"/>
                  <a:cs typeface="Calibri"/>
                  <a:sym typeface="Calibri"/>
                </a:rPr>
                <a:t>### Input:</a:t>
              </a:r>
              <a:endParaRPr sz="14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Calibri"/>
                  <a:ea typeface="Calibri"/>
                  <a:cs typeface="Calibri"/>
                  <a:sym typeface="Calibri"/>
                </a:rPr>
                <a:t>Clinical Information + Findings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Calibri"/>
                  <a:ea typeface="Calibri"/>
                  <a:cs typeface="Calibri"/>
                  <a:sym typeface="Calibri"/>
                </a:rPr>
                <a:t>### Output:</a:t>
              </a:r>
              <a:endParaRPr sz="14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Calibri"/>
                  <a:ea typeface="Calibri"/>
                  <a:cs typeface="Calibri"/>
                  <a:sym typeface="Calibri"/>
                </a:rPr>
                <a:t>Impression</a:t>
              </a:r>
              <a:endParaRPr sz="1400" b="0" i="0" u="none" strike="noStrike" cap="none">
                <a:solidFill>
                  <a:srgbClr val="000000"/>
                </a:solidFill>
                <a:latin typeface="Calibri"/>
                <a:ea typeface="Calibri"/>
                <a:cs typeface="Calibri"/>
                <a:sym typeface="Calibri"/>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14"/>
        <p:cNvGrpSpPr/>
        <p:nvPr/>
      </p:nvGrpSpPr>
      <p:grpSpPr>
        <a:xfrm>
          <a:off x="0" y="0"/>
          <a:ext cx="0" cy="0"/>
          <a:chOff x="0" y="0"/>
          <a:chExt cx="0" cy="0"/>
        </a:xfrm>
      </p:grpSpPr>
      <p:sp>
        <p:nvSpPr>
          <p:cNvPr id="515" name="Google Shape;515;p10"/>
          <p:cNvSpPr txBox="1"/>
          <p:nvPr/>
        </p:nvSpPr>
        <p:spPr>
          <a:xfrm>
            <a:off x="715460" y="2561791"/>
            <a:ext cx="10821900" cy="410841"/>
          </a:xfrm>
          <a:prstGeom prst="rect">
            <a:avLst/>
          </a:prstGeom>
          <a:solidFill>
            <a:srgbClr val="D8E2F3"/>
          </a:solidFill>
          <a:ln>
            <a:noFill/>
          </a:ln>
          <a:effectLst>
            <a:outerShdw blurRad="50800" dist="38100" dir="5400000" algn="t" rotWithShape="0">
              <a:srgbClr val="000000">
                <a:alpha val="40000"/>
              </a:srgbClr>
            </a:outerShdw>
          </a:effectLst>
        </p:spPr>
        <p:txBody>
          <a:bodyPr spcFirstLastPara="1" wrap="square" lIns="91425" tIns="45700" rIns="91425" bIns="45700" anchor="t" anchorCtr="0">
            <a:spAutoFit/>
          </a:bodyPr>
          <a:lstStyle/>
          <a:p>
            <a:pPr marL="0" marR="0" lvl="0" indent="0" algn="l" rtl="0">
              <a:lnSpc>
                <a:spcPct val="115000"/>
              </a:lnSpc>
              <a:spcBef>
                <a:spcPts val="0"/>
              </a:spcBef>
              <a:spcAft>
                <a:spcPts val="0"/>
              </a:spcAft>
              <a:buClr>
                <a:srgbClr val="110E0E"/>
              </a:buClr>
              <a:buSzPts val="1600"/>
              <a:buFont typeface="Calibri"/>
              <a:buNone/>
            </a:pPr>
            <a:r>
              <a:rPr lang="en-US" sz="1800" b="1" i="0" u="none" strike="noStrike" cap="none">
                <a:solidFill>
                  <a:srgbClr val="110E0E"/>
                </a:solidFill>
                <a:latin typeface="Calibri"/>
                <a:ea typeface="Calibri"/>
                <a:cs typeface="Calibri"/>
                <a:sym typeface="Calibri"/>
              </a:rPr>
              <a:t>Data Overview:</a:t>
            </a:r>
            <a:endParaRPr sz="1800" b="0" i="0" u="none" strike="noStrike" cap="none">
              <a:solidFill>
                <a:schemeClr val="dk1"/>
              </a:solidFill>
              <a:latin typeface="Calibri"/>
              <a:ea typeface="Calibri"/>
              <a:cs typeface="Calibri"/>
              <a:sym typeface="Calibri"/>
            </a:endParaRPr>
          </a:p>
        </p:txBody>
      </p:sp>
      <p:sp>
        <p:nvSpPr>
          <p:cNvPr id="516" name="Google Shape;516;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15</a:t>
            </a:fld>
            <a:endParaRPr/>
          </a:p>
        </p:txBody>
      </p:sp>
      <p:sp>
        <p:nvSpPr>
          <p:cNvPr id="517" name="Google Shape;517;p10"/>
          <p:cNvSpPr txBox="1"/>
          <p:nvPr/>
        </p:nvSpPr>
        <p:spPr>
          <a:xfrm>
            <a:off x="625258" y="9699"/>
            <a:ext cx="10972800" cy="1325700"/>
          </a:xfrm>
          <a:prstGeom prst="rect">
            <a:avLst/>
          </a:prstGeom>
          <a:noFill/>
          <a:ln>
            <a:noFill/>
          </a:ln>
        </p:spPr>
        <p:txBody>
          <a:bodyPr spcFirstLastPara="1" wrap="square" lIns="91425" tIns="45700" rIns="91425" bIns="45700" anchor="ctr" anchorCtr="0">
            <a:normAutofit/>
          </a:bodyPr>
          <a:lstStyle/>
          <a:p>
            <a:pPr marL="0" marR="0" lvl="0" indent="0" algn="ctr" rtl="0">
              <a:lnSpc>
                <a:spcPct val="90000"/>
              </a:lnSpc>
              <a:spcBef>
                <a:spcPts val="0"/>
              </a:spcBef>
              <a:spcAft>
                <a:spcPts val="0"/>
              </a:spcAft>
              <a:buClr>
                <a:srgbClr val="3F82C4"/>
              </a:buClr>
              <a:buSzPts val="4400"/>
              <a:buFont typeface="Calibri"/>
              <a:buNone/>
            </a:pPr>
            <a:r>
              <a:rPr lang="en-US" sz="4000" b="0" i="0" u="none" strike="noStrike" cap="none">
                <a:solidFill>
                  <a:srgbClr val="3F82C4"/>
                </a:solidFill>
                <a:latin typeface="Calibri"/>
                <a:ea typeface="Calibri"/>
                <a:cs typeface="Calibri"/>
                <a:sym typeface="Calibri"/>
              </a:rPr>
              <a:t>Our data is textual, well-organized, and covers multiple modalities</a:t>
            </a:r>
            <a:endParaRPr sz="4000" b="0" i="0" u="none" strike="noStrike" cap="none">
              <a:solidFill>
                <a:srgbClr val="3F82C4"/>
              </a:solidFill>
              <a:latin typeface="Calibri"/>
              <a:ea typeface="Calibri"/>
              <a:cs typeface="Calibri"/>
              <a:sym typeface="Calibri"/>
            </a:endParaRPr>
          </a:p>
        </p:txBody>
      </p:sp>
      <p:sp>
        <p:nvSpPr>
          <p:cNvPr id="518" name="Google Shape;518;p10"/>
          <p:cNvSpPr txBox="1"/>
          <p:nvPr/>
        </p:nvSpPr>
        <p:spPr>
          <a:xfrm>
            <a:off x="5727934" y="3812309"/>
            <a:ext cx="2046654" cy="615523"/>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0F0F0F"/>
                </a:solidFill>
                <a:latin typeface="Calibri"/>
                <a:ea typeface="Calibri"/>
                <a:cs typeface="Calibri"/>
                <a:sym typeface="Calibri"/>
              </a:rPr>
              <a:t>Categorize data </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0F0F0F"/>
                </a:solidFill>
                <a:latin typeface="Calibri"/>
                <a:ea typeface="Calibri"/>
                <a:cs typeface="Calibri"/>
                <a:sym typeface="Calibri"/>
              </a:rPr>
              <a:t>into different modalities</a:t>
            </a:r>
            <a:endParaRPr sz="1600" b="0" i="0" u="none" strike="noStrike" cap="none">
              <a:solidFill>
                <a:srgbClr val="000000"/>
              </a:solidFill>
              <a:latin typeface="Calibri"/>
              <a:ea typeface="Calibri"/>
              <a:cs typeface="Calibri"/>
              <a:sym typeface="Calibri"/>
            </a:endParaRPr>
          </a:p>
        </p:txBody>
      </p:sp>
      <p:pic>
        <p:nvPicPr>
          <p:cNvPr id="519" name="Google Shape;519;p10"/>
          <p:cNvPicPr preferRelativeResize="0"/>
          <p:nvPr/>
        </p:nvPicPr>
        <p:blipFill rotWithShape="1">
          <a:blip r:embed="rId3">
            <a:alphaModFix/>
          </a:blip>
          <a:srcRect/>
          <a:stretch/>
        </p:blipFill>
        <p:spPr>
          <a:xfrm>
            <a:off x="7747480" y="3159935"/>
            <a:ext cx="3606320" cy="2446243"/>
          </a:xfrm>
          <a:prstGeom prst="rect">
            <a:avLst/>
          </a:prstGeom>
          <a:noFill/>
          <a:ln>
            <a:noFill/>
          </a:ln>
          <a:effectLst>
            <a:outerShdw blurRad="63500" sx="102000" sy="102000" algn="ctr" rotWithShape="0">
              <a:srgbClr val="000000">
                <a:alpha val="40000"/>
              </a:srgbClr>
            </a:outerShdw>
          </a:effectLst>
        </p:spPr>
      </p:pic>
      <p:sp>
        <p:nvSpPr>
          <p:cNvPr id="520" name="Google Shape;520;p10"/>
          <p:cNvSpPr txBox="1"/>
          <p:nvPr/>
        </p:nvSpPr>
        <p:spPr>
          <a:xfrm>
            <a:off x="7526903" y="5668620"/>
            <a:ext cx="3882777" cy="400079"/>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F0F0F"/>
                </a:solidFill>
                <a:latin typeface="Calibri"/>
                <a:ea typeface="Calibri"/>
                <a:cs typeface="Calibri"/>
                <a:sym typeface="Calibri"/>
              </a:rPr>
              <a:t>Choose </a:t>
            </a:r>
            <a:r>
              <a:rPr lang="en-US" sz="1400" b="1" i="0" u="none" strike="noStrike" cap="none">
                <a:solidFill>
                  <a:srgbClr val="0F0F0F"/>
                </a:solidFill>
                <a:latin typeface="Calibri"/>
                <a:ea typeface="Calibri"/>
                <a:cs typeface="Calibri"/>
                <a:sym typeface="Calibri"/>
              </a:rPr>
              <a:t>MRI </a:t>
            </a:r>
            <a:r>
              <a:rPr lang="en-US" sz="1400" b="0" i="0" u="none" strike="noStrike" cap="none">
                <a:solidFill>
                  <a:srgbClr val="0F0F0F"/>
                </a:solidFill>
                <a:latin typeface="Calibri"/>
                <a:ea typeface="Calibri"/>
                <a:cs typeface="Calibri"/>
                <a:sym typeface="Calibri"/>
              </a:rPr>
              <a:t>for modeling considering the data size</a:t>
            </a:r>
            <a:endParaRPr sz="1600" b="0" i="0" u="none" strike="noStrike" cap="none">
              <a:solidFill>
                <a:srgbClr val="000000"/>
              </a:solidFill>
              <a:latin typeface="Calibri"/>
              <a:ea typeface="Calibri"/>
              <a:cs typeface="Calibri"/>
              <a:sym typeface="Calibri"/>
            </a:endParaRPr>
          </a:p>
        </p:txBody>
      </p:sp>
      <p:sp>
        <p:nvSpPr>
          <p:cNvPr id="521" name="Google Shape;521;p10"/>
          <p:cNvSpPr/>
          <p:nvPr/>
        </p:nvSpPr>
        <p:spPr>
          <a:xfrm>
            <a:off x="715447" y="2571519"/>
            <a:ext cx="10821900" cy="3566160"/>
          </a:xfrm>
          <a:prstGeom prst="rect">
            <a:avLst/>
          </a:prstGeom>
          <a:no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522" name="Google Shape;522;p10"/>
          <p:cNvCxnSpPr/>
          <p:nvPr/>
        </p:nvCxnSpPr>
        <p:spPr>
          <a:xfrm>
            <a:off x="8515204" y="5446158"/>
            <a:ext cx="0" cy="310329"/>
          </a:xfrm>
          <a:prstGeom prst="straightConnector1">
            <a:avLst/>
          </a:prstGeom>
          <a:noFill/>
          <a:ln w="19050" cap="flat" cmpd="sng">
            <a:solidFill>
              <a:srgbClr val="3E6EC2"/>
            </a:solidFill>
            <a:prstDash val="solid"/>
            <a:round/>
            <a:headEnd type="none" w="sm" len="sm"/>
            <a:tailEnd type="triangle" w="med" len="med"/>
          </a:ln>
        </p:spPr>
      </p:cxnSp>
      <p:sp>
        <p:nvSpPr>
          <p:cNvPr id="523" name="Google Shape;523;p10"/>
          <p:cNvSpPr/>
          <p:nvPr/>
        </p:nvSpPr>
        <p:spPr>
          <a:xfrm>
            <a:off x="6246301" y="4371626"/>
            <a:ext cx="1009919" cy="409123"/>
          </a:xfrm>
          <a:custGeom>
            <a:avLst/>
            <a:gdLst/>
            <a:ahLst/>
            <a:cxnLst/>
            <a:rect l="l" t="t" r="r" b="b"/>
            <a:pathLst>
              <a:path w="1196834" h="866682" extrusionOk="0">
                <a:moveTo>
                  <a:pt x="1186163" y="458978"/>
                </a:moveTo>
                <a:cubicBezTo>
                  <a:pt x="1200342" y="444780"/>
                  <a:pt x="1200342" y="421791"/>
                  <a:pt x="1186163" y="407593"/>
                </a:cubicBezTo>
                <a:lnTo>
                  <a:pt x="789147" y="10578"/>
                </a:lnTo>
                <a:cubicBezTo>
                  <a:pt x="774968" y="-3612"/>
                  <a:pt x="751942" y="-3597"/>
                  <a:pt x="737702" y="10610"/>
                </a:cubicBezTo>
                <a:cubicBezTo>
                  <a:pt x="730916" y="17433"/>
                  <a:pt x="727098" y="26686"/>
                  <a:pt x="727098" y="36330"/>
                </a:cubicBezTo>
                <a:lnTo>
                  <a:pt x="727098" y="160610"/>
                </a:lnTo>
                <a:lnTo>
                  <a:pt x="36320" y="160610"/>
                </a:lnTo>
                <a:cubicBezTo>
                  <a:pt x="16263" y="160610"/>
                  <a:pt x="-37" y="176886"/>
                  <a:pt x="-37" y="196967"/>
                </a:cubicBezTo>
                <a:lnTo>
                  <a:pt x="-37" y="669605"/>
                </a:lnTo>
                <a:cubicBezTo>
                  <a:pt x="-37" y="689686"/>
                  <a:pt x="16263" y="705961"/>
                  <a:pt x="36320" y="705961"/>
                </a:cubicBezTo>
                <a:lnTo>
                  <a:pt x="727098" y="705961"/>
                </a:lnTo>
                <a:lnTo>
                  <a:pt x="727098" y="830241"/>
                </a:lnTo>
                <a:cubicBezTo>
                  <a:pt x="727098" y="850322"/>
                  <a:pt x="743338" y="866610"/>
                  <a:pt x="763455" y="866628"/>
                </a:cubicBezTo>
                <a:cubicBezTo>
                  <a:pt x="773089" y="866634"/>
                  <a:pt x="782300" y="862810"/>
                  <a:pt x="789147" y="855994"/>
                </a:cubicBezTo>
                <a:close/>
              </a:path>
            </a:pathLst>
          </a:custGeom>
          <a:gradFill>
            <a:gsLst>
              <a:gs pos="0">
                <a:srgbClr val="4472C4">
                  <a:alpha val="40000"/>
                </a:srgbClr>
              </a:gs>
              <a:gs pos="1000">
                <a:srgbClr val="4472C4">
                  <a:alpha val="40000"/>
                </a:srgbClr>
              </a:gs>
              <a:gs pos="86000">
                <a:srgbClr val="4472C4">
                  <a:alpha val="0"/>
                </a:srgbClr>
              </a:gs>
              <a:gs pos="100000">
                <a:srgbClr val="4472C4">
                  <a:alpha val="0"/>
                </a:srgbClr>
              </a:gs>
            </a:gsLst>
            <a:lin ang="11399912"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pic>
        <p:nvPicPr>
          <p:cNvPr id="524" name="Google Shape;524;p10" descr="A white table with black text&#10;&#10;Description automatically generated"/>
          <p:cNvPicPr preferRelativeResize="0"/>
          <p:nvPr/>
        </p:nvPicPr>
        <p:blipFill rotWithShape="1">
          <a:blip r:embed="rId4">
            <a:alphaModFix/>
          </a:blip>
          <a:srcRect/>
          <a:stretch/>
        </p:blipFill>
        <p:spPr>
          <a:xfrm>
            <a:off x="832039" y="3159935"/>
            <a:ext cx="4895895" cy="2830721"/>
          </a:xfrm>
          <a:prstGeom prst="rect">
            <a:avLst/>
          </a:prstGeom>
          <a:noFill/>
          <a:ln>
            <a:noFill/>
          </a:ln>
          <a:effectLst>
            <a:outerShdw blurRad="63500" sx="102000" sy="102000" algn="ctr" rotWithShape="0">
              <a:srgbClr val="000000">
                <a:alpha val="40000"/>
              </a:srgbClr>
            </a:outerShdw>
          </a:effectLst>
        </p:spPr>
      </p:pic>
      <p:grpSp>
        <p:nvGrpSpPr>
          <p:cNvPr id="525" name="Google Shape;525;p10"/>
          <p:cNvGrpSpPr/>
          <p:nvPr/>
        </p:nvGrpSpPr>
        <p:grpSpPr>
          <a:xfrm>
            <a:off x="715447" y="1570215"/>
            <a:ext cx="10821900" cy="914400"/>
            <a:chOff x="715447" y="1615935"/>
            <a:chExt cx="10821900" cy="914400"/>
          </a:xfrm>
        </p:grpSpPr>
        <p:sp>
          <p:nvSpPr>
            <p:cNvPr id="526" name="Google Shape;526;p10"/>
            <p:cNvSpPr txBox="1"/>
            <p:nvPr/>
          </p:nvSpPr>
          <p:spPr>
            <a:xfrm>
              <a:off x="715447" y="1615935"/>
              <a:ext cx="10821900" cy="914400"/>
            </a:xfrm>
            <a:prstGeom prst="rect">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800" b="1" i="0" u="none" strike="noStrike" cap="none">
                  <a:solidFill>
                    <a:srgbClr val="110E0E"/>
                  </a:solidFill>
                  <a:latin typeface="Calibri"/>
                  <a:ea typeface="Calibri"/>
                  <a:cs typeface="Calibri"/>
                  <a:sym typeface="Calibri"/>
                </a:rPr>
                <a:t>Data Source: </a:t>
              </a:r>
              <a:r>
                <a:rPr lang="en-US" sz="1800" b="0" i="0" u="none" strike="noStrike" cap="none">
                  <a:solidFill>
                    <a:srgbClr val="110E0E"/>
                  </a:solidFill>
                  <a:latin typeface="Calibri"/>
                  <a:ea typeface="Calibri"/>
                  <a:cs typeface="Calibri"/>
                  <a:sym typeface="Calibri"/>
                </a:rPr>
                <a:t>1M </a:t>
              </a:r>
              <a:r>
                <a:rPr lang="en-US" sz="1800" b="1" i="0" u="none" strike="noStrike" cap="none">
                  <a:solidFill>
                    <a:schemeClr val="accent1"/>
                  </a:solidFill>
                  <a:latin typeface="Calibri"/>
                  <a:ea typeface="Calibri"/>
                  <a:cs typeface="Calibri"/>
                  <a:sym typeface="Calibri"/>
                </a:rPr>
                <a:t>de-identified</a:t>
              </a:r>
              <a:r>
                <a:rPr lang="en-US" sz="1800" b="0" i="0" u="none" strike="noStrike" cap="none">
                  <a:solidFill>
                    <a:srgbClr val="110E0E"/>
                  </a:solidFill>
                  <a:latin typeface="Calibri"/>
                  <a:ea typeface="Calibri"/>
                  <a:cs typeface="Calibri"/>
                  <a:sym typeface="Calibri"/>
                </a:rPr>
                <a:t> radiology reports from University of Chicago Medicine </a:t>
              </a:r>
              <a:endParaRPr sz="1800" b="0" i="0" u="none" strike="noStrike" cap="none">
                <a:solidFill>
                  <a:schemeClr val="dk1"/>
                </a:solidFill>
                <a:latin typeface="Calibri"/>
                <a:ea typeface="Calibri"/>
                <a:cs typeface="Calibri"/>
                <a:sym typeface="Calibri"/>
              </a:endParaRPr>
            </a:p>
          </p:txBody>
        </p:sp>
        <p:pic>
          <p:nvPicPr>
            <p:cNvPr id="527" name="Google Shape;527;p10" descr="Friends of UChicago Medicine - UChicago Giving Day"/>
            <p:cNvPicPr preferRelativeResize="0"/>
            <p:nvPr/>
          </p:nvPicPr>
          <p:blipFill rotWithShape="1">
            <a:blip r:embed="rId5">
              <a:alphaModFix/>
            </a:blip>
            <a:srcRect t="16829" b="15465"/>
            <a:stretch/>
          </p:blipFill>
          <p:spPr>
            <a:xfrm>
              <a:off x="9033069" y="1680773"/>
              <a:ext cx="2064859" cy="784724"/>
            </a:xfrm>
            <a:prstGeom prst="rect">
              <a:avLst/>
            </a:prstGeom>
            <a:noFill/>
            <a:ln>
              <a:noFill/>
            </a:ln>
          </p:spPr>
        </p:pic>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32"/>
        <p:cNvGrpSpPr/>
        <p:nvPr/>
      </p:nvGrpSpPr>
      <p:grpSpPr>
        <a:xfrm>
          <a:off x="0" y="0"/>
          <a:ext cx="0" cy="0"/>
          <a:chOff x="0" y="0"/>
          <a:chExt cx="0" cy="0"/>
        </a:xfrm>
      </p:grpSpPr>
      <p:sp>
        <p:nvSpPr>
          <p:cNvPr id="533" name="Google Shape;533;g261d2ec9702_2_0"/>
          <p:cNvSpPr txBox="1"/>
          <p:nvPr/>
        </p:nvSpPr>
        <p:spPr>
          <a:xfrm>
            <a:off x="281175" y="9700"/>
            <a:ext cx="11672700" cy="1325700"/>
          </a:xfrm>
          <a:prstGeom prst="rect">
            <a:avLst/>
          </a:prstGeom>
          <a:noFill/>
          <a:ln>
            <a:noFill/>
          </a:ln>
        </p:spPr>
        <p:txBody>
          <a:bodyPr spcFirstLastPara="1" wrap="square" lIns="91425" tIns="45700" rIns="91425" bIns="45700" anchor="ctr" anchorCtr="0">
            <a:normAutofit/>
          </a:bodyPr>
          <a:lstStyle/>
          <a:p>
            <a:pPr marL="0" marR="0" lvl="0" indent="0" algn="ctr" rtl="0">
              <a:lnSpc>
                <a:spcPct val="90000"/>
              </a:lnSpc>
              <a:spcBef>
                <a:spcPts val="0"/>
              </a:spcBef>
              <a:spcAft>
                <a:spcPts val="0"/>
              </a:spcAft>
              <a:buClr>
                <a:srgbClr val="3F82C4"/>
              </a:buClr>
              <a:buSzPts val="4400"/>
              <a:buFont typeface="Calibri"/>
              <a:buNone/>
            </a:pPr>
            <a:r>
              <a:rPr lang="en-US" sz="4000" b="0" i="0" u="none" strike="noStrike" cap="none">
                <a:solidFill>
                  <a:srgbClr val="3F82C4"/>
                </a:solidFill>
                <a:latin typeface="Calibri"/>
                <a:ea typeface="Calibri"/>
                <a:cs typeface="Calibri"/>
                <a:sym typeface="Calibri"/>
              </a:rPr>
              <a:t>Our model selection process is based on several criteria </a:t>
            </a:r>
            <a:endParaRPr sz="4000" b="0" i="0" u="none" strike="noStrike" cap="none">
              <a:solidFill>
                <a:srgbClr val="3F82C4"/>
              </a:solidFill>
              <a:latin typeface="Calibri"/>
              <a:ea typeface="Calibri"/>
              <a:cs typeface="Calibri"/>
              <a:sym typeface="Calibri"/>
            </a:endParaRPr>
          </a:p>
        </p:txBody>
      </p:sp>
      <p:graphicFrame>
        <p:nvGraphicFramePr>
          <p:cNvPr id="534" name="Google Shape;534;g261d2ec9702_2_0"/>
          <p:cNvGraphicFramePr/>
          <p:nvPr/>
        </p:nvGraphicFramePr>
        <p:xfrm>
          <a:off x="164860" y="1063313"/>
          <a:ext cx="11825100" cy="4268485"/>
        </p:xfrm>
        <a:graphic>
          <a:graphicData uri="http://schemas.openxmlformats.org/drawingml/2006/table">
            <a:tbl>
              <a:tblPr>
                <a:noFill/>
                <a:tableStyleId>{2492D767-8D8F-41C3-9458-6D0A6B437150}</a:tableStyleId>
              </a:tblPr>
              <a:tblGrid>
                <a:gridCol w="1175475">
                  <a:extLst>
                    <a:ext uri="{9D8B030D-6E8A-4147-A177-3AD203B41FA5}">
                      <a16:colId xmlns:a16="http://schemas.microsoft.com/office/drawing/2014/main" val="20000"/>
                    </a:ext>
                  </a:extLst>
                </a:gridCol>
                <a:gridCol w="1644175">
                  <a:extLst>
                    <a:ext uri="{9D8B030D-6E8A-4147-A177-3AD203B41FA5}">
                      <a16:colId xmlns:a16="http://schemas.microsoft.com/office/drawing/2014/main" val="20001"/>
                    </a:ext>
                  </a:extLst>
                </a:gridCol>
                <a:gridCol w="2273300">
                  <a:extLst>
                    <a:ext uri="{9D8B030D-6E8A-4147-A177-3AD203B41FA5}">
                      <a16:colId xmlns:a16="http://schemas.microsoft.com/office/drawing/2014/main" val="20002"/>
                    </a:ext>
                  </a:extLst>
                </a:gridCol>
                <a:gridCol w="1871125">
                  <a:extLst>
                    <a:ext uri="{9D8B030D-6E8A-4147-A177-3AD203B41FA5}">
                      <a16:colId xmlns:a16="http://schemas.microsoft.com/office/drawing/2014/main" val="20003"/>
                    </a:ext>
                  </a:extLst>
                </a:gridCol>
                <a:gridCol w="2461275">
                  <a:extLst>
                    <a:ext uri="{9D8B030D-6E8A-4147-A177-3AD203B41FA5}">
                      <a16:colId xmlns:a16="http://schemas.microsoft.com/office/drawing/2014/main" val="20004"/>
                    </a:ext>
                  </a:extLst>
                </a:gridCol>
                <a:gridCol w="2399750">
                  <a:extLst>
                    <a:ext uri="{9D8B030D-6E8A-4147-A177-3AD203B41FA5}">
                      <a16:colId xmlns:a16="http://schemas.microsoft.com/office/drawing/2014/main" val="20005"/>
                    </a:ext>
                  </a:extLst>
                </a:gridCol>
              </a:tblGrid>
              <a:tr h="340300">
                <a:tc rowSpan="2">
                  <a:txBody>
                    <a:bodyPr/>
                    <a:lstStyle/>
                    <a:p>
                      <a:pPr marL="0" marR="0" lvl="0" indent="0" algn="ctr" rtl="0">
                        <a:lnSpc>
                          <a:spcPct val="100000"/>
                        </a:lnSpc>
                        <a:spcBef>
                          <a:spcPts val="0"/>
                        </a:spcBef>
                        <a:spcAft>
                          <a:spcPts val="0"/>
                        </a:spcAft>
                        <a:buClr>
                          <a:srgbClr val="000000"/>
                        </a:buClr>
                        <a:buSzPts val="1250"/>
                        <a:buFont typeface="Arial"/>
                        <a:buNone/>
                      </a:pPr>
                      <a:r>
                        <a:rPr lang="en-US" sz="1250" b="1" u="none" strike="noStrike" cap="none">
                          <a:solidFill>
                            <a:schemeClr val="lt1"/>
                          </a:solidFill>
                          <a:latin typeface="Calibri"/>
                          <a:ea typeface="Calibri"/>
                          <a:cs typeface="Calibri"/>
                          <a:sym typeface="Calibri"/>
                        </a:rPr>
                        <a:t>Selection </a:t>
                      </a:r>
                      <a:endParaRPr sz="1250" b="1" u="none" strike="noStrike" cap="none">
                        <a:solidFill>
                          <a:schemeClr val="lt1"/>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250"/>
                        <a:buFont typeface="Arial"/>
                        <a:buNone/>
                      </a:pPr>
                      <a:r>
                        <a:rPr lang="en-US" sz="1250" b="1" u="none" strike="noStrike" cap="none">
                          <a:solidFill>
                            <a:schemeClr val="lt1"/>
                          </a:solidFill>
                          <a:latin typeface="Calibri"/>
                          <a:ea typeface="Calibri"/>
                          <a:cs typeface="Calibri"/>
                          <a:sym typeface="Calibri"/>
                        </a:rPr>
                        <a:t>Criteria</a:t>
                      </a:r>
                      <a:endParaRPr sz="1250" b="1" u="none" strike="noStrike" cap="none">
                        <a:solidFill>
                          <a:schemeClr val="lt1"/>
                        </a:solidFill>
                        <a:latin typeface="Calibri"/>
                        <a:ea typeface="Calibri"/>
                        <a:cs typeface="Calibri"/>
                        <a:sym typeface="Calibri"/>
                      </a:endParaRPr>
                    </a:p>
                  </a:txBody>
                  <a:tcPr marL="91425" marR="91425" marT="91425" marB="91425" anchor="ctr">
                    <a:lnR w="12700" cap="flat" cmpd="sng">
                      <a:solidFill>
                        <a:schemeClr val="accent3"/>
                      </a:solidFill>
                      <a:prstDash val="solid"/>
                      <a:round/>
                      <a:headEnd type="none" w="sm" len="sm"/>
                      <a:tailEnd type="none" w="sm" len="sm"/>
                    </a:lnR>
                    <a:lnB w="9525" cap="flat" cmpd="sng">
                      <a:solidFill>
                        <a:srgbClr val="000000">
                          <a:alpha val="0"/>
                        </a:srgbClr>
                      </a:solidFill>
                      <a:prstDash val="solid"/>
                      <a:round/>
                      <a:headEnd type="none" w="sm" len="sm"/>
                      <a:tailEnd type="none" w="sm" len="sm"/>
                    </a:lnB>
                    <a:solidFill>
                      <a:schemeClr val="accent1"/>
                    </a:solidFill>
                  </a:tcPr>
                </a:tc>
                <a:tc gridSpan="2">
                  <a:txBody>
                    <a:bodyPr/>
                    <a:lstStyle/>
                    <a:p>
                      <a:pPr marL="0" marR="0" lvl="0" indent="0" algn="ctr" rtl="0">
                        <a:lnSpc>
                          <a:spcPct val="100000"/>
                        </a:lnSpc>
                        <a:spcBef>
                          <a:spcPts val="0"/>
                        </a:spcBef>
                        <a:spcAft>
                          <a:spcPts val="0"/>
                        </a:spcAft>
                        <a:buClr>
                          <a:srgbClr val="000000"/>
                        </a:buClr>
                        <a:buSzPts val="1250"/>
                        <a:buFont typeface="Arial"/>
                        <a:buNone/>
                      </a:pPr>
                      <a:r>
                        <a:rPr lang="en-US" sz="1250" b="1" u="none" strike="noStrike" cap="none">
                          <a:solidFill>
                            <a:schemeClr val="lt1"/>
                          </a:solidFill>
                          <a:latin typeface="Calibri"/>
                          <a:ea typeface="Calibri"/>
                          <a:cs typeface="Calibri"/>
                          <a:sym typeface="Calibri"/>
                        </a:rPr>
                        <a:t>Meta AI</a:t>
                      </a:r>
                      <a:endParaRPr sz="1250" b="1" u="none" strike="noStrike" cap="none">
                        <a:solidFill>
                          <a:schemeClr val="lt1"/>
                        </a:solidFill>
                        <a:latin typeface="Calibri"/>
                        <a:ea typeface="Calibri"/>
                        <a:cs typeface="Calibri"/>
                        <a:sym typeface="Calibri"/>
                      </a:endParaRPr>
                    </a:p>
                  </a:txBody>
                  <a:tcPr marL="91425" marR="91425" marT="91425" marB="91425" anchor="ctr">
                    <a:lnL w="12700" cap="flat" cmpd="sng">
                      <a:solidFill>
                        <a:schemeClr val="accent3"/>
                      </a:solidFill>
                      <a:prstDash val="solid"/>
                      <a:round/>
                      <a:headEnd type="none" w="sm" len="sm"/>
                      <a:tailEnd type="none" w="sm" len="sm"/>
                    </a:lnL>
                    <a:lnR w="12700" cap="flat" cmpd="sng">
                      <a:solidFill>
                        <a:srgbClr val="BFBFBF"/>
                      </a:solidFill>
                      <a:prstDash val="solid"/>
                      <a:round/>
                      <a:headEnd type="none" w="sm" len="sm"/>
                      <a:tailEnd type="none" w="sm" len="sm"/>
                    </a:lnR>
                    <a:lnB w="9525" cap="flat" cmpd="sng">
                      <a:solidFill>
                        <a:srgbClr val="000000">
                          <a:alpha val="0"/>
                        </a:srgbClr>
                      </a:solidFill>
                      <a:prstDash val="solid"/>
                      <a:round/>
                      <a:headEnd type="none" w="sm" len="sm"/>
                      <a:tailEnd type="none" w="sm" len="sm"/>
                    </a:lnB>
                    <a:solidFill>
                      <a:schemeClr val="accent1"/>
                    </a:solidFill>
                  </a:tcPr>
                </a:tc>
                <a:tc hMerge="1">
                  <a:txBody>
                    <a:bodyPr/>
                    <a:lstStyle/>
                    <a:p>
                      <a:endParaRPr lang="en-US"/>
                    </a:p>
                  </a:txBody>
                  <a:tcPr/>
                </a:tc>
                <a:tc gridSpan="2">
                  <a:txBody>
                    <a:bodyPr/>
                    <a:lstStyle/>
                    <a:p>
                      <a:pPr marL="0" marR="0" lvl="0" indent="0" algn="ctr" rtl="0">
                        <a:lnSpc>
                          <a:spcPct val="100000"/>
                        </a:lnSpc>
                        <a:spcBef>
                          <a:spcPts val="0"/>
                        </a:spcBef>
                        <a:spcAft>
                          <a:spcPts val="0"/>
                        </a:spcAft>
                        <a:buClr>
                          <a:srgbClr val="000000"/>
                        </a:buClr>
                        <a:buSzPts val="1250"/>
                        <a:buFont typeface="Arial"/>
                        <a:buNone/>
                      </a:pPr>
                      <a:r>
                        <a:rPr lang="en-US" sz="1250" b="1" u="none" strike="noStrike" cap="none">
                          <a:solidFill>
                            <a:schemeClr val="lt1"/>
                          </a:solidFill>
                          <a:latin typeface="Calibri"/>
                          <a:ea typeface="Calibri"/>
                          <a:cs typeface="Calibri"/>
                          <a:sym typeface="Calibri"/>
                        </a:rPr>
                        <a:t>Open AI</a:t>
                      </a:r>
                      <a:endParaRPr sz="1250" b="1" u="none" strike="noStrike" cap="none">
                        <a:solidFill>
                          <a:schemeClr val="lt1"/>
                        </a:solidFill>
                        <a:latin typeface="Calibri"/>
                        <a:ea typeface="Calibri"/>
                        <a:cs typeface="Calibri"/>
                        <a:sym typeface="Calibri"/>
                      </a:endParaRPr>
                    </a:p>
                  </a:txBody>
                  <a:tcPr marL="91425" marR="91425" marT="91425" marB="91425" anchor="ctr">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B w="9525" cap="flat" cmpd="sng">
                      <a:solidFill>
                        <a:srgbClr val="000000">
                          <a:alpha val="0"/>
                        </a:srgbClr>
                      </a:solidFill>
                      <a:prstDash val="solid"/>
                      <a:round/>
                      <a:headEnd type="none" w="sm" len="sm"/>
                      <a:tailEnd type="none" w="sm" len="sm"/>
                    </a:lnB>
                    <a:solidFill>
                      <a:schemeClr val="accent1"/>
                    </a:solidFill>
                  </a:tcPr>
                </a:tc>
                <a:tc hMerge="1">
                  <a:txBody>
                    <a:bodyPr/>
                    <a:lstStyle/>
                    <a:p>
                      <a:endParaRPr lang="en-US"/>
                    </a:p>
                  </a:txBody>
                  <a:tcPr/>
                </a:tc>
                <a:tc>
                  <a:txBody>
                    <a:bodyPr/>
                    <a:lstStyle/>
                    <a:p>
                      <a:pPr marL="0" marR="0" lvl="0" indent="0" algn="ctr" rtl="0">
                        <a:lnSpc>
                          <a:spcPct val="100000"/>
                        </a:lnSpc>
                        <a:spcBef>
                          <a:spcPts val="0"/>
                        </a:spcBef>
                        <a:spcAft>
                          <a:spcPts val="0"/>
                        </a:spcAft>
                        <a:buClr>
                          <a:srgbClr val="000000"/>
                        </a:buClr>
                        <a:buSzPts val="1250"/>
                        <a:buFont typeface="Arial"/>
                        <a:buNone/>
                      </a:pPr>
                      <a:r>
                        <a:rPr lang="en-US" sz="1250" b="1" u="none" strike="noStrike" cap="none">
                          <a:solidFill>
                            <a:schemeClr val="lt1"/>
                          </a:solidFill>
                          <a:latin typeface="Calibri"/>
                          <a:ea typeface="Calibri"/>
                          <a:cs typeface="Calibri"/>
                          <a:sym typeface="Calibri"/>
                        </a:rPr>
                        <a:t>Mistral AI</a:t>
                      </a:r>
                      <a:endParaRPr sz="1250" b="1" u="none" strike="noStrike" cap="none">
                        <a:solidFill>
                          <a:schemeClr val="lt1"/>
                        </a:solidFill>
                        <a:latin typeface="Calibri"/>
                        <a:ea typeface="Calibri"/>
                        <a:cs typeface="Calibri"/>
                        <a:sym typeface="Calibri"/>
                      </a:endParaRPr>
                    </a:p>
                  </a:txBody>
                  <a:tcPr marL="91425" marR="91425" marT="91425" marB="91425" anchor="ctr">
                    <a:lnL w="12700" cap="flat" cmpd="sng">
                      <a:solidFill>
                        <a:srgbClr val="BFBFBF"/>
                      </a:solidFill>
                      <a:prstDash val="solid"/>
                      <a:round/>
                      <a:headEnd type="none" w="sm" len="sm"/>
                      <a:tailEnd type="none" w="sm" len="sm"/>
                    </a:lnL>
                    <a:lnB w="9525" cap="flat" cmpd="sng">
                      <a:solidFill>
                        <a:srgbClr val="000000">
                          <a:alpha val="0"/>
                        </a:srgbClr>
                      </a:solidFill>
                      <a:prstDash val="solid"/>
                      <a:round/>
                      <a:headEnd type="none" w="sm" len="sm"/>
                      <a:tailEnd type="none" w="sm" len="sm"/>
                    </a:lnB>
                    <a:solidFill>
                      <a:schemeClr val="accent1"/>
                    </a:solidFill>
                  </a:tcPr>
                </a:tc>
                <a:extLst>
                  <a:ext uri="{0D108BD9-81ED-4DB2-BD59-A6C34878D82A}">
                    <a16:rowId xmlns:a16="http://schemas.microsoft.com/office/drawing/2014/main" val="10000"/>
                  </a:ext>
                </a:extLst>
              </a:tr>
              <a:tr h="340300">
                <a:tc vMerge="1">
                  <a:txBody>
                    <a:bodyPr/>
                    <a:lstStyle/>
                    <a:p>
                      <a:endParaRPr lang="en-US"/>
                    </a:p>
                  </a:txBody>
                  <a:tcPr/>
                </a:tc>
                <a:tc>
                  <a:txBody>
                    <a:bodyPr/>
                    <a:lstStyle/>
                    <a:p>
                      <a:pPr marL="0" marR="0" lvl="0" indent="0" algn="ctr" rtl="0">
                        <a:lnSpc>
                          <a:spcPct val="100000"/>
                        </a:lnSpc>
                        <a:spcBef>
                          <a:spcPts val="0"/>
                        </a:spcBef>
                        <a:spcAft>
                          <a:spcPts val="0"/>
                        </a:spcAft>
                        <a:buClr>
                          <a:srgbClr val="000000"/>
                        </a:buClr>
                        <a:buSzPts val="1250"/>
                        <a:buFont typeface="Arial"/>
                        <a:buNone/>
                      </a:pPr>
                      <a:r>
                        <a:rPr lang="en-US" sz="1250" b="1" u="none" strike="noStrike" cap="none">
                          <a:latin typeface="Calibri"/>
                          <a:ea typeface="Calibri"/>
                          <a:cs typeface="Calibri"/>
                          <a:sym typeface="Calibri"/>
                        </a:rPr>
                        <a:t>Llama</a:t>
                      </a:r>
                      <a:endParaRPr sz="1250" b="1" u="none" strike="noStrike" cap="none">
                        <a:latin typeface="Calibri"/>
                        <a:ea typeface="Calibri"/>
                        <a:cs typeface="Calibri"/>
                        <a:sym typeface="Calibri"/>
                      </a:endParaRPr>
                    </a:p>
                  </a:txBody>
                  <a:tcPr marL="91425" marR="91425" marT="91425" marB="91425" anchor="ctr">
                    <a:lnL w="9525" cap="flat" cmpd="sng">
                      <a:solidFill>
                        <a:schemeClr val="accent3"/>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D8E2F3"/>
                    </a:solidFill>
                  </a:tcPr>
                </a:tc>
                <a:tc>
                  <a:txBody>
                    <a:bodyPr/>
                    <a:lstStyle/>
                    <a:p>
                      <a:pPr marL="0" marR="0" lvl="0" indent="0" algn="ctr" rtl="0">
                        <a:lnSpc>
                          <a:spcPct val="100000"/>
                        </a:lnSpc>
                        <a:spcBef>
                          <a:spcPts val="0"/>
                        </a:spcBef>
                        <a:spcAft>
                          <a:spcPts val="0"/>
                        </a:spcAft>
                        <a:buClr>
                          <a:srgbClr val="000000"/>
                        </a:buClr>
                        <a:buSzPts val="1250"/>
                        <a:buFont typeface="Arial"/>
                        <a:buNone/>
                      </a:pPr>
                      <a:r>
                        <a:rPr lang="en-US" sz="1250" b="1" u="none" strike="noStrike" cap="none">
                          <a:latin typeface="Calibri"/>
                          <a:ea typeface="Calibri"/>
                          <a:cs typeface="Calibri"/>
                          <a:sym typeface="Calibri"/>
                        </a:rPr>
                        <a:t>Llama 2</a:t>
                      </a:r>
                      <a:endParaRPr sz="1250" b="1" u="none" strike="noStrike" cap="none">
                        <a:latin typeface="Calibri"/>
                        <a:ea typeface="Calibri"/>
                        <a:cs typeface="Calibri"/>
                        <a:sym typeface="Calibri"/>
                      </a:endParaRPr>
                    </a:p>
                  </a:txBody>
                  <a:tcPr marL="91425" marR="91425" marT="91425" marB="91425" anchor="ctr">
                    <a:lnL w="9525" cap="flat" cmpd="sng">
                      <a:solidFill>
                        <a:srgbClr val="000000">
                          <a:alpha val="0"/>
                        </a:srgbClr>
                      </a:solidFill>
                      <a:prstDash val="solid"/>
                      <a:round/>
                      <a:headEnd type="none" w="sm" len="sm"/>
                      <a:tailEnd type="none" w="sm" len="sm"/>
                    </a:lnL>
                    <a:lnR w="12700" cap="flat" cmpd="sng">
                      <a:solidFill>
                        <a:srgbClr val="BFBFBF"/>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D8E2F3"/>
                    </a:solidFill>
                  </a:tcPr>
                </a:tc>
                <a:tc>
                  <a:txBody>
                    <a:bodyPr/>
                    <a:lstStyle/>
                    <a:p>
                      <a:pPr marL="0" marR="0" lvl="0" indent="0" algn="ctr" rtl="0">
                        <a:lnSpc>
                          <a:spcPct val="100000"/>
                        </a:lnSpc>
                        <a:spcBef>
                          <a:spcPts val="0"/>
                        </a:spcBef>
                        <a:spcAft>
                          <a:spcPts val="0"/>
                        </a:spcAft>
                        <a:buClr>
                          <a:srgbClr val="000000"/>
                        </a:buClr>
                        <a:buSzPts val="1250"/>
                        <a:buFont typeface="Arial"/>
                        <a:buNone/>
                      </a:pPr>
                      <a:r>
                        <a:rPr lang="en-US" sz="1250" b="1" u="none" strike="noStrike" cap="none">
                          <a:latin typeface="Calibri"/>
                          <a:ea typeface="Calibri"/>
                          <a:cs typeface="Calibri"/>
                          <a:sym typeface="Calibri"/>
                        </a:rPr>
                        <a:t>GPT3</a:t>
                      </a:r>
                      <a:endParaRPr sz="1250" b="1" u="none" strike="noStrike" cap="none">
                        <a:latin typeface="Calibri"/>
                        <a:ea typeface="Calibri"/>
                        <a:cs typeface="Calibri"/>
                        <a:sym typeface="Calibri"/>
                      </a:endParaRPr>
                    </a:p>
                  </a:txBody>
                  <a:tcPr marL="91425" marR="91425" marT="91425" marB="91425" anchor="ctr">
                    <a:lnL w="12700" cap="flat" cmpd="sng">
                      <a:solidFill>
                        <a:srgbClr val="BFBFBF"/>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D8E2F3"/>
                    </a:solidFill>
                  </a:tcPr>
                </a:tc>
                <a:tc>
                  <a:txBody>
                    <a:bodyPr/>
                    <a:lstStyle/>
                    <a:p>
                      <a:pPr marL="0" marR="0" lvl="0" indent="0" algn="ctr" rtl="0">
                        <a:lnSpc>
                          <a:spcPct val="100000"/>
                        </a:lnSpc>
                        <a:spcBef>
                          <a:spcPts val="0"/>
                        </a:spcBef>
                        <a:spcAft>
                          <a:spcPts val="0"/>
                        </a:spcAft>
                        <a:buClr>
                          <a:srgbClr val="000000"/>
                        </a:buClr>
                        <a:buSzPts val="1250"/>
                        <a:buFont typeface="Arial"/>
                        <a:buNone/>
                      </a:pPr>
                      <a:r>
                        <a:rPr lang="en-US" sz="1250" b="1" u="none" strike="noStrike" cap="none">
                          <a:latin typeface="Calibri"/>
                          <a:ea typeface="Calibri"/>
                          <a:cs typeface="Calibri"/>
                          <a:sym typeface="Calibri"/>
                        </a:rPr>
                        <a:t>GPT4</a:t>
                      </a:r>
                      <a:endParaRPr sz="1250" b="1" u="none" strike="noStrike" cap="none">
                        <a:latin typeface="Calibri"/>
                        <a:ea typeface="Calibri"/>
                        <a:cs typeface="Calibri"/>
                        <a:sym typeface="Calibri"/>
                      </a:endParaRPr>
                    </a:p>
                  </a:txBody>
                  <a:tcPr marL="91425" marR="91425" marT="91425" marB="91425" anchor="ctr">
                    <a:lnL w="9525" cap="flat" cmpd="sng">
                      <a:solidFill>
                        <a:srgbClr val="000000">
                          <a:alpha val="0"/>
                        </a:srgbClr>
                      </a:solidFill>
                      <a:prstDash val="solid"/>
                      <a:round/>
                      <a:headEnd type="none" w="sm" len="sm"/>
                      <a:tailEnd type="none" w="sm" len="sm"/>
                    </a:lnL>
                    <a:lnR w="12700" cap="flat" cmpd="sng">
                      <a:solidFill>
                        <a:srgbClr val="BFBFBF"/>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D8E2F3"/>
                    </a:solidFill>
                  </a:tcPr>
                </a:tc>
                <a:tc>
                  <a:txBody>
                    <a:bodyPr/>
                    <a:lstStyle/>
                    <a:p>
                      <a:pPr marL="0" marR="0" lvl="0" indent="0" algn="ctr" rtl="0">
                        <a:lnSpc>
                          <a:spcPct val="100000"/>
                        </a:lnSpc>
                        <a:spcBef>
                          <a:spcPts val="0"/>
                        </a:spcBef>
                        <a:spcAft>
                          <a:spcPts val="0"/>
                        </a:spcAft>
                        <a:buClr>
                          <a:srgbClr val="000000"/>
                        </a:buClr>
                        <a:buSzPts val="1250"/>
                        <a:buFont typeface="Arial"/>
                        <a:buNone/>
                      </a:pPr>
                      <a:r>
                        <a:rPr lang="en-US" sz="1250" b="1" u="none" strike="noStrike" cap="none">
                          <a:latin typeface="Calibri"/>
                          <a:ea typeface="Calibri"/>
                          <a:cs typeface="Calibri"/>
                          <a:sym typeface="Calibri"/>
                        </a:rPr>
                        <a:t>Mistral</a:t>
                      </a:r>
                      <a:endParaRPr sz="1250" b="1" u="none" strike="noStrike" cap="none">
                        <a:latin typeface="Calibri"/>
                        <a:ea typeface="Calibri"/>
                        <a:cs typeface="Calibri"/>
                        <a:sym typeface="Calibri"/>
                      </a:endParaRPr>
                    </a:p>
                  </a:txBody>
                  <a:tcPr marL="91425" marR="91425" marT="91425" marB="91425" anchor="ctr">
                    <a:lnL w="12700" cap="flat" cmpd="sng">
                      <a:solidFill>
                        <a:srgbClr val="BFBFBF"/>
                      </a:solidFill>
                      <a:prstDash val="solid"/>
                      <a:round/>
                      <a:headEnd type="none" w="sm" len="sm"/>
                      <a:tailEnd type="none" w="sm" len="sm"/>
                    </a:lnL>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D8E2F3"/>
                    </a:solidFill>
                  </a:tcPr>
                </a:tc>
                <a:extLst>
                  <a:ext uri="{0D108BD9-81ED-4DB2-BD59-A6C34878D82A}">
                    <a16:rowId xmlns:a16="http://schemas.microsoft.com/office/drawing/2014/main" val="10001"/>
                  </a:ext>
                </a:extLst>
              </a:tr>
              <a:tr h="513950">
                <a:tc>
                  <a:txBody>
                    <a:bodyPr/>
                    <a:lstStyle/>
                    <a:p>
                      <a:pPr marL="0" marR="0" lvl="0" indent="0" algn="l" rtl="0">
                        <a:lnSpc>
                          <a:spcPct val="100000"/>
                        </a:lnSpc>
                        <a:spcBef>
                          <a:spcPts val="0"/>
                        </a:spcBef>
                        <a:spcAft>
                          <a:spcPts val="0"/>
                        </a:spcAft>
                        <a:buClr>
                          <a:srgbClr val="000000"/>
                        </a:buClr>
                        <a:buSzPts val="1250"/>
                        <a:buFont typeface="Arial"/>
                        <a:buNone/>
                      </a:pPr>
                      <a:r>
                        <a:rPr lang="en-US" sz="1250" b="1" u="none" strike="noStrike" cap="none">
                          <a:latin typeface="Calibri"/>
                          <a:ea typeface="Calibri"/>
                          <a:cs typeface="Calibri"/>
                          <a:sym typeface="Calibri"/>
                        </a:rPr>
                        <a:t>Open-Source</a:t>
                      </a:r>
                      <a:endParaRPr sz="1250" b="1" u="none" strike="noStrike" cap="none">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250"/>
                        <a:buFont typeface="Arial"/>
                        <a:buNone/>
                      </a:pPr>
                      <a:r>
                        <a:rPr lang="en-US" sz="1250" b="1" u="none" strike="noStrike" cap="none">
                          <a:latin typeface="Calibri"/>
                          <a:ea typeface="Calibri"/>
                          <a:cs typeface="Calibri"/>
                          <a:sym typeface="Calibri"/>
                        </a:rPr>
                        <a:t>Availability</a:t>
                      </a:r>
                      <a:endParaRPr sz="1250" b="1" u="none" strike="noStrike" cap="none">
                        <a:latin typeface="Calibri"/>
                        <a:ea typeface="Calibri"/>
                        <a:cs typeface="Calibri"/>
                        <a:sym typeface="Calibri"/>
                      </a:endParaRPr>
                    </a:p>
                  </a:txBody>
                  <a:tcPr marL="91425" marR="91425" marT="91425" marB="91425">
                    <a:lnR w="9525" cap="flat" cmpd="sng">
                      <a:solidFill>
                        <a:schemeClr val="accent3"/>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r>
                        <a:rPr lang="en-US" sz="1100" b="1" u="none" strike="noStrike" cap="none">
                          <a:solidFill>
                            <a:schemeClr val="dk1"/>
                          </a:solidFill>
                          <a:latin typeface="Calibri"/>
                          <a:ea typeface="Calibri"/>
                          <a:cs typeface="Calibri"/>
                          <a:sym typeface="Calibri"/>
                        </a:rPr>
                        <a:t>Open-source, </a:t>
                      </a:r>
                      <a:r>
                        <a:rPr lang="en-US" sz="1100" u="none" strike="noStrike" cap="none">
                          <a:solidFill>
                            <a:schemeClr val="dk1"/>
                          </a:solidFill>
                          <a:latin typeface="Calibri"/>
                          <a:ea typeface="Calibri"/>
                          <a:cs typeface="Calibri"/>
                          <a:sym typeface="Calibri"/>
                        </a:rPr>
                        <a:t>accessible through API</a:t>
                      </a:r>
                      <a:endParaRPr sz="1100" b="1" u="none" strike="noStrike" cap="none">
                        <a:solidFill>
                          <a:schemeClr val="dk1"/>
                        </a:solidFill>
                        <a:latin typeface="Calibri"/>
                        <a:ea typeface="Calibri"/>
                        <a:cs typeface="Calibri"/>
                        <a:sym typeface="Calibri"/>
                      </a:endParaRPr>
                    </a:p>
                  </a:txBody>
                  <a:tcPr marL="91425" marR="91425" marT="91425" marB="91425">
                    <a:lnL w="9525" cap="flat" cmpd="sng">
                      <a:solidFill>
                        <a:schemeClr val="accent3"/>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r>
                        <a:rPr lang="en-US" sz="1100" b="1" u="none" strike="noStrike" cap="none">
                          <a:solidFill>
                            <a:schemeClr val="dk1"/>
                          </a:solidFill>
                          <a:latin typeface="Calibri"/>
                          <a:ea typeface="Calibri"/>
                          <a:cs typeface="Calibri"/>
                          <a:sym typeface="Calibri"/>
                        </a:rPr>
                        <a:t>Open source</a:t>
                      </a:r>
                      <a:r>
                        <a:rPr lang="en-US" sz="1100" u="none" strike="noStrike" cap="none">
                          <a:solidFill>
                            <a:schemeClr val="dk1"/>
                          </a:solidFill>
                          <a:latin typeface="Calibri"/>
                          <a:ea typeface="Calibri"/>
                          <a:cs typeface="Calibri"/>
                          <a:sym typeface="Calibri"/>
                        </a:rPr>
                        <a:t>, available for free and for commercial use</a:t>
                      </a:r>
                      <a:endParaRPr sz="1100" b="1" u="none" strike="noStrike" cap="none">
                        <a:solidFill>
                          <a:schemeClr val="dk1"/>
                        </a:solidFill>
                        <a:latin typeface="Calibri"/>
                        <a:ea typeface="Calibri"/>
                        <a:cs typeface="Calibri"/>
                        <a:sym typeface="Calibri"/>
                      </a:endParaRPr>
                    </a:p>
                  </a:txBody>
                  <a:tcPr marL="91425" marR="91425" marT="91425" marB="91425">
                    <a:lnL w="9525" cap="flat" cmpd="sng">
                      <a:solidFill>
                        <a:srgbClr val="000000">
                          <a:alpha val="0"/>
                        </a:srgbClr>
                      </a:solidFill>
                      <a:prstDash val="solid"/>
                      <a:round/>
                      <a:headEnd type="none" w="sm" len="sm"/>
                      <a:tailEnd type="none" w="sm" len="sm"/>
                    </a:lnL>
                    <a:lnR w="12700" cap="flat" cmpd="sng">
                      <a:solidFill>
                        <a:srgbClr val="BFBFBF"/>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r>
                        <a:rPr lang="en-US" sz="1100" b="1" u="none" strike="noStrike" cap="none">
                          <a:solidFill>
                            <a:schemeClr val="dk1"/>
                          </a:solidFill>
                          <a:latin typeface="Calibri"/>
                          <a:ea typeface="Calibri"/>
                          <a:cs typeface="Calibri"/>
                          <a:sym typeface="Calibri"/>
                        </a:rPr>
                        <a:t>Not open-source</a:t>
                      </a:r>
                      <a:endParaRPr sz="1100" b="1"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100"/>
                        <a:buFont typeface="Arial"/>
                        <a:buNone/>
                      </a:pPr>
                      <a:endParaRPr sz="1100" b="1" u="none" strike="noStrike" cap="none">
                        <a:solidFill>
                          <a:schemeClr val="dk1"/>
                        </a:solidFill>
                        <a:latin typeface="Calibri"/>
                        <a:ea typeface="Calibri"/>
                        <a:cs typeface="Calibri"/>
                        <a:sym typeface="Calibri"/>
                      </a:endParaRPr>
                    </a:p>
                  </a:txBody>
                  <a:tcPr marL="91425" marR="91425" marT="91425" marB="91425">
                    <a:lnL w="12700" cap="flat" cmpd="sng">
                      <a:solidFill>
                        <a:srgbClr val="BFBFBF"/>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r>
                        <a:rPr lang="en-US" sz="1100" b="1" u="none" strike="noStrike" cap="none">
                          <a:solidFill>
                            <a:schemeClr val="dk1"/>
                          </a:solidFill>
                          <a:latin typeface="Calibri"/>
                          <a:ea typeface="Calibri"/>
                          <a:cs typeface="Calibri"/>
                          <a:sym typeface="Calibri"/>
                        </a:rPr>
                        <a:t>Not open-source</a:t>
                      </a:r>
                      <a:endParaRPr sz="1100" b="1" u="none" strike="noStrike" cap="none">
                        <a:solidFill>
                          <a:schemeClr val="dk1"/>
                        </a:solidFill>
                        <a:latin typeface="Calibri"/>
                        <a:ea typeface="Calibri"/>
                        <a:cs typeface="Calibri"/>
                        <a:sym typeface="Calibri"/>
                      </a:endParaRPr>
                    </a:p>
                  </a:txBody>
                  <a:tcPr marL="91425" marR="91425" marT="91425" marB="91425">
                    <a:lnL w="9525" cap="flat" cmpd="sng">
                      <a:solidFill>
                        <a:srgbClr val="000000">
                          <a:alpha val="0"/>
                        </a:srgbClr>
                      </a:solidFill>
                      <a:prstDash val="solid"/>
                      <a:round/>
                      <a:headEnd type="none" w="sm" len="sm"/>
                      <a:tailEnd type="none" w="sm" len="sm"/>
                    </a:lnL>
                    <a:lnR w="12700" cap="flat" cmpd="sng">
                      <a:solidFill>
                        <a:srgbClr val="BFBFBF"/>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r>
                        <a:rPr lang="en-US" sz="1100" b="1" u="none" strike="noStrike" cap="none">
                          <a:solidFill>
                            <a:schemeClr val="dk1"/>
                          </a:solidFill>
                          <a:latin typeface="Calibri"/>
                          <a:ea typeface="Calibri"/>
                          <a:cs typeface="Calibri"/>
                          <a:sym typeface="Calibri"/>
                        </a:rPr>
                        <a:t>Open-source and community-focused</a:t>
                      </a:r>
                      <a:endParaRPr sz="1100" b="1" u="none" strike="noStrike" cap="none">
                        <a:solidFill>
                          <a:schemeClr val="dk1"/>
                        </a:solidFill>
                        <a:latin typeface="Calibri"/>
                        <a:ea typeface="Calibri"/>
                        <a:cs typeface="Calibri"/>
                        <a:sym typeface="Calibri"/>
                      </a:endParaRPr>
                    </a:p>
                  </a:txBody>
                  <a:tcPr marL="91425" marR="91425" marT="91425" marB="91425">
                    <a:lnL w="12700" cap="flat" cmpd="sng">
                      <a:solidFill>
                        <a:srgbClr val="BFBFBF"/>
                      </a:solidFill>
                      <a:prstDash val="solid"/>
                      <a:round/>
                      <a:headEnd type="none" w="sm" len="sm"/>
                      <a:tailEnd type="none" w="sm" len="sm"/>
                    </a:lnL>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2"/>
                  </a:ext>
                </a:extLst>
              </a:tr>
              <a:tr h="777875">
                <a:tc>
                  <a:txBody>
                    <a:bodyPr/>
                    <a:lstStyle/>
                    <a:p>
                      <a:pPr marL="0" marR="0" lvl="0" indent="0" algn="l" rtl="0">
                        <a:lnSpc>
                          <a:spcPct val="100000"/>
                        </a:lnSpc>
                        <a:spcBef>
                          <a:spcPts val="0"/>
                        </a:spcBef>
                        <a:spcAft>
                          <a:spcPts val="0"/>
                        </a:spcAft>
                        <a:buClr>
                          <a:srgbClr val="000000"/>
                        </a:buClr>
                        <a:buSzPts val="1250"/>
                        <a:buFont typeface="Arial"/>
                        <a:buNone/>
                      </a:pPr>
                      <a:r>
                        <a:rPr lang="en-US" sz="1250" b="1" u="none" strike="noStrike" cap="none">
                          <a:latin typeface="Calibri"/>
                          <a:ea typeface="Calibri"/>
                          <a:cs typeface="Calibri"/>
                          <a:sym typeface="Calibri"/>
                        </a:rPr>
                        <a:t>Manageable Model Size </a:t>
                      </a:r>
                      <a:endParaRPr sz="1250" b="1" u="none" strike="noStrike" cap="none">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250"/>
                        <a:buFont typeface="Arial"/>
                        <a:buNone/>
                      </a:pPr>
                      <a:endParaRPr sz="1250" b="1" u="none" strike="noStrike" cap="none">
                        <a:latin typeface="Calibri"/>
                        <a:ea typeface="Calibri"/>
                        <a:cs typeface="Calibri"/>
                        <a:sym typeface="Calibri"/>
                      </a:endParaRPr>
                    </a:p>
                  </a:txBody>
                  <a:tcPr marL="91425" marR="91425" marT="91425" marB="91425">
                    <a:lnR w="9525" cap="flat" cmpd="sng">
                      <a:solidFill>
                        <a:schemeClr val="accent3"/>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r>
                        <a:rPr lang="en-US" sz="1100" b="1" u="none" strike="noStrike" cap="none">
                          <a:solidFill>
                            <a:schemeClr val="dk1"/>
                          </a:solidFill>
                          <a:latin typeface="Calibri"/>
                          <a:ea typeface="Calibri"/>
                          <a:cs typeface="Calibri"/>
                          <a:sym typeface="Calibri"/>
                        </a:rPr>
                        <a:t>Manageable</a:t>
                      </a:r>
                      <a:r>
                        <a:rPr lang="en-US" sz="1100" u="none" strike="noStrike" cap="none">
                          <a:solidFill>
                            <a:schemeClr val="dk1"/>
                          </a:solidFill>
                          <a:latin typeface="Calibri"/>
                          <a:ea typeface="Calibri"/>
                          <a:cs typeface="Calibri"/>
                          <a:sym typeface="Calibri"/>
                        </a:rPr>
                        <a:t>; there are versions with 7B and 13B parameters, as well as other fine-tuned versions</a:t>
                      </a:r>
                      <a:endParaRPr sz="1100" u="none" strike="noStrike" cap="none">
                        <a:solidFill>
                          <a:schemeClr val="dk1"/>
                        </a:solidFill>
                        <a:latin typeface="Calibri"/>
                        <a:ea typeface="Calibri"/>
                        <a:cs typeface="Calibri"/>
                        <a:sym typeface="Calibri"/>
                      </a:endParaRPr>
                    </a:p>
                  </a:txBody>
                  <a:tcPr marL="91425" marR="91425" marT="91425" marB="91425">
                    <a:lnL w="9525" cap="flat" cmpd="sng">
                      <a:solidFill>
                        <a:schemeClr val="accent3"/>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r>
                        <a:rPr lang="en-US" sz="1100" b="1" u="none" strike="noStrike" cap="none">
                          <a:solidFill>
                            <a:schemeClr val="dk1"/>
                          </a:solidFill>
                          <a:latin typeface="Calibri"/>
                          <a:ea typeface="Calibri"/>
                          <a:cs typeface="Calibri"/>
                          <a:sym typeface="Calibri"/>
                        </a:rPr>
                        <a:t>Manageable</a:t>
                      </a:r>
                      <a:r>
                        <a:rPr lang="en-US" sz="1100" u="none" strike="noStrike" cap="none">
                          <a:solidFill>
                            <a:schemeClr val="dk1"/>
                          </a:solidFill>
                          <a:latin typeface="Calibri"/>
                          <a:ea typeface="Calibri"/>
                          <a:cs typeface="Calibri"/>
                          <a:sym typeface="Calibri"/>
                        </a:rPr>
                        <a:t>; there are versions with 7B and 13B parameters, as well as other fine-tuned versions</a:t>
                      </a:r>
                      <a:endParaRPr sz="1100" u="none" strike="noStrike" cap="none">
                        <a:solidFill>
                          <a:schemeClr val="dk1"/>
                        </a:solidFill>
                        <a:latin typeface="Calibri"/>
                        <a:ea typeface="Calibri"/>
                        <a:cs typeface="Calibri"/>
                        <a:sym typeface="Calibri"/>
                      </a:endParaRPr>
                    </a:p>
                  </a:txBody>
                  <a:tcPr marL="91425" marR="91425" marT="91425" marB="91425">
                    <a:lnL w="9525" cap="flat" cmpd="sng">
                      <a:solidFill>
                        <a:srgbClr val="000000">
                          <a:alpha val="0"/>
                        </a:srgbClr>
                      </a:solidFill>
                      <a:prstDash val="solid"/>
                      <a:round/>
                      <a:headEnd type="none" w="sm" len="sm"/>
                      <a:tailEnd type="none" w="sm" len="sm"/>
                    </a:lnL>
                    <a:lnR w="12700" cap="flat" cmpd="sng">
                      <a:solidFill>
                        <a:srgbClr val="BFBFBF"/>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r>
                        <a:rPr lang="en-US" sz="1100" b="1" u="none" strike="noStrike" cap="none">
                          <a:solidFill>
                            <a:srgbClr val="0F0F0F"/>
                          </a:solidFill>
                          <a:latin typeface="Calibri"/>
                          <a:ea typeface="Calibri"/>
                          <a:cs typeface="Calibri"/>
                          <a:sym typeface="Calibri"/>
                        </a:rPr>
                        <a:t>Impractical,</a:t>
                      </a:r>
                      <a:r>
                        <a:rPr lang="en-US" sz="1100" u="none" strike="noStrike" cap="none">
                          <a:solidFill>
                            <a:srgbClr val="150727"/>
                          </a:solidFill>
                          <a:latin typeface="Calibri"/>
                          <a:ea typeface="Calibri"/>
                          <a:cs typeface="Calibri"/>
                          <a:sym typeface="Calibri"/>
                        </a:rPr>
                        <a:t> with more than 175B parameters.</a:t>
                      </a:r>
                      <a:endParaRPr sz="110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100"/>
                        <a:buFont typeface="Arial"/>
                        <a:buNone/>
                      </a:pPr>
                      <a:endParaRPr sz="1100" u="none" strike="noStrike" cap="none">
                        <a:solidFill>
                          <a:schemeClr val="dk1"/>
                        </a:solidFill>
                        <a:latin typeface="Calibri"/>
                        <a:ea typeface="Calibri"/>
                        <a:cs typeface="Calibri"/>
                        <a:sym typeface="Calibri"/>
                      </a:endParaRPr>
                    </a:p>
                  </a:txBody>
                  <a:tcPr marL="91425" marR="91425" marT="91425" marB="91425">
                    <a:lnL w="12700" cap="flat" cmpd="sng">
                      <a:solidFill>
                        <a:srgbClr val="BFBFBF"/>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r>
                        <a:rPr lang="en-US" sz="1100" b="1" u="none" strike="noStrike" cap="none">
                          <a:solidFill>
                            <a:srgbClr val="0F0F0F"/>
                          </a:solidFill>
                          <a:latin typeface="Calibri"/>
                          <a:ea typeface="Calibri"/>
                          <a:cs typeface="Calibri"/>
                          <a:sym typeface="Calibri"/>
                        </a:rPr>
                        <a:t>Impractical,</a:t>
                      </a:r>
                      <a:r>
                        <a:rPr lang="en-US" sz="1100" b="1" u="none" strike="noStrike" cap="none">
                          <a:solidFill>
                            <a:srgbClr val="150727"/>
                          </a:solidFill>
                          <a:latin typeface="Calibri"/>
                          <a:ea typeface="Calibri"/>
                          <a:cs typeface="Calibri"/>
                          <a:sym typeface="Calibri"/>
                        </a:rPr>
                        <a:t> </a:t>
                      </a:r>
                      <a:r>
                        <a:rPr lang="en-US" sz="1100" u="none" strike="noStrike" cap="none">
                          <a:solidFill>
                            <a:schemeClr val="dk1"/>
                          </a:solidFill>
                          <a:latin typeface="Calibri"/>
                          <a:ea typeface="Calibri"/>
                          <a:cs typeface="Calibri"/>
                          <a:sym typeface="Calibri"/>
                        </a:rPr>
                        <a:t>with more parameters than GPT3 (precise size not revealed)</a:t>
                      </a:r>
                      <a:endParaRPr sz="1100" u="none" strike="noStrike" cap="none">
                        <a:solidFill>
                          <a:schemeClr val="dk1"/>
                        </a:solidFill>
                        <a:latin typeface="Calibri"/>
                        <a:ea typeface="Calibri"/>
                        <a:cs typeface="Calibri"/>
                        <a:sym typeface="Calibri"/>
                      </a:endParaRPr>
                    </a:p>
                  </a:txBody>
                  <a:tcPr marL="91425" marR="91425" marT="91425" marB="91425">
                    <a:lnL w="9525" cap="flat" cmpd="sng">
                      <a:solidFill>
                        <a:srgbClr val="000000">
                          <a:alpha val="0"/>
                        </a:srgbClr>
                      </a:solidFill>
                      <a:prstDash val="solid"/>
                      <a:round/>
                      <a:headEnd type="none" w="sm" len="sm"/>
                      <a:tailEnd type="none" w="sm" len="sm"/>
                    </a:lnL>
                    <a:lnR w="12700" cap="flat" cmpd="sng">
                      <a:solidFill>
                        <a:srgbClr val="BFBFBF"/>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100"/>
                        <a:buFont typeface="Arial"/>
                        <a:buNone/>
                      </a:pPr>
                      <a:r>
                        <a:rPr lang="en-US" sz="1100" b="1" u="none" strike="noStrike" cap="none">
                          <a:solidFill>
                            <a:schemeClr val="dk1"/>
                          </a:solidFill>
                          <a:latin typeface="Calibri"/>
                          <a:ea typeface="Calibri"/>
                          <a:cs typeface="Calibri"/>
                          <a:sym typeface="Calibri"/>
                        </a:rPr>
                        <a:t>Manageable</a:t>
                      </a:r>
                      <a:r>
                        <a:rPr lang="en-US" sz="1100" u="none" strike="noStrike" cap="none">
                          <a:solidFill>
                            <a:schemeClr val="dk1"/>
                          </a:solidFill>
                          <a:latin typeface="Calibri"/>
                          <a:ea typeface="Calibri"/>
                          <a:cs typeface="Calibri"/>
                          <a:sym typeface="Calibri"/>
                        </a:rPr>
                        <a:t> parameter sizes (7.3 billion parameters)</a:t>
                      </a:r>
                      <a:endParaRPr sz="1100" u="none" strike="noStrike" cap="none">
                        <a:solidFill>
                          <a:schemeClr val="dk1"/>
                        </a:solidFill>
                        <a:latin typeface="Calibri"/>
                        <a:ea typeface="Calibri"/>
                        <a:cs typeface="Calibri"/>
                        <a:sym typeface="Calibri"/>
                      </a:endParaRPr>
                    </a:p>
                  </a:txBody>
                  <a:tcPr marL="91425" marR="91425" marT="91425" marB="91425">
                    <a:lnL w="12700" cap="flat" cmpd="sng">
                      <a:solidFill>
                        <a:srgbClr val="BFBFBF"/>
                      </a:solidFill>
                      <a:prstDash val="solid"/>
                      <a:round/>
                      <a:headEnd type="none" w="sm" len="sm"/>
                      <a:tailEnd type="none" w="sm" len="sm"/>
                    </a:lnL>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3"/>
                  </a:ext>
                </a:extLst>
              </a:tr>
              <a:tr h="930675">
                <a:tc>
                  <a:txBody>
                    <a:bodyPr/>
                    <a:lstStyle/>
                    <a:p>
                      <a:pPr marL="0" marR="0" lvl="0" indent="0" algn="l" rtl="0">
                        <a:lnSpc>
                          <a:spcPct val="100000"/>
                        </a:lnSpc>
                        <a:spcBef>
                          <a:spcPts val="0"/>
                        </a:spcBef>
                        <a:spcAft>
                          <a:spcPts val="0"/>
                        </a:spcAft>
                        <a:buClr>
                          <a:srgbClr val="000000"/>
                        </a:buClr>
                        <a:buSzPts val="1250"/>
                        <a:buFont typeface="Arial"/>
                        <a:buNone/>
                      </a:pPr>
                      <a:r>
                        <a:rPr lang="en-US" sz="1250" b="1" u="none" strike="noStrike" cap="none">
                          <a:latin typeface="Calibri"/>
                          <a:ea typeface="Calibri"/>
                          <a:cs typeface="Calibri"/>
                          <a:sym typeface="Calibri"/>
                        </a:rPr>
                        <a:t>Proven Performance</a:t>
                      </a:r>
                      <a:endParaRPr sz="1250" b="1" u="none" strike="noStrike" cap="none">
                        <a:latin typeface="Calibri"/>
                        <a:ea typeface="Calibri"/>
                        <a:cs typeface="Calibri"/>
                        <a:sym typeface="Calibri"/>
                      </a:endParaRPr>
                    </a:p>
                  </a:txBody>
                  <a:tcPr marL="91425" marR="91425" marT="91425" marB="91425">
                    <a:lnR w="9525" cap="flat" cmpd="sng">
                      <a:solidFill>
                        <a:schemeClr val="accent3"/>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r>
                        <a:rPr lang="en-US" sz="1100" u="none" strike="noStrike" cap="none">
                          <a:solidFill>
                            <a:srgbClr val="1C2B33"/>
                          </a:solidFill>
                          <a:latin typeface="Calibri"/>
                          <a:ea typeface="Calibri"/>
                          <a:cs typeface="Calibri"/>
                          <a:sym typeface="Calibri"/>
                        </a:rPr>
                        <a:t>LLaMA-13B outperforms GPT-3 (175B) on most benchmark</a:t>
                      </a:r>
                      <a:endParaRPr sz="1100" u="none" strike="noStrike" cap="none">
                        <a:latin typeface="Calibri"/>
                        <a:ea typeface="Calibri"/>
                        <a:cs typeface="Calibri"/>
                        <a:sym typeface="Calibri"/>
                      </a:endParaRPr>
                    </a:p>
                  </a:txBody>
                  <a:tcPr marL="91425" marR="91425" marT="91425" marB="91425">
                    <a:lnL w="9525" cap="flat" cmpd="sng">
                      <a:solidFill>
                        <a:schemeClr val="accent3"/>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r>
                        <a:rPr lang="en-US" sz="1100" u="none" strike="noStrike" cap="none">
                          <a:solidFill>
                            <a:srgbClr val="151618"/>
                          </a:solidFill>
                          <a:latin typeface="Calibri"/>
                          <a:ea typeface="Calibri"/>
                          <a:cs typeface="Calibri"/>
                          <a:sym typeface="Calibri"/>
                        </a:rPr>
                        <a:t>Strong improvements over prior LLMs across diverse benchmarks; Demonstrates factual accuracy on par with GPT4 and superior to GPT3.5 when summarizing text.[1]</a:t>
                      </a:r>
                      <a:endParaRPr sz="1100" u="none" strike="noStrike" cap="none">
                        <a:latin typeface="Calibri"/>
                        <a:ea typeface="Calibri"/>
                        <a:cs typeface="Calibri"/>
                        <a:sym typeface="Calibri"/>
                      </a:endParaRPr>
                    </a:p>
                  </a:txBody>
                  <a:tcPr marL="91425" marR="91425" marT="91425" marB="91425">
                    <a:lnL w="9525" cap="flat" cmpd="sng">
                      <a:solidFill>
                        <a:srgbClr val="000000">
                          <a:alpha val="0"/>
                        </a:srgbClr>
                      </a:solidFill>
                      <a:prstDash val="solid"/>
                      <a:round/>
                      <a:headEnd type="none" w="sm" len="sm"/>
                      <a:tailEnd type="none" w="sm" len="sm"/>
                    </a:lnL>
                    <a:lnR w="12700" cap="flat" cmpd="sng">
                      <a:solidFill>
                        <a:srgbClr val="BFBFBF"/>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r>
                        <a:rPr lang="en-US" sz="1100" u="none" strike="noStrike" cap="none">
                          <a:solidFill>
                            <a:srgbClr val="0F0F0F"/>
                          </a:solidFill>
                          <a:latin typeface="Calibri"/>
                          <a:ea typeface="Calibri"/>
                          <a:cs typeface="Calibri"/>
                          <a:sym typeface="Calibri"/>
                        </a:rPr>
                        <a:t>Performs well in a variety of language tasks like abstract summarization </a:t>
                      </a:r>
                      <a:endParaRPr sz="1000" u="none" strike="noStrike" cap="none">
                        <a:latin typeface="Calibri"/>
                        <a:ea typeface="Calibri"/>
                        <a:cs typeface="Calibri"/>
                        <a:sym typeface="Calibri"/>
                      </a:endParaRPr>
                    </a:p>
                  </a:txBody>
                  <a:tcPr marL="91425" marR="91425" marT="91425" marB="91425">
                    <a:lnL w="12700" cap="flat" cmpd="sng">
                      <a:solidFill>
                        <a:srgbClr val="BFBFBF"/>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r>
                        <a:rPr lang="en-US" sz="1100" u="none" strike="noStrike" cap="none">
                          <a:latin typeface="Calibri"/>
                          <a:ea typeface="Calibri"/>
                          <a:cs typeface="Calibri"/>
                          <a:sym typeface="Calibri"/>
                        </a:rPr>
                        <a:t>Better performance compare with the GPT previous version</a:t>
                      </a:r>
                      <a:endParaRPr sz="1100" u="none" strike="noStrike" cap="none">
                        <a:latin typeface="Calibri"/>
                        <a:ea typeface="Calibri"/>
                        <a:cs typeface="Calibri"/>
                        <a:sym typeface="Calibri"/>
                      </a:endParaRPr>
                    </a:p>
                  </a:txBody>
                  <a:tcPr marL="91425" marR="91425" marT="91425" marB="91425">
                    <a:lnL w="9525" cap="flat" cmpd="sng">
                      <a:solidFill>
                        <a:srgbClr val="000000">
                          <a:alpha val="0"/>
                        </a:srgbClr>
                      </a:solidFill>
                      <a:prstDash val="solid"/>
                      <a:round/>
                      <a:headEnd type="none" w="sm" len="sm"/>
                      <a:tailEnd type="none" w="sm" len="sm"/>
                    </a:lnL>
                    <a:lnR w="12700" cap="flat" cmpd="sng">
                      <a:solidFill>
                        <a:srgbClr val="BFBFBF"/>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100"/>
                        <a:buFont typeface="Arial"/>
                        <a:buNone/>
                      </a:pPr>
                      <a:r>
                        <a:rPr lang="en-US" sz="1100" u="none" strike="noStrike" cap="none">
                          <a:solidFill>
                            <a:schemeClr val="dk1"/>
                          </a:solidFill>
                          <a:latin typeface="Calibri"/>
                          <a:ea typeface="Calibri"/>
                          <a:cs typeface="Calibri"/>
                          <a:sym typeface="Calibri"/>
                        </a:rPr>
                        <a:t>Beats Llama 2 13B on all benchmarks and Llama 1 34B on many benchmarks [2]</a:t>
                      </a:r>
                      <a:endParaRPr sz="1100" u="none" strike="noStrike" cap="none">
                        <a:solidFill>
                          <a:schemeClr val="dk1"/>
                        </a:solidFill>
                        <a:latin typeface="Calibri"/>
                        <a:ea typeface="Calibri"/>
                        <a:cs typeface="Calibri"/>
                        <a:sym typeface="Calibri"/>
                      </a:endParaRPr>
                    </a:p>
                  </a:txBody>
                  <a:tcPr marL="91425" marR="91425" marT="91425" marB="91425">
                    <a:lnL w="12700" cap="flat" cmpd="sng">
                      <a:solidFill>
                        <a:srgbClr val="BFBFBF"/>
                      </a:solidFill>
                      <a:prstDash val="solid"/>
                      <a:round/>
                      <a:headEnd type="none" w="sm" len="sm"/>
                      <a:tailEnd type="none" w="sm" len="sm"/>
                    </a:lnL>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4"/>
                  </a:ext>
                </a:extLst>
              </a:tr>
              <a:tr h="1083475">
                <a:tc>
                  <a:txBody>
                    <a:bodyPr/>
                    <a:lstStyle/>
                    <a:p>
                      <a:pPr marL="0" marR="0" lvl="0" indent="0" algn="l" rtl="0">
                        <a:lnSpc>
                          <a:spcPct val="100000"/>
                        </a:lnSpc>
                        <a:spcBef>
                          <a:spcPts val="0"/>
                        </a:spcBef>
                        <a:spcAft>
                          <a:spcPts val="0"/>
                        </a:spcAft>
                        <a:buClr>
                          <a:srgbClr val="000000"/>
                        </a:buClr>
                        <a:buSzPts val="1250"/>
                        <a:buFont typeface="Arial"/>
                        <a:buNone/>
                      </a:pPr>
                      <a:r>
                        <a:rPr lang="en-US" sz="1250" b="1" u="none" strike="noStrike" cap="none">
                          <a:solidFill>
                            <a:srgbClr val="1C2B33"/>
                          </a:solidFill>
                          <a:latin typeface="Calibri"/>
                          <a:ea typeface="Calibri"/>
                          <a:cs typeface="Calibri"/>
                          <a:sym typeface="Calibri"/>
                        </a:rPr>
                        <a:t>Use Case</a:t>
                      </a:r>
                      <a:endParaRPr sz="1250" b="1" u="none" strike="noStrike" cap="none">
                        <a:solidFill>
                          <a:srgbClr val="1C2B33"/>
                        </a:solidFill>
                        <a:latin typeface="Calibri"/>
                        <a:ea typeface="Calibri"/>
                        <a:cs typeface="Calibri"/>
                        <a:sym typeface="Calibri"/>
                      </a:endParaRPr>
                    </a:p>
                  </a:txBody>
                  <a:tcPr marL="91425" marR="91425" marT="91425" marB="91425">
                    <a:lnR w="9525" cap="flat" cmpd="sng">
                      <a:solidFill>
                        <a:schemeClr val="accent3"/>
                      </a:solidFill>
                      <a:prstDash val="solid"/>
                      <a:round/>
                      <a:headEnd type="none" w="sm" len="sm"/>
                      <a:tailEnd type="none" w="sm" len="sm"/>
                    </a:lnR>
                    <a:lnT w="9525" cap="flat" cmpd="sng">
                      <a:solidFill>
                        <a:srgbClr val="000000">
                          <a:alpha val="0"/>
                        </a:srgbClr>
                      </a:solidFill>
                      <a:prstDash val="solid"/>
                      <a:round/>
                      <a:headEnd type="none" w="sm" len="sm"/>
                      <a:tailEnd type="none" w="sm" len="sm"/>
                    </a:lnT>
                  </a:tcPr>
                </a:tc>
                <a:tc>
                  <a:txBody>
                    <a:bodyPr/>
                    <a:lstStyle/>
                    <a:p>
                      <a:pPr marL="0" marR="0" lvl="0" indent="0" algn="l" rtl="0">
                        <a:lnSpc>
                          <a:spcPct val="100000"/>
                        </a:lnSpc>
                        <a:spcBef>
                          <a:spcPts val="0"/>
                        </a:spcBef>
                        <a:spcAft>
                          <a:spcPts val="0"/>
                        </a:spcAft>
                        <a:buClr>
                          <a:srgbClr val="000000"/>
                        </a:buClr>
                        <a:buSzPts val="1100"/>
                        <a:buFont typeface="Arial"/>
                        <a:buNone/>
                      </a:pPr>
                      <a:r>
                        <a:rPr lang="en-US" sz="1100" u="none" strike="noStrike" cap="none">
                          <a:solidFill>
                            <a:srgbClr val="1C2B33"/>
                          </a:solidFill>
                          <a:latin typeface="Calibri"/>
                          <a:ea typeface="Calibri"/>
                          <a:cs typeface="Calibri"/>
                          <a:sym typeface="Calibri"/>
                        </a:rPr>
                        <a:t>Typically include text summarization, language translation, and basic question-answering</a:t>
                      </a:r>
                      <a:endParaRPr sz="1100" u="none" strike="noStrike" cap="none">
                        <a:solidFill>
                          <a:srgbClr val="1C2B33"/>
                        </a:solidFill>
                        <a:latin typeface="Calibri"/>
                        <a:ea typeface="Calibri"/>
                        <a:cs typeface="Calibri"/>
                        <a:sym typeface="Calibri"/>
                      </a:endParaRPr>
                    </a:p>
                  </a:txBody>
                  <a:tcPr marL="91425" marR="91425" marT="91425" marB="91425">
                    <a:lnL w="9525" cap="flat" cmpd="sng">
                      <a:solidFill>
                        <a:schemeClr val="accent3"/>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tcPr>
                </a:tc>
                <a:tc>
                  <a:txBody>
                    <a:bodyPr/>
                    <a:lstStyle/>
                    <a:p>
                      <a:pPr marL="0" marR="0" lvl="0" indent="0" algn="l" rtl="0">
                        <a:lnSpc>
                          <a:spcPct val="100000"/>
                        </a:lnSpc>
                        <a:spcBef>
                          <a:spcPts val="0"/>
                        </a:spcBef>
                        <a:spcAft>
                          <a:spcPts val="0"/>
                        </a:spcAft>
                        <a:buClr>
                          <a:srgbClr val="000000"/>
                        </a:buClr>
                        <a:buSzPts val="1100"/>
                        <a:buFont typeface="Arial"/>
                        <a:buNone/>
                      </a:pPr>
                      <a:r>
                        <a:rPr lang="en-US" sz="1100" u="none" strike="noStrike" cap="none">
                          <a:solidFill>
                            <a:srgbClr val="151618"/>
                          </a:solidFill>
                          <a:highlight>
                            <a:schemeClr val="lt1"/>
                          </a:highlight>
                          <a:latin typeface="Calibri"/>
                          <a:ea typeface="Calibri"/>
                          <a:cs typeface="Calibri"/>
                          <a:sym typeface="Calibri"/>
                        </a:rPr>
                        <a:t>More enhanced capabilities, more suitable for applications that demand a higher level of language comprehension</a:t>
                      </a:r>
                      <a:endParaRPr sz="1100" u="none" strike="noStrike" cap="none">
                        <a:solidFill>
                          <a:srgbClr val="151618"/>
                        </a:solidFill>
                        <a:highlight>
                          <a:schemeClr val="lt1"/>
                        </a:highlight>
                        <a:latin typeface="Calibri"/>
                        <a:ea typeface="Calibri"/>
                        <a:cs typeface="Calibri"/>
                        <a:sym typeface="Calibri"/>
                      </a:endParaRPr>
                    </a:p>
                  </a:txBody>
                  <a:tcPr marL="91425" marR="91425" marT="91425" marB="91425">
                    <a:lnL w="9525" cap="flat" cmpd="sng">
                      <a:solidFill>
                        <a:srgbClr val="000000">
                          <a:alpha val="0"/>
                        </a:srgbClr>
                      </a:solidFill>
                      <a:prstDash val="solid"/>
                      <a:round/>
                      <a:headEnd type="none" w="sm" len="sm"/>
                      <a:tailEnd type="none" w="sm" len="sm"/>
                    </a:lnL>
                    <a:lnR w="12700" cap="flat" cmpd="sng">
                      <a:solidFill>
                        <a:srgbClr val="BFBFBF"/>
                      </a:solidFill>
                      <a:prstDash val="solid"/>
                      <a:round/>
                      <a:headEnd type="none" w="sm" len="sm"/>
                      <a:tailEnd type="none" w="sm" len="sm"/>
                    </a:lnR>
                    <a:lnT w="9525" cap="flat" cmpd="sng">
                      <a:solidFill>
                        <a:srgbClr val="000000">
                          <a:alpha val="0"/>
                        </a:srgbClr>
                      </a:solidFill>
                      <a:prstDash val="solid"/>
                      <a:round/>
                      <a:headEnd type="none" w="sm" len="sm"/>
                      <a:tailEnd type="none" w="sm" len="sm"/>
                    </a:lnT>
                  </a:tcPr>
                </a:tc>
                <a:tc>
                  <a:txBody>
                    <a:bodyPr/>
                    <a:lstStyle/>
                    <a:p>
                      <a:pPr marL="0" marR="0" lvl="0" indent="0" algn="l" rtl="0">
                        <a:lnSpc>
                          <a:spcPct val="100000"/>
                        </a:lnSpc>
                        <a:spcBef>
                          <a:spcPts val="0"/>
                        </a:spcBef>
                        <a:spcAft>
                          <a:spcPts val="0"/>
                        </a:spcAft>
                        <a:buClr>
                          <a:srgbClr val="000000"/>
                        </a:buClr>
                        <a:buSzPts val="1100"/>
                        <a:buFont typeface="Arial"/>
                        <a:buNone/>
                      </a:pPr>
                      <a:r>
                        <a:rPr lang="en-US" sz="1100" u="none" strike="noStrike" cap="none">
                          <a:solidFill>
                            <a:srgbClr val="0F0F0F"/>
                          </a:solidFill>
                          <a:latin typeface="Calibri"/>
                          <a:ea typeface="Calibri"/>
                          <a:cs typeface="Calibri"/>
                          <a:sym typeface="Calibri"/>
                        </a:rPr>
                        <a:t>More specialized in creating human-like text and even performing programming tasks, known for its generation capability</a:t>
                      </a:r>
                      <a:endParaRPr sz="1100" u="none" strike="noStrike" cap="none">
                        <a:solidFill>
                          <a:srgbClr val="0F0F0F"/>
                        </a:solidFill>
                        <a:latin typeface="Calibri"/>
                        <a:ea typeface="Calibri"/>
                        <a:cs typeface="Calibri"/>
                        <a:sym typeface="Calibri"/>
                      </a:endParaRPr>
                    </a:p>
                  </a:txBody>
                  <a:tcPr marL="91425" marR="91425" marT="91425" marB="91425">
                    <a:lnL w="12700" cap="flat" cmpd="sng">
                      <a:solidFill>
                        <a:srgbClr val="BFBFBF"/>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tcPr>
                </a:tc>
                <a:tc>
                  <a:txBody>
                    <a:bodyPr/>
                    <a:lstStyle/>
                    <a:p>
                      <a:pPr marL="0" marR="0" lvl="0" indent="0" algn="l" rtl="0">
                        <a:lnSpc>
                          <a:spcPct val="100000"/>
                        </a:lnSpc>
                        <a:spcBef>
                          <a:spcPts val="0"/>
                        </a:spcBef>
                        <a:spcAft>
                          <a:spcPts val="0"/>
                        </a:spcAft>
                        <a:buClr>
                          <a:srgbClr val="000000"/>
                        </a:buClr>
                        <a:buSzPts val="1100"/>
                        <a:buFont typeface="Arial"/>
                        <a:buNone/>
                      </a:pPr>
                      <a:r>
                        <a:rPr lang="en-US" sz="1100" u="none" strike="noStrike" cap="none">
                          <a:solidFill>
                            <a:srgbClr val="242424"/>
                          </a:solidFill>
                          <a:highlight>
                            <a:srgbClr val="FFFFFF"/>
                          </a:highlight>
                          <a:latin typeface="Calibri"/>
                          <a:ea typeface="Calibri"/>
                          <a:cs typeface="Calibri"/>
                          <a:sym typeface="Calibri"/>
                        </a:rPr>
                        <a:t>Excels in more complex and nuanced language tasks like intricate content creation, complex problem-solving, and advanced conversational AI applications with greater accuracy and nuance</a:t>
                      </a:r>
                      <a:endParaRPr sz="1100" u="none" strike="noStrike" cap="none">
                        <a:solidFill>
                          <a:srgbClr val="242424"/>
                        </a:solidFill>
                        <a:highlight>
                          <a:srgbClr val="FFFFFF"/>
                        </a:highlight>
                        <a:latin typeface="Calibri"/>
                        <a:ea typeface="Calibri"/>
                        <a:cs typeface="Calibri"/>
                        <a:sym typeface="Calibri"/>
                      </a:endParaRPr>
                    </a:p>
                  </a:txBody>
                  <a:tcPr marL="91425" marR="91425" marT="91425" marB="91425">
                    <a:lnL w="9525" cap="flat" cmpd="sng">
                      <a:solidFill>
                        <a:srgbClr val="000000">
                          <a:alpha val="0"/>
                        </a:srgbClr>
                      </a:solidFill>
                      <a:prstDash val="solid"/>
                      <a:round/>
                      <a:headEnd type="none" w="sm" len="sm"/>
                      <a:tailEnd type="none" w="sm" len="sm"/>
                    </a:lnL>
                    <a:lnR w="12700" cap="flat" cmpd="sng">
                      <a:solidFill>
                        <a:srgbClr val="BFBFBF"/>
                      </a:solidFill>
                      <a:prstDash val="solid"/>
                      <a:round/>
                      <a:headEnd type="none" w="sm" len="sm"/>
                      <a:tailEnd type="none" w="sm" len="sm"/>
                    </a:lnR>
                    <a:lnT w="9525" cap="flat" cmpd="sng">
                      <a:solidFill>
                        <a:srgbClr val="000000">
                          <a:alpha val="0"/>
                        </a:srgbClr>
                      </a:solidFill>
                      <a:prstDash val="solid"/>
                      <a:round/>
                      <a:headEnd type="none" w="sm" len="sm"/>
                      <a:tailEnd type="none" w="sm" len="sm"/>
                    </a:lnT>
                  </a:tcPr>
                </a:tc>
                <a:tc>
                  <a:txBody>
                    <a:bodyPr/>
                    <a:lstStyle/>
                    <a:p>
                      <a:pPr marL="0" marR="0" lvl="0" indent="0" algn="l" rtl="0">
                        <a:lnSpc>
                          <a:spcPct val="100000"/>
                        </a:lnSpc>
                        <a:spcBef>
                          <a:spcPts val="0"/>
                        </a:spcBef>
                        <a:spcAft>
                          <a:spcPts val="0"/>
                        </a:spcAft>
                        <a:buClr>
                          <a:srgbClr val="000000"/>
                        </a:buClr>
                        <a:buSzPts val="1100"/>
                        <a:buFont typeface="Arial"/>
                        <a:buNone/>
                      </a:pPr>
                      <a:r>
                        <a:rPr lang="en-US" sz="1100" u="none" strike="noStrike" cap="none">
                          <a:solidFill>
                            <a:srgbClr val="242424"/>
                          </a:solidFill>
                          <a:highlight>
                            <a:srgbClr val="FFFFFF"/>
                          </a:highlight>
                          <a:latin typeface="Calibri"/>
                          <a:ea typeface="Calibri"/>
                          <a:cs typeface="Calibri"/>
                          <a:sym typeface="Calibri"/>
                        </a:rPr>
                        <a:t>Supports a variety of use cases, such as text summarization, classification, text completion, and code completion</a:t>
                      </a:r>
                      <a:endParaRPr sz="1100" u="none" strike="noStrike" cap="none">
                        <a:solidFill>
                          <a:srgbClr val="242424"/>
                        </a:solidFill>
                        <a:highlight>
                          <a:srgbClr val="FFFFFF"/>
                        </a:highlight>
                        <a:latin typeface="Calibri"/>
                        <a:ea typeface="Calibri"/>
                        <a:cs typeface="Calibri"/>
                        <a:sym typeface="Calibri"/>
                      </a:endParaRPr>
                    </a:p>
                  </a:txBody>
                  <a:tcPr marL="91425" marR="91425" marT="91425" marB="91425">
                    <a:lnL w="12700" cap="flat" cmpd="sng">
                      <a:solidFill>
                        <a:srgbClr val="BFBFBF"/>
                      </a:solidFill>
                      <a:prstDash val="solid"/>
                      <a:round/>
                      <a:headEnd type="none" w="sm" len="sm"/>
                      <a:tailEnd type="none" w="sm" len="sm"/>
                    </a:lnL>
                    <a:lnT w="9525" cap="flat" cmpd="sng">
                      <a:solidFill>
                        <a:srgbClr val="000000">
                          <a:alpha val="0"/>
                        </a:srgbClr>
                      </a:solidFill>
                      <a:prstDash val="solid"/>
                      <a:round/>
                      <a:headEnd type="none" w="sm" len="sm"/>
                      <a:tailEnd type="none" w="sm" len="sm"/>
                    </a:lnT>
                  </a:tcPr>
                </a:tc>
                <a:extLst>
                  <a:ext uri="{0D108BD9-81ED-4DB2-BD59-A6C34878D82A}">
                    <a16:rowId xmlns:a16="http://schemas.microsoft.com/office/drawing/2014/main" val="10005"/>
                  </a:ext>
                </a:extLst>
              </a:tr>
            </a:tbl>
          </a:graphicData>
        </a:graphic>
      </p:graphicFrame>
      <p:grpSp>
        <p:nvGrpSpPr>
          <p:cNvPr id="535" name="Google Shape;535;g261d2ec9702_2_0"/>
          <p:cNvGrpSpPr/>
          <p:nvPr/>
        </p:nvGrpSpPr>
        <p:grpSpPr>
          <a:xfrm>
            <a:off x="778592" y="5543805"/>
            <a:ext cx="11211265" cy="771444"/>
            <a:chOff x="683026" y="5797805"/>
            <a:chExt cx="11211265" cy="771444"/>
          </a:xfrm>
        </p:grpSpPr>
        <p:sp>
          <p:nvSpPr>
            <p:cNvPr id="536" name="Google Shape;536;g261d2ec9702_2_0"/>
            <p:cNvSpPr txBox="1"/>
            <p:nvPr/>
          </p:nvSpPr>
          <p:spPr>
            <a:xfrm>
              <a:off x="9786191" y="6156449"/>
              <a:ext cx="2108100" cy="412800"/>
            </a:xfrm>
            <a:prstGeom prst="rect">
              <a:avLst/>
            </a:prstGeom>
            <a:noFill/>
            <a:ln>
              <a:noFill/>
            </a:ln>
          </p:spPr>
          <p:txBody>
            <a:bodyPr spcFirstLastPara="1" wrap="square" lIns="91425" tIns="45700" rIns="91425" bIns="45700" anchor="b" anchorCtr="0">
              <a:norm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rgbClr val="000000"/>
                  </a:solidFill>
                  <a:latin typeface="Calibri"/>
                  <a:ea typeface="Calibri"/>
                  <a:cs typeface="Calibri"/>
                  <a:sym typeface="Calibri"/>
                </a:rPr>
                <a:t>2023.9 Mistral</a:t>
              </a:r>
              <a:endParaRPr sz="1400" b="0" i="0" u="none" strike="noStrike" cap="none">
                <a:solidFill>
                  <a:srgbClr val="000000"/>
                </a:solidFill>
                <a:latin typeface="Arial"/>
                <a:ea typeface="Arial"/>
                <a:cs typeface="Arial"/>
                <a:sym typeface="Arial"/>
              </a:endParaRPr>
            </a:p>
          </p:txBody>
        </p:sp>
        <p:grpSp>
          <p:nvGrpSpPr>
            <p:cNvPr id="537" name="Google Shape;537;g261d2ec9702_2_0"/>
            <p:cNvGrpSpPr/>
            <p:nvPr/>
          </p:nvGrpSpPr>
          <p:grpSpPr>
            <a:xfrm>
              <a:off x="683026" y="5797805"/>
              <a:ext cx="10762621" cy="274200"/>
              <a:chOff x="673101" y="5081662"/>
              <a:chExt cx="10762621" cy="274200"/>
            </a:xfrm>
          </p:grpSpPr>
          <p:sp>
            <p:nvSpPr>
              <p:cNvPr id="538" name="Google Shape;538;g261d2ec9702_2_0"/>
              <p:cNvSpPr/>
              <p:nvPr/>
            </p:nvSpPr>
            <p:spPr>
              <a:xfrm>
                <a:off x="673101" y="5081662"/>
                <a:ext cx="1463100" cy="274200"/>
              </a:xfrm>
              <a:prstGeom prst="rect">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80000"/>
                  </a:lnSpc>
                  <a:spcBef>
                    <a:spcPts val="0"/>
                  </a:spcBef>
                  <a:spcAft>
                    <a:spcPts val="0"/>
                  </a:spcAft>
                  <a:buClr>
                    <a:srgbClr val="000000"/>
                  </a:buClr>
                  <a:buSzPts val="1360"/>
                  <a:buFont typeface="Arial"/>
                  <a:buNone/>
                </a:pPr>
                <a:r>
                  <a:rPr lang="en-US" sz="1360" b="1" i="0" u="none" strike="noStrike" cap="none">
                    <a:solidFill>
                      <a:schemeClr val="lt1"/>
                    </a:solidFill>
                    <a:latin typeface="Calibri"/>
                    <a:ea typeface="Calibri"/>
                    <a:cs typeface="Calibri"/>
                    <a:sym typeface="Calibri"/>
                  </a:rPr>
                  <a:t>2020</a:t>
                </a:r>
                <a:endParaRPr sz="1400" b="0" i="0" u="none" strike="noStrike" cap="none">
                  <a:solidFill>
                    <a:srgbClr val="000000"/>
                  </a:solidFill>
                  <a:latin typeface="Arial"/>
                  <a:ea typeface="Arial"/>
                  <a:cs typeface="Arial"/>
                  <a:sym typeface="Arial"/>
                </a:endParaRPr>
              </a:p>
            </p:txBody>
          </p:sp>
          <p:sp>
            <p:nvSpPr>
              <p:cNvPr id="539" name="Google Shape;539;g261d2ec9702_2_0"/>
              <p:cNvSpPr/>
              <p:nvPr/>
            </p:nvSpPr>
            <p:spPr>
              <a:xfrm>
                <a:off x="3599181" y="5081662"/>
                <a:ext cx="1463100" cy="274200"/>
              </a:xfrm>
              <a:prstGeom prst="rect">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80000"/>
                  </a:lnSpc>
                  <a:spcBef>
                    <a:spcPts val="0"/>
                  </a:spcBef>
                  <a:spcAft>
                    <a:spcPts val="0"/>
                  </a:spcAft>
                  <a:buClr>
                    <a:srgbClr val="000000"/>
                  </a:buClr>
                  <a:buSzPts val="1360"/>
                  <a:buFont typeface="Arial"/>
                  <a:buNone/>
                </a:pPr>
                <a:r>
                  <a:rPr lang="en-US" sz="1360" b="1" i="0" u="none" strike="noStrike" cap="none">
                    <a:solidFill>
                      <a:schemeClr val="lt1"/>
                    </a:solidFill>
                    <a:latin typeface="Calibri"/>
                    <a:ea typeface="Calibri"/>
                    <a:cs typeface="Calibri"/>
                    <a:sym typeface="Calibri"/>
                  </a:rPr>
                  <a:t>2022</a:t>
                </a:r>
                <a:endParaRPr sz="1400" b="0" i="0" u="none" strike="noStrike" cap="none">
                  <a:solidFill>
                    <a:srgbClr val="000000"/>
                  </a:solidFill>
                  <a:latin typeface="Arial"/>
                  <a:ea typeface="Arial"/>
                  <a:cs typeface="Arial"/>
                  <a:sym typeface="Arial"/>
                </a:endParaRPr>
              </a:p>
            </p:txBody>
          </p:sp>
          <p:sp>
            <p:nvSpPr>
              <p:cNvPr id="540" name="Google Shape;540;g261d2ec9702_2_0"/>
              <p:cNvSpPr/>
              <p:nvPr/>
            </p:nvSpPr>
            <p:spPr>
              <a:xfrm>
                <a:off x="5062222" y="5081662"/>
                <a:ext cx="6373500" cy="274200"/>
              </a:xfrm>
              <a:prstGeom prst="homePlate">
                <a:avLst>
                  <a:gd name="adj" fmla="val 50000"/>
                </a:avLst>
              </a:prstGeom>
              <a:solidFill>
                <a:srgbClr val="4F7DE3"/>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80000"/>
                  </a:lnSpc>
                  <a:spcBef>
                    <a:spcPts val="0"/>
                  </a:spcBef>
                  <a:spcAft>
                    <a:spcPts val="0"/>
                  </a:spcAft>
                  <a:buClr>
                    <a:srgbClr val="000000"/>
                  </a:buClr>
                  <a:buSzPts val="1360"/>
                  <a:buFont typeface="Arial"/>
                  <a:buNone/>
                </a:pPr>
                <a:r>
                  <a:rPr lang="en-US" sz="1360" b="1" i="0" u="none" strike="noStrike" cap="none">
                    <a:solidFill>
                      <a:schemeClr val="lt1"/>
                    </a:solidFill>
                    <a:latin typeface="Calibri"/>
                    <a:ea typeface="Calibri"/>
                    <a:cs typeface="Calibri"/>
                    <a:sym typeface="Calibri"/>
                  </a:rPr>
                  <a:t>2023</a:t>
                </a:r>
                <a:endParaRPr sz="1400" b="0" i="0" u="none" strike="noStrike" cap="none">
                  <a:solidFill>
                    <a:srgbClr val="000000"/>
                  </a:solidFill>
                  <a:latin typeface="Arial"/>
                  <a:ea typeface="Arial"/>
                  <a:cs typeface="Arial"/>
                  <a:sym typeface="Arial"/>
                </a:endParaRPr>
              </a:p>
            </p:txBody>
          </p:sp>
          <p:sp>
            <p:nvSpPr>
              <p:cNvPr id="541" name="Google Shape;541;g261d2ec9702_2_0"/>
              <p:cNvSpPr/>
              <p:nvPr/>
            </p:nvSpPr>
            <p:spPr>
              <a:xfrm>
                <a:off x="2136141" y="5081662"/>
                <a:ext cx="1463100" cy="274200"/>
              </a:xfrm>
              <a:prstGeom prst="rect">
                <a:avLst/>
              </a:prstGeom>
              <a:solidFill>
                <a:srgbClr val="4F7DE3"/>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80000"/>
                  </a:lnSpc>
                  <a:spcBef>
                    <a:spcPts val="0"/>
                  </a:spcBef>
                  <a:spcAft>
                    <a:spcPts val="0"/>
                  </a:spcAft>
                  <a:buClr>
                    <a:srgbClr val="000000"/>
                  </a:buClr>
                  <a:buSzPts val="1360"/>
                  <a:buFont typeface="Arial"/>
                  <a:buNone/>
                </a:pPr>
                <a:r>
                  <a:rPr lang="en-US" sz="1360" b="1" i="0" u="none" strike="noStrike" cap="none">
                    <a:solidFill>
                      <a:schemeClr val="lt1"/>
                    </a:solidFill>
                    <a:latin typeface="Calibri"/>
                    <a:ea typeface="Calibri"/>
                    <a:cs typeface="Calibri"/>
                    <a:sym typeface="Calibri"/>
                  </a:rPr>
                  <a:t>2021</a:t>
                </a:r>
                <a:endParaRPr sz="1400" b="0" i="0" u="none" strike="noStrike" cap="none">
                  <a:solidFill>
                    <a:srgbClr val="000000"/>
                  </a:solidFill>
                  <a:latin typeface="Arial"/>
                  <a:ea typeface="Arial"/>
                  <a:cs typeface="Arial"/>
                  <a:sym typeface="Arial"/>
                </a:endParaRPr>
              </a:p>
            </p:txBody>
          </p:sp>
        </p:grpSp>
        <p:sp>
          <p:nvSpPr>
            <p:cNvPr id="542" name="Google Shape;542;g261d2ec9702_2_0"/>
            <p:cNvSpPr txBox="1"/>
            <p:nvPr/>
          </p:nvSpPr>
          <p:spPr>
            <a:xfrm>
              <a:off x="704530" y="6156449"/>
              <a:ext cx="2108100" cy="412800"/>
            </a:xfrm>
            <a:prstGeom prst="rect">
              <a:avLst/>
            </a:prstGeom>
            <a:noFill/>
            <a:ln>
              <a:noFill/>
            </a:ln>
          </p:spPr>
          <p:txBody>
            <a:bodyPr spcFirstLastPara="1" wrap="square" lIns="91425" tIns="45700" rIns="91425" bIns="45700" anchor="b" anchorCtr="0">
              <a:norm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rgbClr val="000000"/>
                  </a:solidFill>
                  <a:latin typeface="Calibri"/>
                  <a:ea typeface="Calibri"/>
                  <a:cs typeface="Calibri"/>
                  <a:sym typeface="Calibri"/>
                </a:rPr>
                <a:t>2020.9 GPT-3</a:t>
              </a:r>
              <a:endParaRPr sz="1400" b="0" i="0" u="none" strike="noStrike" cap="none">
                <a:solidFill>
                  <a:srgbClr val="000000"/>
                </a:solidFill>
                <a:latin typeface="Arial"/>
                <a:ea typeface="Arial"/>
                <a:cs typeface="Arial"/>
                <a:sym typeface="Arial"/>
              </a:endParaRPr>
            </a:p>
          </p:txBody>
        </p:sp>
        <p:grpSp>
          <p:nvGrpSpPr>
            <p:cNvPr id="543" name="Google Shape;543;g261d2ec9702_2_0"/>
            <p:cNvGrpSpPr/>
            <p:nvPr/>
          </p:nvGrpSpPr>
          <p:grpSpPr>
            <a:xfrm>
              <a:off x="9444885" y="6029855"/>
              <a:ext cx="110400" cy="274320"/>
              <a:chOff x="6322659" y="3180606"/>
              <a:chExt cx="110400" cy="549064"/>
            </a:xfrm>
          </p:grpSpPr>
          <p:sp>
            <p:nvSpPr>
              <p:cNvPr id="544" name="Google Shape;544;g261d2ec9702_2_0"/>
              <p:cNvSpPr/>
              <p:nvPr/>
            </p:nvSpPr>
            <p:spPr>
              <a:xfrm>
                <a:off x="6322659" y="3180606"/>
                <a:ext cx="110400" cy="107700"/>
              </a:xfrm>
              <a:prstGeom prst="ellipse">
                <a:avLst/>
              </a:prstGeom>
              <a:solidFill>
                <a:srgbClr val="4F7DE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80000"/>
                  </a:lnSpc>
                  <a:spcBef>
                    <a:spcPts val="0"/>
                  </a:spcBef>
                  <a:spcAft>
                    <a:spcPts val="0"/>
                  </a:spcAft>
                  <a:buClr>
                    <a:srgbClr val="000000"/>
                  </a:buClr>
                  <a:buSzPts val="350"/>
                  <a:buFont typeface="Arial"/>
                  <a:buNone/>
                </a:pPr>
                <a:endParaRPr sz="350" b="0" i="0" u="none" strike="noStrike" cap="none">
                  <a:solidFill>
                    <a:srgbClr val="000000"/>
                  </a:solidFill>
                  <a:latin typeface="Calibri"/>
                  <a:ea typeface="Calibri"/>
                  <a:cs typeface="Calibri"/>
                  <a:sym typeface="Calibri"/>
                </a:endParaRPr>
              </a:p>
            </p:txBody>
          </p:sp>
          <p:cxnSp>
            <p:nvCxnSpPr>
              <p:cNvPr id="545" name="Google Shape;545;g261d2ec9702_2_0"/>
              <p:cNvCxnSpPr/>
              <p:nvPr/>
            </p:nvCxnSpPr>
            <p:spPr>
              <a:xfrm rot="10800000">
                <a:off x="6377899" y="3272470"/>
                <a:ext cx="0" cy="457200"/>
              </a:xfrm>
              <a:prstGeom prst="straightConnector1">
                <a:avLst/>
              </a:prstGeom>
              <a:solidFill>
                <a:srgbClr val="4F7DE3"/>
              </a:solidFill>
              <a:ln w="19050" cap="flat" cmpd="sng">
                <a:solidFill>
                  <a:schemeClr val="accent1"/>
                </a:solidFill>
                <a:prstDash val="solid"/>
                <a:round/>
                <a:headEnd type="none" w="sm" len="sm"/>
                <a:tailEnd type="none" w="sm" len="sm"/>
              </a:ln>
            </p:spPr>
          </p:cxnSp>
        </p:grpSp>
        <p:sp>
          <p:nvSpPr>
            <p:cNvPr id="546" name="Google Shape;546;g261d2ec9702_2_0"/>
            <p:cNvSpPr txBox="1"/>
            <p:nvPr/>
          </p:nvSpPr>
          <p:spPr>
            <a:xfrm>
              <a:off x="8446094" y="6156449"/>
              <a:ext cx="2108100" cy="412800"/>
            </a:xfrm>
            <a:prstGeom prst="rect">
              <a:avLst/>
            </a:prstGeom>
            <a:noFill/>
            <a:ln>
              <a:noFill/>
            </a:ln>
          </p:spPr>
          <p:txBody>
            <a:bodyPr spcFirstLastPara="1" wrap="square" lIns="91425" tIns="45700" rIns="91425" bIns="45700" anchor="b" anchorCtr="0">
              <a:norm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rgbClr val="000000"/>
                  </a:solidFill>
                  <a:latin typeface="Calibri"/>
                  <a:ea typeface="Calibri"/>
                  <a:cs typeface="Calibri"/>
                  <a:sym typeface="Calibri"/>
                </a:rPr>
                <a:t>2023.7 Llama 2</a:t>
              </a:r>
              <a:endParaRPr sz="1400" b="0" i="0" u="none" strike="noStrike" cap="none">
                <a:solidFill>
                  <a:srgbClr val="000000"/>
                </a:solidFill>
                <a:latin typeface="Arial"/>
                <a:ea typeface="Arial"/>
                <a:cs typeface="Arial"/>
                <a:sym typeface="Arial"/>
              </a:endParaRPr>
            </a:p>
          </p:txBody>
        </p:sp>
        <p:sp>
          <p:nvSpPr>
            <p:cNvPr id="547" name="Google Shape;547;g261d2ec9702_2_0"/>
            <p:cNvSpPr txBox="1"/>
            <p:nvPr/>
          </p:nvSpPr>
          <p:spPr>
            <a:xfrm>
              <a:off x="5571817" y="6156449"/>
              <a:ext cx="2108100" cy="412800"/>
            </a:xfrm>
            <a:prstGeom prst="rect">
              <a:avLst/>
            </a:prstGeom>
            <a:noFill/>
            <a:ln>
              <a:noFill/>
            </a:ln>
          </p:spPr>
          <p:txBody>
            <a:bodyPr spcFirstLastPara="1" wrap="square" lIns="91425" tIns="45700" rIns="91425" bIns="45700" anchor="b" anchorCtr="0">
              <a:norm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rgbClr val="000000"/>
                  </a:solidFill>
                  <a:latin typeface="Calibri"/>
                  <a:ea typeface="Calibri"/>
                  <a:cs typeface="Calibri"/>
                  <a:sym typeface="Calibri"/>
                </a:rPr>
                <a:t>2023.3 GPT-4</a:t>
              </a:r>
              <a:endParaRPr sz="1400" b="0" i="0" u="none" strike="noStrike" cap="none">
                <a:solidFill>
                  <a:srgbClr val="000000"/>
                </a:solidFill>
                <a:latin typeface="Arial"/>
                <a:ea typeface="Arial"/>
                <a:cs typeface="Arial"/>
                <a:sym typeface="Arial"/>
              </a:endParaRPr>
            </a:p>
          </p:txBody>
        </p:sp>
        <p:sp>
          <p:nvSpPr>
            <p:cNvPr id="548" name="Google Shape;548;g261d2ec9702_2_0"/>
            <p:cNvSpPr txBox="1"/>
            <p:nvPr/>
          </p:nvSpPr>
          <p:spPr>
            <a:xfrm>
              <a:off x="2880013" y="6156449"/>
              <a:ext cx="2108100" cy="412800"/>
            </a:xfrm>
            <a:prstGeom prst="rect">
              <a:avLst/>
            </a:prstGeom>
            <a:noFill/>
            <a:ln>
              <a:noFill/>
            </a:ln>
          </p:spPr>
          <p:txBody>
            <a:bodyPr spcFirstLastPara="1" wrap="square" lIns="91425" tIns="45700" rIns="91425" bIns="45700" anchor="b" anchorCtr="0">
              <a:norm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rgbClr val="000000"/>
                  </a:solidFill>
                  <a:latin typeface="Calibri"/>
                  <a:ea typeface="Calibri"/>
                  <a:cs typeface="Calibri"/>
                  <a:sym typeface="Calibri"/>
                </a:rPr>
                <a:t>2022.3 GPT-3.5</a:t>
              </a:r>
              <a:endParaRPr sz="1400" b="0" i="0" u="none" strike="noStrike" cap="none">
                <a:solidFill>
                  <a:srgbClr val="000000"/>
                </a:solidFill>
                <a:latin typeface="Arial"/>
                <a:ea typeface="Arial"/>
                <a:cs typeface="Arial"/>
                <a:sym typeface="Arial"/>
              </a:endParaRPr>
            </a:p>
          </p:txBody>
        </p:sp>
        <p:grpSp>
          <p:nvGrpSpPr>
            <p:cNvPr id="549" name="Google Shape;549;g261d2ec9702_2_0"/>
            <p:cNvGrpSpPr/>
            <p:nvPr/>
          </p:nvGrpSpPr>
          <p:grpSpPr>
            <a:xfrm>
              <a:off x="5381258" y="6029855"/>
              <a:ext cx="110400" cy="274320"/>
              <a:chOff x="6322659" y="3180606"/>
              <a:chExt cx="110400" cy="549064"/>
            </a:xfrm>
          </p:grpSpPr>
          <p:sp>
            <p:nvSpPr>
              <p:cNvPr id="550" name="Google Shape;550;g261d2ec9702_2_0"/>
              <p:cNvSpPr/>
              <p:nvPr/>
            </p:nvSpPr>
            <p:spPr>
              <a:xfrm>
                <a:off x="6322659" y="3180606"/>
                <a:ext cx="110400" cy="107700"/>
              </a:xfrm>
              <a:prstGeom prst="ellipse">
                <a:avLst/>
              </a:prstGeom>
              <a:solidFill>
                <a:srgbClr val="4F7DE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80000"/>
                  </a:lnSpc>
                  <a:spcBef>
                    <a:spcPts val="0"/>
                  </a:spcBef>
                  <a:spcAft>
                    <a:spcPts val="0"/>
                  </a:spcAft>
                  <a:buClr>
                    <a:srgbClr val="000000"/>
                  </a:buClr>
                  <a:buSzPts val="350"/>
                  <a:buFont typeface="Arial"/>
                  <a:buNone/>
                </a:pPr>
                <a:endParaRPr sz="350" b="0" i="0" u="none" strike="noStrike" cap="none">
                  <a:solidFill>
                    <a:srgbClr val="000000"/>
                  </a:solidFill>
                  <a:latin typeface="Calibri"/>
                  <a:ea typeface="Calibri"/>
                  <a:cs typeface="Calibri"/>
                  <a:sym typeface="Calibri"/>
                </a:endParaRPr>
              </a:p>
            </p:txBody>
          </p:sp>
          <p:cxnSp>
            <p:nvCxnSpPr>
              <p:cNvPr id="551" name="Google Shape;551;g261d2ec9702_2_0"/>
              <p:cNvCxnSpPr/>
              <p:nvPr/>
            </p:nvCxnSpPr>
            <p:spPr>
              <a:xfrm rot="10800000">
                <a:off x="6377899" y="3272470"/>
                <a:ext cx="0" cy="457200"/>
              </a:xfrm>
              <a:prstGeom prst="straightConnector1">
                <a:avLst/>
              </a:prstGeom>
              <a:solidFill>
                <a:srgbClr val="4F7DE3"/>
              </a:solidFill>
              <a:ln w="19050" cap="flat" cmpd="sng">
                <a:solidFill>
                  <a:schemeClr val="accent1"/>
                </a:solidFill>
                <a:prstDash val="solid"/>
                <a:round/>
                <a:headEnd type="none" w="sm" len="sm"/>
                <a:tailEnd type="none" w="sm" len="sm"/>
              </a:ln>
            </p:spPr>
          </p:cxnSp>
        </p:grpSp>
        <p:sp>
          <p:nvSpPr>
            <p:cNvPr id="552" name="Google Shape;552;g261d2ec9702_2_0"/>
            <p:cNvSpPr txBox="1"/>
            <p:nvPr/>
          </p:nvSpPr>
          <p:spPr>
            <a:xfrm>
              <a:off x="4382467" y="6156449"/>
              <a:ext cx="2108100" cy="412800"/>
            </a:xfrm>
            <a:prstGeom prst="rect">
              <a:avLst/>
            </a:prstGeom>
            <a:noFill/>
            <a:ln>
              <a:noFill/>
            </a:ln>
          </p:spPr>
          <p:txBody>
            <a:bodyPr spcFirstLastPara="1" wrap="square" lIns="91425" tIns="45700" rIns="91425" bIns="45700" anchor="b" anchorCtr="0">
              <a:norm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rgbClr val="000000"/>
                  </a:solidFill>
                  <a:latin typeface="Calibri"/>
                  <a:ea typeface="Calibri"/>
                  <a:cs typeface="Calibri"/>
                  <a:sym typeface="Calibri"/>
                </a:rPr>
                <a:t>2023.2 Llama</a:t>
              </a:r>
              <a:endParaRPr sz="1400" b="0" i="0" u="none" strike="noStrike" cap="none">
                <a:solidFill>
                  <a:srgbClr val="000000"/>
                </a:solidFill>
                <a:latin typeface="Arial"/>
                <a:ea typeface="Arial"/>
                <a:cs typeface="Arial"/>
                <a:sym typeface="Arial"/>
              </a:endParaRPr>
            </a:p>
          </p:txBody>
        </p:sp>
        <p:grpSp>
          <p:nvGrpSpPr>
            <p:cNvPr id="553" name="Google Shape;553;g261d2ec9702_2_0"/>
            <p:cNvGrpSpPr/>
            <p:nvPr/>
          </p:nvGrpSpPr>
          <p:grpSpPr>
            <a:xfrm>
              <a:off x="10780643" y="6029855"/>
              <a:ext cx="110400" cy="274320"/>
              <a:chOff x="6322659" y="3180606"/>
              <a:chExt cx="110400" cy="549064"/>
            </a:xfrm>
          </p:grpSpPr>
          <p:sp>
            <p:nvSpPr>
              <p:cNvPr id="554" name="Google Shape;554;g261d2ec9702_2_0"/>
              <p:cNvSpPr/>
              <p:nvPr/>
            </p:nvSpPr>
            <p:spPr>
              <a:xfrm>
                <a:off x="6322659" y="3180606"/>
                <a:ext cx="110400" cy="107700"/>
              </a:xfrm>
              <a:prstGeom prst="ellipse">
                <a:avLst/>
              </a:prstGeom>
              <a:solidFill>
                <a:srgbClr val="4F7DE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80000"/>
                  </a:lnSpc>
                  <a:spcBef>
                    <a:spcPts val="0"/>
                  </a:spcBef>
                  <a:spcAft>
                    <a:spcPts val="0"/>
                  </a:spcAft>
                  <a:buClr>
                    <a:srgbClr val="000000"/>
                  </a:buClr>
                  <a:buSzPts val="350"/>
                  <a:buFont typeface="Arial"/>
                  <a:buNone/>
                </a:pPr>
                <a:endParaRPr sz="350" b="0" i="0" u="none" strike="noStrike" cap="none">
                  <a:solidFill>
                    <a:srgbClr val="000000"/>
                  </a:solidFill>
                  <a:latin typeface="Calibri"/>
                  <a:ea typeface="Calibri"/>
                  <a:cs typeface="Calibri"/>
                  <a:sym typeface="Calibri"/>
                </a:endParaRPr>
              </a:p>
            </p:txBody>
          </p:sp>
          <p:cxnSp>
            <p:nvCxnSpPr>
              <p:cNvPr id="555" name="Google Shape;555;g261d2ec9702_2_0"/>
              <p:cNvCxnSpPr/>
              <p:nvPr/>
            </p:nvCxnSpPr>
            <p:spPr>
              <a:xfrm rot="10800000">
                <a:off x="6377899" y="3272470"/>
                <a:ext cx="0" cy="457200"/>
              </a:xfrm>
              <a:prstGeom prst="straightConnector1">
                <a:avLst/>
              </a:prstGeom>
              <a:solidFill>
                <a:srgbClr val="4F7DE3"/>
              </a:solidFill>
              <a:ln w="19050" cap="flat" cmpd="sng">
                <a:solidFill>
                  <a:schemeClr val="accent1"/>
                </a:solidFill>
                <a:prstDash val="solid"/>
                <a:round/>
                <a:headEnd type="none" w="sm" len="sm"/>
                <a:tailEnd type="none" w="sm" len="sm"/>
              </a:ln>
            </p:spPr>
          </p:cxnSp>
        </p:grpSp>
        <p:grpSp>
          <p:nvGrpSpPr>
            <p:cNvPr id="556" name="Google Shape;556;g261d2ec9702_2_0"/>
            <p:cNvGrpSpPr/>
            <p:nvPr/>
          </p:nvGrpSpPr>
          <p:grpSpPr>
            <a:xfrm>
              <a:off x="1703321" y="6029855"/>
              <a:ext cx="110400" cy="274320"/>
              <a:chOff x="6322659" y="3180606"/>
              <a:chExt cx="110400" cy="549064"/>
            </a:xfrm>
          </p:grpSpPr>
          <p:sp>
            <p:nvSpPr>
              <p:cNvPr id="557" name="Google Shape;557;g261d2ec9702_2_0"/>
              <p:cNvSpPr/>
              <p:nvPr/>
            </p:nvSpPr>
            <p:spPr>
              <a:xfrm>
                <a:off x="6322659" y="3180606"/>
                <a:ext cx="110400" cy="107700"/>
              </a:xfrm>
              <a:prstGeom prst="ellipse">
                <a:avLst/>
              </a:prstGeom>
              <a:solidFill>
                <a:srgbClr val="BFBFBF"/>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80000"/>
                  </a:lnSpc>
                  <a:spcBef>
                    <a:spcPts val="0"/>
                  </a:spcBef>
                  <a:spcAft>
                    <a:spcPts val="0"/>
                  </a:spcAft>
                  <a:buClr>
                    <a:srgbClr val="000000"/>
                  </a:buClr>
                  <a:buSzPts val="350"/>
                  <a:buFont typeface="Arial"/>
                  <a:buNone/>
                </a:pPr>
                <a:endParaRPr sz="350" b="0" i="0" u="none" strike="noStrike" cap="none">
                  <a:solidFill>
                    <a:srgbClr val="000000"/>
                  </a:solidFill>
                  <a:latin typeface="Calibri"/>
                  <a:ea typeface="Calibri"/>
                  <a:cs typeface="Calibri"/>
                  <a:sym typeface="Calibri"/>
                </a:endParaRPr>
              </a:p>
            </p:txBody>
          </p:sp>
          <p:cxnSp>
            <p:nvCxnSpPr>
              <p:cNvPr id="558" name="Google Shape;558;g261d2ec9702_2_0"/>
              <p:cNvCxnSpPr/>
              <p:nvPr/>
            </p:nvCxnSpPr>
            <p:spPr>
              <a:xfrm rot="10800000">
                <a:off x="6377899" y="3272470"/>
                <a:ext cx="0" cy="457200"/>
              </a:xfrm>
              <a:prstGeom prst="straightConnector1">
                <a:avLst/>
              </a:prstGeom>
              <a:solidFill>
                <a:srgbClr val="BFBFBF"/>
              </a:solidFill>
              <a:ln w="19050" cap="flat" cmpd="sng">
                <a:solidFill>
                  <a:srgbClr val="BFBFBF"/>
                </a:solidFill>
                <a:prstDash val="solid"/>
                <a:round/>
                <a:headEnd type="none" w="sm" len="sm"/>
                <a:tailEnd type="none" w="sm" len="sm"/>
              </a:ln>
            </p:spPr>
          </p:cxnSp>
        </p:grpSp>
        <p:grpSp>
          <p:nvGrpSpPr>
            <p:cNvPr id="559" name="Google Shape;559;g261d2ec9702_2_0"/>
            <p:cNvGrpSpPr/>
            <p:nvPr/>
          </p:nvGrpSpPr>
          <p:grpSpPr>
            <a:xfrm>
              <a:off x="3878804" y="6029855"/>
              <a:ext cx="110400" cy="274320"/>
              <a:chOff x="6322659" y="3180606"/>
              <a:chExt cx="110400" cy="549064"/>
            </a:xfrm>
          </p:grpSpPr>
          <p:sp>
            <p:nvSpPr>
              <p:cNvPr id="560" name="Google Shape;560;g261d2ec9702_2_0"/>
              <p:cNvSpPr/>
              <p:nvPr/>
            </p:nvSpPr>
            <p:spPr>
              <a:xfrm>
                <a:off x="6322659" y="3180606"/>
                <a:ext cx="110400" cy="107700"/>
              </a:xfrm>
              <a:prstGeom prst="ellipse">
                <a:avLst/>
              </a:prstGeom>
              <a:solidFill>
                <a:srgbClr val="BFBFBF"/>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80000"/>
                  </a:lnSpc>
                  <a:spcBef>
                    <a:spcPts val="0"/>
                  </a:spcBef>
                  <a:spcAft>
                    <a:spcPts val="0"/>
                  </a:spcAft>
                  <a:buClr>
                    <a:srgbClr val="000000"/>
                  </a:buClr>
                  <a:buSzPts val="350"/>
                  <a:buFont typeface="Arial"/>
                  <a:buNone/>
                </a:pPr>
                <a:endParaRPr sz="350" b="0" i="0" u="none" strike="noStrike" cap="none">
                  <a:solidFill>
                    <a:srgbClr val="000000"/>
                  </a:solidFill>
                  <a:latin typeface="Calibri"/>
                  <a:ea typeface="Calibri"/>
                  <a:cs typeface="Calibri"/>
                  <a:sym typeface="Calibri"/>
                </a:endParaRPr>
              </a:p>
            </p:txBody>
          </p:sp>
          <p:cxnSp>
            <p:nvCxnSpPr>
              <p:cNvPr id="561" name="Google Shape;561;g261d2ec9702_2_0"/>
              <p:cNvCxnSpPr/>
              <p:nvPr/>
            </p:nvCxnSpPr>
            <p:spPr>
              <a:xfrm rot="10800000">
                <a:off x="6377899" y="3272470"/>
                <a:ext cx="0" cy="457200"/>
              </a:xfrm>
              <a:prstGeom prst="straightConnector1">
                <a:avLst/>
              </a:prstGeom>
              <a:solidFill>
                <a:srgbClr val="BFBFBF"/>
              </a:solidFill>
              <a:ln w="19050" cap="flat" cmpd="sng">
                <a:solidFill>
                  <a:srgbClr val="BFBFBF"/>
                </a:solidFill>
                <a:prstDash val="solid"/>
                <a:round/>
                <a:headEnd type="none" w="sm" len="sm"/>
                <a:tailEnd type="none" w="sm" len="sm"/>
              </a:ln>
            </p:spPr>
          </p:cxnSp>
        </p:grpSp>
        <p:grpSp>
          <p:nvGrpSpPr>
            <p:cNvPr id="562" name="Google Shape;562;g261d2ec9702_2_0"/>
            <p:cNvGrpSpPr/>
            <p:nvPr/>
          </p:nvGrpSpPr>
          <p:grpSpPr>
            <a:xfrm>
              <a:off x="6570608" y="6029855"/>
              <a:ext cx="110400" cy="274320"/>
              <a:chOff x="6322659" y="3180606"/>
              <a:chExt cx="110400" cy="549064"/>
            </a:xfrm>
          </p:grpSpPr>
          <p:sp>
            <p:nvSpPr>
              <p:cNvPr id="563" name="Google Shape;563;g261d2ec9702_2_0"/>
              <p:cNvSpPr/>
              <p:nvPr/>
            </p:nvSpPr>
            <p:spPr>
              <a:xfrm>
                <a:off x="6322659" y="3180606"/>
                <a:ext cx="110400" cy="107700"/>
              </a:xfrm>
              <a:prstGeom prst="ellipse">
                <a:avLst/>
              </a:prstGeom>
              <a:solidFill>
                <a:srgbClr val="4F7DE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80000"/>
                  </a:lnSpc>
                  <a:spcBef>
                    <a:spcPts val="0"/>
                  </a:spcBef>
                  <a:spcAft>
                    <a:spcPts val="0"/>
                  </a:spcAft>
                  <a:buClr>
                    <a:srgbClr val="000000"/>
                  </a:buClr>
                  <a:buSzPts val="350"/>
                  <a:buFont typeface="Arial"/>
                  <a:buNone/>
                </a:pPr>
                <a:endParaRPr sz="350" b="0" i="0" u="none" strike="noStrike" cap="none">
                  <a:solidFill>
                    <a:srgbClr val="000000"/>
                  </a:solidFill>
                  <a:latin typeface="Calibri"/>
                  <a:ea typeface="Calibri"/>
                  <a:cs typeface="Calibri"/>
                  <a:sym typeface="Calibri"/>
                </a:endParaRPr>
              </a:p>
            </p:txBody>
          </p:sp>
          <p:cxnSp>
            <p:nvCxnSpPr>
              <p:cNvPr id="564" name="Google Shape;564;g261d2ec9702_2_0"/>
              <p:cNvCxnSpPr/>
              <p:nvPr/>
            </p:nvCxnSpPr>
            <p:spPr>
              <a:xfrm rot="10800000">
                <a:off x="6377899" y="3272470"/>
                <a:ext cx="0" cy="457200"/>
              </a:xfrm>
              <a:prstGeom prst="straightConnector1">
                <a:avLst/>
              </a:prstGeom>
              <a:solidFill>
                <a:srgbClr val="4F7DE3"/>
              </a:solidFill>
              <a:ln w="19050" cap="flat" cmpd="sng">
                <a:solidFill>
                  <a:schemeClr val="accent1"/>
                </a:solidFill>
                <a:prstDash val="solid"/>
                <a:round/>
                <a:headEnd type="none" w="sm" len="sm"/>
                <a:tailEnd type="none" w="sm" len="sm"/>
              </a:ln>
            </p:spPr>
          </p:cxnSp>
        </p:grpSp>
      </p:grpSp>
      <p:sp>
        <p:nvSpPr>
          <p:cNvPr id="565" name="Google Shape;565;g261d2ec9702_2_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16</a:t>
            </a:fld>
            <a:endParaRPr/>
          </a:p>
        </p:txBody>
      </p:sp>
      <p:sp>
        <p:nvSpPr>
          <p:cNvPr id="566" name="Google Shape;566;g261d2ec9702_2_0"/>
          <p:cNvSpPr txBox="1"/>
          <p:nvPr/>
        </p:nvSpPr>
        <p:spPr>
          <a:xfrm>
            <a:off x="-16227" y="6452080"/>
            <a:ext cx="9831151"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Calibri"/>
                <a:ea typeface="Calibri"/>
                <a:cs typeface="Calibri"/>
                <a:sym typeface="Calibri"/>
              </a:rPr>
              <a:t>[1] https://promptengineering.org/how-does-llama-2-compare-to-gpt-and-other-ai-language-models/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Calibri"/>
                <a:ea typeface="Calibri"/>
                <a:cs typeface="Calibri"/>
                <a:sym typeface="Calibri"/>
              </a:rPr>
              <a:t>[2] https://mistral.ai/news/announcing-mistral-7b/</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71"/>
        <p:cNvGrpSpPr/>
        <p:nvPr/>
      </p:nvGrpSpPr>
      <p:grpSpPr>
        <a:xfrm>
          <a:off x="0" y="0"/>
          <a:ext cx="0" cy="0"/>
          <a:chOff x="0" y="0"/>
          <a:chExt cx="0" cy="0"/>
        </a:xfrm>
      </p:grpSpPr>
      <p:sp>
        <p:nvSpPr>
          <p:cNvPr id="572" name="Google Shape;572;g29afa7d0881_0_10"/>
          <p:cNvSpPr/>
          <p:nvPr/>
        </p:nvSpPr>
        <p:spPr>
          <a:xfrm>
            <a:off x="0" y="2582163"/>
            <a:ext cx="12192000" cy="3362400"/>
          </a:xfrm>
          <a:prstGeom prst="rect">
            <a:avLst/>
          </a:prstGeom>
          <a:solidFill>
            <a:srgbClr val="F2F2F2">
              <a:alpha val="33725"/>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73" name="Google Shape;573;g29afa7d0881_0_10"/>
          <p:cNvSpPr txBox="1"/>
          <p:nvPr/>
        </p:nvSpPr>
        <p:spPr>
          <a:xfrm>
            <a:off x="625258" y="9699"/>
            <a:ext cx="10972800" cy="1325700"/>
          </a:xfrm>
          <a:prstGeom prst="rect">
            <a:avLst/>
          </a:prstGeom>
          <a:noFill/>
          <a:ln>
            <a:noFill/>
          </a:ln>
        </p:spPr>
        <p:txBody>
          <a:bodyPr spcFirstLastPara="1" wrap="square" lIns="91425" tIns="45700" rIns="91425" bIns="45700" anchor="ctr" anchorCtr="0">
            <a:normAutofit/>
          </a:bodyPr>
          <a:lstStyle/>
          <a:p>
            <a:pPr marL="0" marR="0" lvl="0" indent="0" algn="ctr" rtl="0">
              <a:lnSpc>
                <a:spcPct val="90000"/>
              </a:lnSpc>
              <a:spcBef>
                <a:spcPts val="0"/>
              </a:spcBef>
              <a:spcAft>
                <a:spcPts val="0"/>
              </a:spcAft>
              <a:buClr>
                <a:srgbClr val="3F82C4"/>
              </a:buClr>
              <a:buSzPts val="4400"/>
              <a:buFont typeface="Calibri"/>
              <a:buNone/>
            </a:pPr>
            <a:r>
              <a:rPr lang="en-US" sz="4000" b="0" i="0" u="none" strike="noStrike" cap="none">
                <a:solidFill>
                  <a:srgbClr val="3F82C4"/>
                </a:solidFill>
                <a:latin typeface="Calibri"/>
                <a:ea typeface="Calibri"/>
                <a:cs typeface="Calibri"/>
                <a:sym typeface="Calibri"/>
              </a:rPr>
              <a:t>Five LLMs are selected as our base models</a:t>
            </a:r>
            <a:endParaRPr sz="1400" b="0" i="0" u="none" strike="noStrike" cap="none">
              <a:solidFill>
                <a:srgbClr val="000000"/>
              </a:solidFill>
              <a:latin typeface="Arial"/>
              <a:ea typeface="Arial"/>
              <a:cs typeface="Arial"/>
              <a:sym typeface="Arial"/>
            </a:endParaRPr>
          </a:p>
        </p:txBody>
      </p:sp>
      <p:sp>
        <p:nvSpPr>
          <p:cNvPr id="574" name="Google Shape;574;g29afa7d0881_0_10"/>
          <p:cNvSpPr/>
          <p:nvPr/>
        </p:nvSpPr>
        <p:spPr>
          <a:xfrm>
            <a:off x="3144750" y="5059375"/>
            <a:ext cx="1623900" cy="767100"/>
          </a:xfrm>
          <a:prstGeom prst="rect">
            <a:avLst/>
          </a:pr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575" name="Google Shape;575;g29afa7d0881_0_10"/>
          <p:cNvSpPr/>
          <p:nvPr/>
        </p:nvSpPr>
        <p:spPr>
          <a:xfrm>
            <a:off x="6611350" y="3158525"/>
            <a:ext cx="4710000" cy="852600"/>
          </a:xfrm>
          <a:prstGeom prst="rect">
            <a:avLst/>
          </a:prstGeom>
          <a:solidFill>
            <a:srgbClr val="F2F2F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576" name="Google Shape;576;g29afa7d0881_0_10"/>
          <p:cNvSpPr/>
          <p:nvPr/>
        </p:nvSpPr>
        <p:spPr>
          <a:xfrm>
            <a:off x="6611350" y="4114650"/>
            <a:ext cx="4710000" cy="852600"/>
          </a:xfrm>
          <a:prstGeom prst="rect">
            <a:avLst/>
          </a:prstGeom>
          <a:solidFill>
            <a:srgbClr val="F2F2F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577" name="Google Shape;577;g29afa7d0881_0_10"/>
          <p:cNvSpPr/>
          <p:nvPr/>
        </p:nvSpPr>
        <p:spPr>
          <a:xfrm>
            <a:off x="4919275" y="4114525"/>
            <a:ext cx="6173100" cy="852600"/>
          </a:xfrm>
          <a:prstGeom prst="rect">
            <a:avLst/>
          </a:prstGeom>
          <a:solidFill>
            <a:srgbClr val="C9DAF8"/>
          </a:solidFill>
          <a:ln w="9525" cap="flat" cmpd="sng">
            <a:solidFill>
              <a:srgbClr val="C9DAF8"/>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578" name="Google Shape;578;g29afa7d0881_0_10"/>
          <p:cNvSpPr/>
          <p:nvPr/>
        </p:nvSpPr>
        <p:spPr>
          <a:xfrm>
            <a:off x="4919025" y="3164149"/>
            <a:ext cx="6178200" cy="852600"/>
          </a:xfrm>
          <a:prstGeom prst="rect">
            <a:avLst/>
          </a:prstGeom>
          <a:solidFill>
            <a:srgbClr val="D8E2F3"/>
          </a:solidFill>
          <a:ln w="9525" cap="flat" cmpd="sng">
            <a:solidFill>
              <a:srgbClr val="D8E2F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579" name="Google Shape;579;g29afa7d0881_0_10"/>
          <p:cNvSpPr/>
          <p:nvPr/>
        </p:nvSpPr>
        <p:spPr>
          <a:xfrm>
            <a:off x="6611184" y="5059381"/>
            <a:ext cx="4710000" cy="778800"/>
          </a:xfrm>
          <a:prstGeom prst="rect">
            <a:avLst/>
          </a:prstGeom>
          <a:solidFill>
            <a:srgbClr val="F2F2F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580" name="Google Shape;580;g29afa7d0881_0_10"/>
          <p:cNvSpPr/>
          <p:nvPr/>
        </p:nvSpPr>
        <p:spPr>
          <a:xfrm>
            <a:off x="3144750" y="3150525"/>
            <a:ext cx="1623900" cy="1816500"/>
          </a:xfrm>
          <a:prstGeom prst="rect">
            <a:avLst/>
          </a:pr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581" name="Google Shape;581;g29afa7d0881_0_10"/>
          <p:cNvSpPr/>
          <p:nvPr/>
        </p:nvSpPr>
        <p:spPr>
          <a:xfrm>
            <a:off x="1021869" y="4141135"/>
            <a:ext cx="1677499" cy="4617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rgbClr val="2F5597"/>
                </a:solidFill>
                <a:latin typeface="Calibri"/>
                <a:ea typeface="Calibri"/>
                <a:cs typeface="Calibri"/>
                <a:sym typeface="Calibri"/>
              </a:rPr>
              <a:t>Base Model</a:t>
            </a:r>
            <a:endParaRPr sz="2400" b="0" i="0" u="none" strike="noStrike" cap="none">
              <a:solidFill>
                <a:srgbClr val="2F5597"/>
              </a:solidFill>
              <a:latin typeface="Calibri"/>
              <a:ea typeface="Calibri"/>
              <a:cs typeface="Calibri"/>
              <a:sym typeface="Calibri"/>
            </a:endParaRPr>
          </a:p>
        </p:txBody>
      </p:sp>
      <p:sp>
        <p:nvSpPr>
          <p:cNvPr id="582" name="Google Shape;582;g29afa7d0881_0_10"/>
          <p:cNvSpPr txBox="1"/>
          <p:nvPr/>
        </p:nvSpPr>
        <p:spPr>
          <a:xfrm>
            <a:off x="5210237" y="3372474"/>
            <a:ext cx="1128938" cy="4617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1" i="0" u="none" strike="noStrike" cap="none">
                <a:solidFill>
                  <a:srgbClr val="2F5597"/>
                </a:solidFill>
                <a:latin typeface="Calibri"/>
                <a:ea typeface="Calibri"/>
                <a:cs typeface="Calibri"/>
                <a:sym typeface="Calibri"/>
              </a:rPr>
              <a:t>Llama </a:t>
            </a:r>
            <a:endParaRPr sz="1800" b="1" i="0" u="none" strike="noStrike" cap="none">
              <a:solidFill>
                <a:srgbClr val="2F5597"/>
              </a:solidFill>
              <a:latin typeface="Calibri"/>
              <a:ea typeface="Calibri"/>
              <a:cs typeface="Calibri"/>
              <a:sym typeface="Calibri"/>
            </a:endParaRPr>
          </a:p>
        </p:txBody>
      </p:sp>
      <p:sp>
        <p:nvSpPr>
          <p:cNvPr id="583" name="Google Shape;583;g29afa7d0881_0_10"/>
          <p:cNvSpPr txBox="1"/>
          <p:nvPr/>
        </p:nvSpPr>
        <p:spPr>
          <a:xfrm>
            <a:off x="7909900" y="3152950"/>
            <a:ext cx="3263700" cy="892800"/>
          </a:xfrm>
          <a:prstGeom prst="rect">
            <a:avLst/>
          </a:prstGeom>
          <a:noFill/>
          <a:ln>
            <a:noFill/>
          </a:ln>
        </p:spPr>
        <p:txBody>
          <a:bodyPr spcFirstLastPara="1" wrap="square" lIns="91425" tIns="91425" rIns="91425" bIns="91425" anchor="t" anchorCtr="0">
            <a:spAutoFit/>
          </a:bodyPr>
          <a:lstStyle/>
          <a:p>
            <a:pPr marL="457200" marR="0" lvl="0" indent="-336550" algn="l" rtl="0">
              <a:lnSpc>
                <a:spcPct val="100000"/>
              </a:lnSpc>
              <a:spcBef>
                <a:spcPts val="0"/>
              </a:spcBef>
              <a:spcAft>
                <a:spcPts val="0"/>
              </a:spcAft>
              <a:buClr>
                <a:srgbClr val="2F5597"/>
              </a:buClr>
              <a:buSzPts val="1700"/>
              <a:buFont typeface="Arial"/>
              <a:buChar char="●"/>
            </a:pPr>
            <a:r>
              <a:rPr lang="en-US" sz="1700" b="1" i="0" u="none" strike="noStrike" cap="none">
                <a:solidFill>
                  <a:srgbClr val="2F5597"/>
                </a:solidFill>
                <a:latin typeface="Calibri"/>
                <a:ea typeface="Calibri"/>
                <a:cs typeface="Calibri"/>
                <a:sym typeface="Calibri"/>
              </a:rPr>
              <a:t>Alpaca-7b</a:t>
            </a:r>
            <a:endParaRPr sz="1700" b="1" i="0" u="none" strike="noStrike" cap="none">
              <a:solidFill>
                <a:srgbClr val="2F5597"/>
              </a:solidFill>
              <a:latin typeface="Calibri"/>
              <a:ea typeface="Calibri"/>
              <a:cs typeface="Calibri"/>
              <a:sym typeface="Calibri"/>
            </a:endParaRPr>
          </a:p>
          <a:p>
            <a:pPr marL="457200" marR="0" lvl="0" indent="-336550" algn="l" rtl="0">
              <a:lnSpc>
                <a:spcPct val="100000"/>
              </a:lnSpc>
              <a:spcBef>
                <a:spcPts val="0"/>
              </a:spcBef>
              <a:spcAft>
                <a:spcPts val="0"/>
              </a:spcAft>
              <a:buClr>
                <a:srgbClr val="2F5597"/>
              </a:buClr>
              <a:buSzPts val="1700"/>
              <a:buFont typeface="Arial"/>
              <a:buChar char="●"/>
            </a:pPr>
            <a:r>
              <a:rPr lang="en-US" sz="1700" b="1" i="0" u="none" strike="noStrike" cap="none">
                <a:solidFill>
                  <a:srgbClr val="2F5597"/>
                </a:solidFill>
                <a:latin typeface="Calibri"/>
                <a:ea typeface="Calibri"/>
                <a:cs typeface="Calibri"/>
                <a:sym typeface="Calibri"/>
              </a:rPr>
              <a:t>Medalpaca-7b </a:t>
            </a:r>
            <a:endParaRPr sz="1700" b="1" i="0" u="none" strike="noStrike" cap="none">
              <a:solidFill>
                <a:srgbClr val="2F5597"/>
              </a:solidFill>
              <a:latin typeface="Calibri"/>
              <a:ea typeface="Calibri"/>
              <a:cs typeface="Calibri"/>
              <a:sym typeface="Calibri"/>
            </a:endParaRPr>
          </a:p>
          <a:p>
            <a:pPr marL="457200" marR="0" lvl="0" indent="0" algn="l" rtl="0">
              <a:lnSpc>
                <a:spcPct val="100000"/>
              </a:lnSpc>
              <a:spcBef>
                <a:spcPts val="0"/>
              </a:spcBef>
              <a:spcAft>
                <a:spcPts val="0"/>
              </a:spcAft>
              <a:buClr>
                <a:srgbClr val="000000"/>
              </a:buClr>
              <a:buSzPts val="1200"/>
              <a:buFont typeface="Arial"/>
              <a:buNone/>
            </a:pPr>
            <a:r>
              <a:rPr lang="en-US" sz="1200" b="1" i="0" u="none" strike="noStrike" cap="none">
                <a:solidFill>
                  <a:srgbClr val="2F5597"/>
                </a:solidFill>
                <a:latin typeface="Calibri"/>
                <a:ea typeface="Calibri"/>
                <a:cs typeface="Calibri"/>
                <a:sym typeface="Calibri"/>
              </a:rPr>
              <a:t>(specifically fine-tuned on medical data)</a:t>
            </a:r>
            <a:endParaRPr sz="1200" b="1" i="0" u="none" strike="noStrike" cap="none">
              <a:solidFill>
                <a:srgbClr val="2F5597"/>
              </a:solidFill>
              <a:latin typeface="Calibri"/>
              <a:ea typeface="Calibri"/>
              <a:cs typeface="Calibri"/>
              <a:sym typeface="Calibri"/>
            </a:endParaRPr>
          </a:p>
        </p:txBody>
      </p:sp>
      <p:sp>
        <p:nvSpPr>
          <p:cNvPr id="584" name="Google Shape;584;g29afa7d0881_0_10"/>
          <p:cNvSpPr txBox="1"/>
          <p:nvPr/>
        </p:nvSpPr>
        <p:spPr>
          <a:xfrm>
            <a:off x="6411682" y="4184040"/>
            <a:ext cx="2696100" cy="708000"/>
          </a:xfrm>
          <a:prstGeom prst="rect">
            <a:avLst/>
          </a:prstGeom>
          <a:noFill/>
          <a:ln>
            <a:noFill/>
          </a:ln>
        </p:spPr>
        <p:txBody>
          <a:bodyPr spcFirstLastPara="1" wrap="square" lIns="91425" tIns="91425" rIns="91425" bIns="91425" anchor="t" anchorCtr="0">
            <a:spAutoFit/>
          </a:bodyPr>
          <a:lstStyle/>
          <a:p>
            <a:pPr marL="457200" marR="0" lvl="0" indent="-336550" algn="l" rtl="0">
              <a:lnSpc>
                <a:spcPct val="100000"/>
              </a:lnSpc>
              <a:spcBef>
                <a:spcPts val="0"/>
              </a:spcBef>
              <a:spcAft>
                <a:spcPts val="0"/>
              </a:spcAft>
              <a:buClr>
                <a:srgbClr val="2F5597"/>
              </a:buClr>
              <a:buSzPts val="1700"/>
              <a:buFont typeface="Arial"/>
              <a:buChar char="●"/>
            </a:pPr>
            <a:r>
              <a:rPr lang="en-US" sz="1700" b="1" i="0" u="none" strike="noStrike" cap="none">
                <a:solidFill>
                  <a:srgbClr val="2F5597"/>
                </a:solidFill>
                <a:latin typeface="Calibri"/>
                <a:ea typeface="Calibri"/>
                <a:cs typeface="Calibri"/>
                <a:sym typeface="Calibri"/>
              </a:rPr>
              <a:t>Llama2-7b</a:t>
            </a:r>
            <a:endParaRPr sz="1700" b="1" i="0" u="none" strike="noStrike" cap="none">
              <a:solidFill>
                <a:srgbClr val="2F5597"/>
              </a:solidFill>
              <a:latin typeface="Calibri"/>
              <a:ea typeface="Calibri"/>
              <a:cs typeface="Calibri"/>
              <a:sym typeface="Calibri"/>
            </a:endParaRPr>
          </a:p>
          <a:p>
            <a:pPr marL="457200" marR="0" lvl="0" indent="-336550" algn="l" rtl="0">
              <a:lnSpc>
                <a:spcPct val="100000"/>
              </a:lnSpc>
              <a:spcBef>
                <a:spcPts val="0"/>
              </a:spcBef>
              <a:spcAft>
                <a:spcPts val="0"/>
              </a:spcAft>
              <a:buClr>
                <a:srgbClr val="2F5597"/>
              </a:buClr>
              <a:buSzPts val="1700"/>
              <a:buFont typeface="Arial"/>
              <a:buChar char="●"/>
            </a:pPr>
            <a:r>
              <a:rPr lang="en-US" sz="1700" b="1" i="0" u="none" strike="noStrike" cap="none">
                <a:solidFill>
                  <a:srgbClr val="2F5597"/>
                </a:solidFill>
                <a:latin typeface="Calibri"/>
                <a:ea typeface="Calibri"/>
                <a:cs typeface="Calibri"/>
                <a:sym typeface="Calibri"/>
              </a:rPr>
              <a:t>Llama2-13b</a:t>
            </a:r>
            <a:endParaRPr sz="1700" b="1" i="0" u="none" strike="noStrike" cap="none">
              <a:solidFill>
                <a:srgbClr val="2F5597"/>
              </a:solidFill>
              <a:latin typeface="Calibri"/>
              <a:ea typeface="Calibri"/>
              <a:cs typeface="Calibri"/>
              <a:sym typeface="Calibri"/>
            </a:endParaRPr>
          </a:p>
        </p:txBody>
      </p:sp>
      <p:sp>
        <p:nvSpPr>
          <p:cNvPr id="585" name="Google Shape;585;g29afa7d0881_0_10"/>
          <p:cNvSpPr txBox="1"/>
          <p:nvPr/>
        </p:nvSpPr>
        <p:spPr>
          <a:xfrm>
            <a:off x="5227635" y="4267503"/>
            <a:ext cx="1133856" cy="4617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1" i="0" u="none" strike="noStrike" cap="none">
                <a:solidFill>
                  <a:srgbClr val="2F5597"/>
                </a:solidFill>
                <a:latin typeface="Calibri"/>
                <a:ea typeface="Calibri"/>
                <a:cs typeface="Calibri"/>
                <a:sym typeface="Calibri"/>
              </a:rPr>
              <a:t>Llama 2.0 </a:t>
            </a:r>
            <a:endParaRPr sz="1800" b="1" i="0" u="none" strike="noStrike" cap="none">
              <a:solidFill>
                <a:srgbClr val="2F5597"/>
              </a:solidFill>
              <a:latin typeface="Calibri"/>
              <a:ea typeface="Calibri"/>
              <a:cs typeface="Calibri"/>
              <a:sym typeface="Calibri"/>
            </a:endParaRPr>
          </a:p>
        </p:txBody>
      </p:sp>
      <p:sp>
        <p:nvSpPr>
          <p:cNvPr id="586" name="Google Shape;586;g29afa7d0881_0_10"/>
          <p:cNvSpPr txBox="1"/>
          <p:nvPr/>
        </p:nvSpPr>
        <p:spPr>
          <a:xfrm>
            <a:off x="3366247" y="5210806"/>
            <a:ext cx="1205700" cy="446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700"/>
              <a:buFont typeface="Arial"/>
              <a:buNone/>
            </a:pPr>
            <a:r>
              <a:rPr lang="en-US" sz="1700" b="1" i="0" u="none" strike="noStrike" cap="none">
                <a:solidFill>
                  <a:schemeClr val="lt1"/>
                </a:solidFill>
                <a:latin typeface="Calibri"/>
                <a:ea typeface="Calibri"/>
                <a:cs typeface="Calibri"/>
                <a:sym typeface="Calibri"/>
              </a:rPr>
              <a:t>Mistral AI</a:t>
            </a:r>
            <a:endParaRPr sz="1700" b="1" i="0" u="none" strike="noStrike" cap="none">
              <a:solidFill>
                <a:schemeClr val="lt1"/>
              </a:solidFill>
              <a:latin typeface="Calibri"/>
              <a:ea typeface="Calibri"/>
              <a:cs typeface="Calibri"/>
              <a:sym typeface="Calibri"/>
            </a:endParaRPr>
          </a:p>
        </p:txBody>
      </p:sp>
      <p:sp>
        <p:nvSpPr>
          <p:cNvPr id="587" name="Google Shape;587;g29afa7d0881_0_10"/>
          <p:cNvSpPr txBox="1"/>
          <p:nvPr/>
        </p:nvSpPr>
        <p:spPr>
          <a:xfrm>
            <a:off x="3428745" y="3794862"/>
            <a:ext cx="997500" cy="446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700"/>
              <a:buFont typeface="Arial"/>
              <a:buNone/>
            </a:pPr>
            <a:r>
              <a:rPr lang="en-US" sz="1700" b="1" i="0" u="none" strike="noStrike" cap="none">
                <a:solidFill>
                  <a:schemeClr val="lt1"/>
                </a:solidFill>
                <a:latin typeface="Calibri"/>
                <a:ea typeface="Calibri"/>
                <a:cs typeface="Calibri"/>
                <a:sym typeface="Calibri"/>
              </a:rPr>
              <a:t>Meta AI</a:t>
            </a:r>
            <a:endParaRPr sz="1700" b="1" i="0" u="none" strike="noStrike" cap="none">
              <a:solidFill>
                <a:schemeClr val="lt1"/>
              </a:solidFill>
              <a:latin typeface="Calibri"/>
              <a:ea typeface="Calibri"/>
              <a:cs typeface="Calibri"/>
              <a:sym typeface="Calibri"/>
            </a:endParaRPr>
          </a:p>
        </p:txBody>
      </p:sp>
      <p:sp>
        <p:nvSpPr>
          <p:cNvPr id="588" name="Google Shape;588;g29afa7d0881_0_10"/>
          <p:cNvSpPr/>
          <p:nvPr/>
        </p:nvSpPr>
        <p:spPr>
          <a:xfrm>
            <a:off x="4919099" y="5059360"/>
            <a:ext cx="6178000" cy="778800"/>
          </a:xfrm>
          <a:prstGeom prst="rect">
            <a:avLst/>
          </a:prstGeom>
          <a:solidFill>
            <a:srgbClr val="9CC2E5"/>
          </a:solidFill>
          <a:ln w="9525" cap="flat" cmpd="sng">
            <a:solidFill>
              <a:srgbClr val="9DC3E6"/>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589" name="Google Shape;589;g29afa7d0881_0_10"/>
          <p:cNvSpPr txBox="1"/>
          <p:nvPr/>
        </p:nvSpPr>
        <p:spPr>
          <a:xfrm>
            <a:off x="5210237" y="5227157"/>
            <a:ext cx="1133856" cy="4617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1" i="0" u="none" strike="noStrike" cap="none">
                <a:solidFill>
                  <a:srgbClr val="2F5597"/>
                </a:solidFill>
                <a:latin typeface="Calibri"/>
                <a:ea typeface="Calibri"/>
                <a:cs typeface="Calibri"/>
                <a:sym typeface="Calibri"/>
              </a:rPr>
              <a:t>Mistral</a:t>
            </a:r>
            <a:endParaRPr sz="1800" b="1" i="0" u="none" strike="noStrike" cap="none">
              <a:solidFill>
                <a:srgbClr val="2F5597"/>
              </a:solidFill>
              <a:latin typeface="Calibri"/>
              <a:ea typeface="Calibri"/>
              <a:cs typeface="Calibri"/>
              <a:sym typeface="Calibri"/>
            </a:endParaRPr>
          </a:p>
        </p:txBody>
      </p:sp>
      <p:cxnSp>
        <p:nvCxnSpPr>
          <p:cNvPr id="590" name="Google Shape;590;g29afa7d0881_0_10"/>
          <p:cNvCxnSpPr/>
          <p:nvPr/>
        </p:nvCxnSpPr>
        <p:spPr>
          <a:xfrm rot="10800000" flipH="1">
            <a:off x="2839225" y="2718735"/>
            <a:ext cx="4800" cy="3080100"/>
          </a:xfrm>
          <a:prstGeom prst="straightConnector1">
            <a:avLst/>
          </a:prstGeom>
          <a:noFill/>
          <a:ln w="25400" cap="flat" cmpd="sng">
            <a:solidFill>
              <a:schemeClr val="accent1"/>
            </a:solidFill>
            <a:prstDash val="solid"/>
            <a:miter lim="800000"/>
            <a:headEnd type="none" w="sm" len="sm"/>
            <a:tailEnd type="none" w="sm" len="sm"/>
          </a:ln>
        </p:spPr>
      </p:cxnSp>
      <p:sp>
        <p:nvSpPr>
          <p:cNvPr id="591" name="Google Shape;591;g29afa7d0881_0_10"/>
          <p:cNvSpPr txBox="1"/>
          <p:nvPr/>
        </p:nvSpPr>
        <p:spPr>
          <a:xfrm>
            <a:off x="3075475" y="2677110"/>
            <a:ext cx="3263700" cy="461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2F5597"/>
                </a:solidFill>
                <a:latin typeface="Calibri"/>
                <a:ea typeface="Calibri"/>
                <a:cs typeface="Calibri"/>
                <a:sym typeface="Calibri"/>
              </a:rPr>
              <a:t>Large Language Models</a:t>
            </a:r>
            <a:endParaRPr sz="1800" b="1" i="0" u="none" strike="noStrike" cap="none">
              <a:solidFill>
                <a:srgbClr val="2F5597"/>
              </a:solidFill>
              <a:latin typeface="Calibri"/>
              <a:ea typeface="Calibri"/>
              <a:cs typeface="Calibri"/>
              <a:sym typeface="Calibri"/>
            </a:endParaRPr>
          </a:p>
        </p:txBody>
      </p:sp>
      <p:grpSp>
        <p:nvGrpSpPr>
          <p:cNvPr id="592" name="Google Shape;592;g29afa7d0881_0_10"/>
          <p:cNvGrpSpPr/>
          <p:nvPr/>
        </p:nvGrpSpPr>
        <p:grpSpPr>
          <a:xfrm>
            <a:off x="6550512" y="3260800"/>
            <a:ext cx="1549800" cy="677100"/>
            <a:chOff x="6550512" y="2204415"/>
            <a:chExt cx="1549800" cy="677100"/>
          </a:xfrm>
        </p:grpSpPr>
        <p:sp>
          <p:nvSpPr>
            <p:cNvPr id="593" name="Google Shape;593;g29afa7d0881_0_10"/>
            <p:cNvSpPr txBox="1"/>
            <p:nvPr/>
          </p:nvSpPr>
          <p:spPr>
            <a:xfrm>
              <a:off x="6550512" y="2204415"/>
              <a:ext cx="1549800" cy="6771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0" u="none" strike="noStrike" cap="none">
                  <a:solidFill>
                    <a:srgbClr val="2F5597"/>
                  </a:solidFill>
                  <a:latin typeface="Calibri"/>
                  <a:ea typeface="Calibri"/>
                  <a:cs typeface="Calibri"/>
                  <a:sym typeface="Calibri"/>
                </a:rPr>
                <a:t>Fine-Tuned Versions</a:t>
              </a:r>
              <a:endParaRPr sz="1200" b="1" i="0" u="none" strike="noStrike" cap="none">
                <a:solidFill>
                  <a:srgbClr val="000000"/>
                </a:solidFill>
                <a:latin typeface="Calibri"/>
                <a:ea typeface="Calibri"/>
                <a:cs typeface="Calibri"/>
                <a:sym typeface="Calibri"/>
              </a:endParaRPr>
            </a:p>
          </p:txBody>
        </p:sp>
        <p:cxnSp>
          <p:nvCxnSpPr>
            <p:cNvPr id="594" name="Google Shape;594;g29afa7d0881_0_10"/>
            <p:cNvCxnSpPr/>
            <p:nvPr/>
          </p:nvCxnSpPr>
          <p:spPr>
            <a:xfrm rot="10800000" flipH="1">
              <a:off x="6611025" y="2543730"/>
              <a:ext cx="1350600" cy="5700"/>
            </a:xfrm>
            <a:prstGeom prst="straightConnector1">
              <a:avLst/>
            </a:prstGeom>
            <a:noFill/>
            <a:ln w="9525" cap="flat" cmpd="sng">
              <a:solidFill>
                <a:schemeClr val="dk2"/>
              </a:solidFill>
              <a:prstDash val="solid"/>
              <a:round/>
              <a:headEnd type="none" w="sm" len="sm"/>
              <a:tailEnd type="triangle" w="med" len="med"/>
            </a:ln>
          </p:spPr>
        </p:cxnSp>
      </p:grpSp>
      <p:sp>
        <p:nvSpPr>
          <p:cNvPr id="595" name="Google Shape;595;g29afa7d0881_0_10"/>
          <p:cNvSpPr txBox="1"/>
          <p:nvPr/>
        </p:nvSpPr>
        <p:spPr>
          <a:xfrm>
            <a:off x="6441234" y="5249495"/>
            <a:ext cx="2762100" cy="446400"/>
          </a:xfrm>
          <a:prstGeom prst="rect">
            <a:avLst/>
          </a:prstGeom>
          <a:noFill/>
          <a:ln>
            <a:noFill/>
          </a:ln>
        </p:spPr>
        <p:txBody>
          <a:bodyPr spcFirstLastPara="1" wrap="square" lIns="91425" tIns="91425" rIns="91425" bIns="91425" anchor="t" anchorCtr="0">
            <a:spAutoFit/>
          </a:bodyPr>
          <a:lstStyle/>
          <a:p>
            <a:pPr marL="457200" marR="0" lvl="0" indent="-336550" algn="l" rtl="0">
              <a:lnSpc>
                <a:spcPct val="100000"/>
              </a:lnSpc>
              <a:spcBef>
                <a:spcPts val="0"/>
              </a:spcBef>
              <a:spcAft>
                <a:spcPts val="0"/>
              </a:spcAft>
              <a:buClr>
                <a:srgbClr val="2F5597"/>
              </a:buClr>
              <a:buSzPts val="1700"/>
              <a:buFont typeface="Arial"/>
              <a:buChar char="●"/>
            </a:pPr>
            <a:r>
              <a:rPr lang="en-US" sz="1700" b="1" i="0" u="none" strike="noStrike" cap="none">
                <a:solidFill>
                  <a:srgbClr val="2F5597"/>
                </a:solidFill>
                <a:latin typeface="Calibri"/>
                <a:ea typeface="Calibri"/>
                <a:cs typeface="Calibri"/>
                <a:sym typeface="Calibri"/>
              </a:rPr>
              <a:t>Mistral 7b</a:t>
            </a:r>
            <a:endParaRPr sz="1700" b="1" i="0" u="none" strike="noStrike" cap="none">
              <a:solidFill>
                <a:srgbClr val="2F5597"/>
              </a:solidFill>
              <a:latin typeface="Calibri"/>
              <a:ea typeface="Calibri"/>
              <a:cs typeface="Calibri"/>
              <a:sym typeface="Calibri"/>
            </a:endParaRPr>
          </a:p>
        </p:txBody>
      </p:sp>
      <p:sp>
        <p:nvSpPr>
          <p:cNvPr id="596" name="Google Shape;596;g29afa7d0881_0_10"/>
          <p:cNvSpPr txBox="1"/>
          <p:nvPr/>
        </p:nvSpPr>
        <p:spPr>
          <a:xfrm>
            <a:off x="0" y="6375659"/>
            <a:ext cx="11463783" cy="492412"/>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a:solidFill>
                  <a:schemeClr val="dk1"/>
                </a:solidFill>
                <a:latin typeface="Calibri"/>
                <a:ea typeface="Calibri"/>
                <a:cs typeface="Calibri"/>
                <a:sym typeface="Calibri"/>
              </a:rPr>
              <a:t>* Alpaca-7b: </a:t>
            </a:r>
            <a:r>
              <a:rPr lang="en-US" sz="1000" b="0" i="0" u="none" strike="noStrike" cap="none">
                <a:solidFill>
                  <a:schemeClr val="dk1"/>
                </a:solidFill>
                <a:latin typeface="Calibri"/>
                <a:ea typeface="Calibri"/>
                <a:cs typeface="Calibri"/>
                <a:sym typeface="Calibri"/>
              </a:rPr>
              <a:t>Alpaca 7B is a fine-tuned version of the seven billion-parameter LLaMA language model from Meta. </a:t>
            </a:r>
            <a:endParaRPr sz="10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000"/>
              <a:buFont typeface="Arial"/>
              <a:buNone/>
            </a:pPr>
            <a:r>
              <a:rPr lang="en-US" sz="1000" b="1" i="0" u="none" strike="noStrike" cap="none">
                <a:solidFill>
                  <a:schemeClr val="dk1"/>
                </a:solidFill>
                <a:latin typeface="Calibri"/>
                <a:ea typeface="Calibri"/>
                <a:cs typeface="Calibri"/>
                <a:sym typeface="Calibri"/>
              </a:rPr>
              <a:t>* Medalpaca-7b: </a:t>
            </a:r>
            <a:r>
              <a:rPr lang="en-US" sz="1000" b="0" i="0" u="none" strike="noStrike" cap="none">
                <a:solidFill>
                  <a:schemeClr val="dk1"/>
                </a:solidFill>
                <a:latin typeface="Calibri"/>
                <a:ea typeface="Calibri"/>
                <a:cs typeface="Calibri"/>
                <a:sym typeface="Calibri"/>
              </a:rPr>
              <a:t>MedAlpaca expands upon both Stanford Alpaca and AlpacaLoRA to offer an advanced suite of large language models specifically fine-tuned f</a:t>
            </a:r>
            <a:r>
              <a:rPr lang="en-US" sz="1000" b="1" i="0" u="none" strike="noStrike" cap="none">
                <a:solidFill>
                  <a:schemeClr val="dk1"/>
                </a:solidFill>
                <a:latin typeface="Calibri"/>
                <a:ea typeface="Calibri"/>
                <a:cs typeface="Calibri"/>
                <a:sym typeface="Calibri"/>
              </a:rPr>
              <a:t>or medical question-answering</a:t>
            </a:r>
            <a:r>
              <a:rPr lang="en-US" sz="1000" b="0" i="0" u="none" strike="noStrike" cap="none">
                <a:solidFill>
                  <a:schemeClr val="dk1"/>
                </a:solidFill>
                <a:latin typeface="Calibri"/>
                <a:ea typeface="Calibri"/>
                <a:cs typeface="Calibri"/>
                <a:sym typeface="Calibri"/>
              </a:rPr>
              <a:t> and dialogue applications.</a:t>
            </a:r>
            <a:endParaRPr sz="1200" b="0" i="0" u="none" strike="noStrike" cap="none">
              <a:solidFill>
                <a:srgbClr val="000000"/>
              </a:solidFill>
              <a:latin typeface="Calibri"/>
              <a:ea typeface="Calibri"/>
              <a:cs typeface="Calibri"/>
              <a:sym typeface="Calibri"/>
            </a:endParaRPr>
          </a:p>
        </p:txBody>
      </p:sp>
      <p:sp>
        <p:nvSpPr>
          <p:cNvPr id="597" name="Google Shape;597;g29afa7d0881_0_10"/>
          <p:cNvSpPr txBox="1">
            <a:spLocks noGrp="1"/>
          </p:cNvSpPr>
          <p:nvPr>
            <p:ph type="sldNum" idx="12"/>
          </p:nvPr>
        </p:nvSpPr>
        <p:spPr>
          <a:xfrm>
            <a:off x="8564400" y="6130125"/>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17</a:t>
            </a:fld>
            <a:endParaRPr/>
          </a:p>
        </p:txBody>
      </p:sp>
      <p:sp>
        <p:nvSpPr>
          <p:cNvPr id="598" name="Google Shape;598;g29afa7d0881_0_10"/>
          <p:cNvSpPr/>
          <p:nvPr/>
        </p:nvSpPr>
        <p:spPr>
          <a:xfrm>
            <a:off x="0" y="1354980"/>
            <a:ext cx="12192000" cy="1153070"/>
          </a:xfrm>
          <a:prstGeom prst="roundRect">
            <a:avLst>
              <a:gd name="adj" fmla="val 0"/>
            </a:avLst>
          </a:prstGeom>
          <a:solidFill>
            <a:schemeClr val="accent1">
              <a:alpha val="75686"/>
            </a:schemeClr>
          </a:solidFill>
          <a:ln w="25400" cap="flat" cmpd="sng">
            <a:solidFill>
              <a:srgbClr val="6F93D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grpSp>
        <p:nvGrpSpPr>
          <p:cNvPr id="599" name="Google Shape;599;g29afa7d0881_0_10"/>
          <p:cNvGrpSpPr/>
          <p:nvPr/>
        </p:nvGrpSpPr>
        <p:grpSpPr>
          <a:xfrm>
            <a:off x="1021869" y="1869664"/>
            <a:ext cx="2214770" cy="463439"/>
            <a:chOff x="1505819" y="4226789"/>
            <a:chExt cx="2792700" cy="996000"/>
          </a:xfrm>
        </p:grpSpPr>
        <p:sp>
          <p:nvSpPr>
            <p:cNvPr id="600" name="Google Shape;600;g29afa7d0881_0_10"/>
            <p:cNvSpPr/>
            <p:nvPr/>
          </p:nvSpPr>
          <p:spPr>
            <a:xfrm>
              <a:off x="1505819" y="4226789"/>
              <a:ext cx="2792700" cy="996000"/>
            </a:xfrm>
            <a:prstGeom prst="roundRect">
              <a:avLst>
                <a:gd name="adj" fmla="val 11693"/>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00"/>
                <a:buFont typeface="Arial"/>
                <a:buNone/>
              </a:pPr>
              <a:endParaRPr sz="1100" b="0" i="0" u="none" strike="noStrike" cap="none">
                <a:solidFill>
                  <a:srgbClr val="2F5597"/>
                </a:solidFill>
                <a:latin typeface="Calibri"/>
                <a:ea typeface="Calibri"/>
                <a:cs typeface="Calibri"/>
                <a:sym typeface="Calibri"/>
              </a:endParaRPr>
            </a:p>
          </p:txBody>
        </p:sp>
        <p:sp>
          <p:nvSpPr>
            <p:cNvPr id="601" name="Google Shape;601;g29afa7d0881_0_10"/>
            <p:cNvSpPr/>
            <p:nvPr/>
          </p:nvSpPr>
          <p:spPr>
            <a:xfrm>
              <a:off x="1603416" y="4407246"/>
              <a:ext cx="2611200" cy="635100"/>
            </a:xfrm>
            <a:prstGeom prst="rect">
              <a:avLst/>
            </a:prstGeom>
            <a:noFill/>
            <a:ln>
              <a:noFill/>
            </a:ln>
          </p:spPr>
          <p:txBody>
            <a:bodyPr spcFirstLastPara="1" wrap="square" lIns="91425" tIns="45700" rIns="91425" bIns="45700" anchor="ctr" anchorCtr="0">
              <a:noAutofit/>
            </a:bodyPr>
            <a:lstStyle/>
            <a:p>
              <a:pPr marL="0" marR="0" lvl="0" indent="0" algn="ctr" rtl="0">
                <a:lnSpc>
                  <a:spcPct val="130000"/>
                </a:lnSpc>
                <a:spcBef>
                  <a:spcPts val="0"/>
                </a:spcBef>
                <a:spcAft>
                  <a:spcPts val="0"/>
                </a:spcAft>
                <a:buClr>
                  <a:srgbClr val="000000"/>
                </a:buClr>
                <a:buSzPts val="1400"/>
                <a:buFont typeface="Arial"/>
                <a:buNone/>
              </a:pPr>
              <a:r>
                <a:rPr lang="en-US" sz="1400" b="1" i="0" u="none" strike="noStrike" cap="none">
                  <a:solidFill>
                    <a:srgbClr val="2F5597"/>
                  </a:solidFill>
                  <a:latin typeface="Calibri"/>
                  <a:ea typeface="Calibri"/>
                  <a:cs typeface="Calibri"/>
                  <a:sym typeface="Calibri"/>
                </a:rPr>
                <a:t>Open-Source Availability</a:t>
              </a:r>
              <a:endParaRPr sz="1400" b="0" i="0" u="none" strike="noStrike" cap="none">
                <a:solidFill>
                  <a:srgbClr val="000000"/>
                </a:solidFill>
                <a:latin typeface="Arial"/>
                <a:ea typeface="Arial"/>
                <a:cs typeface="Arial"/>
                <a:sym typeface="Arial"/>
              </a:endParaRPr>
            </a:p>
          </p:txBody>
        </p:sp>
      </p:grpSp>
      <p:grpSp>
        <p:nvGrpSpPr>
          <p:cNvPr id="602" name="Google Shape;602;g29afa7d0881_0_10"/>
          <p:cNvGrpSpPr/>
          <p:nvPr/>
        </p:nvGrpSpPr>
        <p:grpSpPr>
          <a:xfrm>
            <a:off x="3824839" y="1869502"/>
            <a:ext cx="2106661" cy="463498"/>
            <a:chOff x="4795056" y="4381410"/>
            <a:chExt cx="2791500" cy="841500"/>
          </a:xfrm>
        </p:grpSpPr>
        <p:sp>
          <p:nvSpPr>
            <p:cNvPr id="603" name="Google Shape;603;g29afa7d0881_0_10"/>
            <p:cNvSpPr/>
            <p:nvPr/>
          </p:nvSpPr>
          <p:spPr>
            <a:xfrm>
              <a:off x="4795056" y="4381410"/>
              <a:ext cx="2791500" cy="841500"/>
            </a:xfrm>
            <a:prstGeom prst="roundRect">
              <a:avLst>
                <a:gd name="adj" fmla="val 11693"/>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00"/>
                <a:buFont typeface="Arial"/>
                <a:buNone/>
              </a:pPr>
              <a:endParaRPr sz="1100" b="0" i="0" u="none" strike="noStrike" cap="none">
                <a:solidFill>
                  <a:srgbClr val="2F5597"/>
                </a:solidFill>
                <a:latin typeface="Calibri"/>
                <a:ea typeface="Calibri"/>
                <a:cs typeface="Calibri"/>
                <a:sym typeface="Calibri"/>
              </a:endParaRPr>
            </a:p>
          </p:txBody>
        </p:sp>
        <p:sp>
          <p:nvSpPr>
            <p:cNvPr id="604" name="Google Shape;604;g29afa7d0881_0_10"/>
            <p:cNvSpPr/>
            <p:nvPr/>
          </p:nvSpPr>
          <p:spPr>
            <a:xfrm>
              <a:off x="4892431" y="4480889"/>
              <a:ext cx="2611200" cy="635100"/>
            </a:xfrm>
            <a:prstGeom prst="rect">
              <a:avLst/>
            </a:prstGeom>
            <a:noFill/>
            <a:ln>
              <a:noFill/>
            </a:ln>
          </p:spPr>
          <p:txBody>
            <a:bodyPr spcFirstLastPara="1" wrap="square" lIns="91425" tIns="45700" rIns="91425" bIns="45700" anchor="ctr" anchorCtr="0">
              <a:noAutofit/>
            </a:bodyPr>
            <a:lstStyle/>
            <a:p>
              <a:pPr marL="0" marR="0" lvl="0" indent="0" algn="ctr" rtl="0">
                <a:lnSpc>
                  <a:spcPct val="130000"/>
                </a:lnSpc>
                <a:spcBef>
                  <a:spcPts val="0"/>
                </a:spcBef>
                <a:spcAft>
                  <a:spcPts val="0"/>
                </a:spcAft>
                <a:buClr>
                  <a:srgbClr val="000000"/>
                </a:buClr>
                <a:buSzPts val="1400"/>
                <a:buFont typeface="Arial"/>
                <a:buNone/>
              </a:pPr>
              <a:r>
                <a:rPr lang="en-US" sz="1400" b="1" i="0" u="none" strike="noStrike" cap="none">
                  <a:solidFill>
                    <a:srgbClr val="2F5597"/>
                  </a:solidFill>
                  <a:latin typeface="Calibri"/>
                  <a:ea typeface="Calibri"/>
                  <a:cs typeface="Calibri"/>
                  <a:sym typeface="Calibri"/>
                </a:rPr>
                <a:t>Manageable Model Size </a:t>
              </a:r>
              <a:endParaRPr sz="1400" b="0" i="0" u="none" strike="noStrike" cap="none">
                <a:solidFill>
                  <a:srgbClr val="000000"/>
                </a:solidFill>
                <a:latin typeface="Arial"/>
                <a:ea typeface="Arial"/>
                <a:cs typeface="Arial"/>
                <a:sym typeface="Arial"/>
              </a:endParaRPr>
            </a:p>
          </p:txBody>
        </p:sp>
      </p:grpSp>
      <p:grpSp>
        <p:nvGrpSpPr>
          <p:cNvPr id="605" name="Google Shape;605;g29afa7d0881_0_10"/>
          <p:cNvGrpSpPr/>
          <p:nvPr/>
        </p:nvGrpSpPr>
        <p:grpSpPr>
          <a:xfrm>
            <a:off x="6519700" y="1869589"/>
            <a:ext cx="2106725" cy="463538"/>
            <a:chOff x="7865657" y="4226855"/>
            <a:chExt cx="2971800" cy="996000"/>
          </a:xfrm>
        </p:grpSpPr>
        <p:sp>
          <p:nvSpPr>
            <p:cNvPr id="606" name="Google Shape;606;g29afa7d0881_0_10"/>
            <p:cNvSpPr/>
            <p:nvPr/>
          </p:nvSpPr>
          <p:spPr>
            <a:xfrm>
              <a:off x="7865657" y="4226855"/>
              <a:ext cx="2971800" cy="996000"/>
            </a:xfrm>
            <a:prstGeom prst="roundRect">
              <a:avLst>
                <a:gd name="adj" fmla="val 11693"/>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00"/>
                <a:buFont typeface="Arial"/>
                <a:buNone/>
              </a:pPr>
              <a:endParaRPr sz="1100" b="0" i="0" u="none" strike="noStrike" cap="none">
                <a:solidFill>
                  <a:srgbClr val="2F5597"/>
                </a:solidFill>
                <a:latin typeface="Calibri"/>
                <a:ea typeface="Calibri"/>
                <a:cs typeface="Calibri"/>
                <a:sym typeface="Calibri"/>
              </a:endParaRPr>
            </a:p>
          </p:txBody>
        </p:sp>
        <p:sp>
          <p:nvSpPr>
            <p:cNvPr id="607" name="Google Shape;607;g29afa7d0881_0_10"/>
            <p:cNvSpPr/>
            <p:nvPr/>
          </p:nvSpPr>
          <p:spPr>
            <a:xfrm>
              <a:off x="8145934" y="4407291"/>
              <a:ext cx="2611200" cy="635100"/>
            </a:xfrm>
            <a:prstGeom prst="rect">
              <a:avLst/>
            </a:prstGeom>
            <a:noFill/>
            <a:ln>
              <a:noFill/>
            </a:ln>
          </p:spPr>
          <p:txBody>
            <a:bodyPr spcFirstLastPara="1" wrap="square" lIns="91425" tIns="45700" rIns="91425" bIns="45700" anchor="ctr" anchorCtr="0">
              <a:noAutofit/>
            </a:bodyPr>
            <a:lstStyle/>
            <a:p>
              <a:pPr marL="0" marR="0" lvl="0" indent="0" algn="ctr" rtl="0">
                <a:lnSpc>
                  <a:spcPct val="130000"/>
                </a:lnSpc>
                <a:spcBef>
                  <a:spcPts val="0"/>
                </a:spcBef>
                <a:spcAft>
                  <a:spcPts val="0"/>
                </a:spcAft>
                <a:buClr>
                  <a:srgbClr val="000000"/>
                </a:buClr>
                <a:buSzPts val="1400"/>
                <a:buFont typeface="Arial"/>
                <a:buNone/>
              </a:pPr>
              <a:r>
                <a:rPr lang="en-US" sz="1400" b="1" i="0" u="none" strike="noStrike" cap="none">
                  <a:solidFill>
                    <a:srgbClr val="2F5597"/>
                  </a:solidFill>
                  <a:latin typeface="Calibri"/>
                  <a:ea typeface="Calibri"/>
                  <a:cs typeface="Calibri"/>
                  <a:sym typeface="Calibri"/>
                </a:rPr>
                <a:t>Proven Performance</a:t>
              </a:r>
              <a:endParaRPr sz="1400" b="0" i="0" u="none" strike="noStrike" cap="none">
                <a:solidFill>
                  <a:srgbClr val="000000"/>
                </a:solidFill>
                <a:latin typeface="Arial"/>
                <a:ea typeface="Arial"/>
                <a:cs typeface="Arial"/>
                <a:sym typeface="Arial"/>
              </a:endParaRPr>
            </a:p>
          </p:txBody>
        </p:sp>
      </p:grpSp>
      <p:grpSp>
        <p:nvGrpSpPr>
          <p:cNvPr id="608" name="Google Shape;608;g29afa7d0881_0_10"/>
          <p:cNvGrpSpPr/>
          <p:nvPr/>
        </p:nvGrpSpPr>
        <p:grpSpPr>
          <a:xfrm>
            <a:off x="9214625" y="1869376"/>
            <a:ext cx="2106725" cy="463498"/>
            <a:chOff x="8294363" y="4381248"/>
            <a:chExt cx="2971800" cy="841500"/>
          </a:xfrm>
        </p:grpSpPr>
        <p:sp>
          <p:nvSpPr>
            <p:cNvPr id="609" name="Google Shape;609;g29afa7d0881_0_10"/>
            <p:cNvSpPr/>
            <p:nvPr/>
          </p:nvSpPr>
          <p:spPr>
            <a:xfrm>
              <a:off x="8294363" y="4381248"/>
              <a:ext cx="2971800" cy="841500"/>
            </a:xfrm>
            <a:prstGeom prst="roundRect">
              <a:avLst>
                <a:gd name="adj" fmla="val 11693"/>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00"/>
                <a:buFont typeface="Arial"/>
                <a:buNone/>
              </a:pPr>
              <a:endParaRPr sz="1100" b="0" i="0" u="none" strike="noStrike" cap="none">
                <a:solidFill>
                  <a:srgbClr val="2F5597"/>
                </a:solidFill>
                <a:latin typeface="Calibri"/>
                <a:ea typeface="Calibri"/>
                <a:cs typeface="Calibri"/>
                <a:sym typeface="Calibri"/>
              </a:endParaRPr>
            </a:p>
          </p:txBody>
        </p:sp>
        <p:sp>
          <p:nvSpPr>
            <p:cNvPr id="610" name="Google Shape;610;g29afa7d0881_0_10"/>
            <p:cNvSpPr/>
            <p:nvPr/>
          </p:nvSpPr>
          <p:spPr>
            <a:xfrm>
              <a:off x="8474662" y="4480957"/>
              <a:ext cx="2611200" cy="635100"/>
            </a:xfrm>
            <a:prstGeom prst="rect">
              <a:avLst/>
            </a:prstGeom>
            <a:noFill/>
            <a:ln>
              <a:noFill/>
            </a:ln>
          </p:spPr>
          <p:txBody>
            <a:bodyPr spcFirstLastPara="1" wrap="square" lIns="91425" tIns="45700" rIns="91425" bIns="45700" anchor="ctr" anchorCtr="0">
              <a:noAutofit/>
            </a:bodyPr>
            <a:lstStyle/>
            <a:p>
              <a:pPr marL="0" marR="0" lvl="0" indent="0" algn="ctr" rtl="0">
                <a:lnSpc>
                  <a:spcPct val="130000"/>
                </a:lnSpc>
                <a:spcBef>
                  <a:spcPts val="0"/>
                </a:spcBef>
                <a:spcAft>
                  <a:spcPts val="0"/>
                </a:spcAft>
                <a:buClr>
                  <a:srgbClr val="000000"/>
                </a:buClr>
                <a:buSzPts val="1400"/>
                <a:buFont typeface="Arial"/>
                <a:buNone/>
              </a:pPr>
              <a:r>
                <a:rPr lang="en-US" sz="1400" b="1" i="0" u="none" strike="noStrike" cap="none">
                  <a:solidFill>
                    <a:srgbClr val="2F5597"/>
                  </a:solidFill>
                  <a:latin typeface="Calibri"/>
                  <a:ea typeface="Calibri"/>
                  <a:cs typeface="Calibri"/>
                  <a:sym typeface="Calibri"/>
                </a:rPr>
                <a:t>Use Case</a:t>
              </a:r>
              <a:endParaRPr sz="1400" b="0" i="0" u="none" strike="noStrike" cap="none">
                <a:solidFill>
                  <a:srgbClr val="000000"/>
                </a:solidFill>
                <a:latin typeface="Arial"/>
                <a:ea typeface="Arial"/>
                <a:cs typeface="Arial"/>
                <a:sym typeface="Arial"/>
              </a:endParaRPr>
            </a:p>
          </p:txBody>
        </p:sp>
      </p:grpSp>
      <p:sp>
        <p:nvSpPr>
          <p:cNvPr id="611" name="Google Shape;611;g29afa7d0881_0_10"/>
          <p:cNvSpPr txBox="1"/>
          <p:nvPr/>
        </p:nvSpPr>
        <p:spPr>
          <a:xfrm>
            <a:off x="74699" y="1413022"/>
            <a:ext cx="3291548"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a:solidFill>
                  <a:schemeClr val="lt1"/>
                </a:solidFill>
                <a:latin typeface="Calibri"/>
                <a:ea typeface="Calibri"/>
                <a:cs typeface="Calibri"/>
                <a:sym typeface="Calibri"/>
              </a:rPr>
              <a:t>Selection of models is based on:</a:t>
            </a:r>
            <a:endParaRPr sz="1600" b="0" i="0" u="none" strike="noStrike" cap="none">
              <a:solidFill>
                <a:schemeClr val="lt1"/>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16"/>
        <p:cNvGrpSpPr/>
        <p:nvPr/>
      </p:nvGrpSpPr>
      <p:grpSpPr>
        <a:xfrm>
          <a:off x="0" y="0"/>
          <a:ext cx="0" cy="0"/>
          <a:chOff x="0" y="0"/>
          <a:chExt cx="0" cy="0"/>
        </a:xfrm>
      </p:grpSpPr>
      <p:sp>
        <p:nvSpPr>
          <p:cNvPr id="617" name="Google Shape;617;p42"/>
          <p:cNvSpPr txBox="1">
            <a:spLocks noGrp="1"/>
          </p:cNvSpPr>
          <p:nvPr>
            <p:ph type="title"/>
          </p:nvPr>
        </p:nvSpPr>
        <p:spPr>
          <a:xfrm>
            <a:off x="5874455" y="2810279"/>
            <a:ext cx="5419185" cy="895350"/>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SzPts val="4400"/>
              <a:buNone/>
            </a:pPr>
            <a:r>
              <a:rPr lang="en-US" sz="4000" b="1">
                <a:latin typeface="Calibri"/>
                <a:ea typeface="Calibri"/>
                <a:cs typeface="Calibri"/>
                <a:sym typeface="Calibri"/>
              </a:rPr>
              <a:t>Findings</a:t>
            </a:r>
            <a:endParaRPr/>
          </a:p>
        </p:txBody>
      </p:sp>
      <p:sp>
        <p:nvSpPr>
          <p:cNvPr id="618" name="Google Shape;618;p42"/>
          <p:cNvSpPr/>
          <p:nvPr/>
        </p:nvSpPr>
        <p:spPr>
          <a:xfrm>
            <a:off x="3141204" y="3323531"/>
            <a:ext cx="1023516" cy="889909"/>
          </a:xfrm>
          <a:prstGeom prst="rect">
            <a:avLst/>
          </a:prstGeom>
        </p:spPr>
        <p:txBody>
          <a:bodyPr>
            <a:prstTxWarp prst="textPlain">
              <a:avLst/>
            </a:prstTxWarp>
          </a:bodyPr>
          <a:lstStyle/>
          <a:p>
            <a:pPr lvl="0" algn="l"/>
            <a:r>
              <a:rPr b="0" i="0">
                <a:ln>
                  <a:noFill/>
                </a:ln>
                <a:solidFill>
                  <a:srgbClr val="FFFFFF"/>
                </a:solidFill>
                <a:latin typeface="Impact"/>
              </a:rPr>
              <a:t>/04</a:t>
            </a:r>
          </a:p>
        </p:txBody>
      </p:sp>
      <p:sp>
        <p:nvSpPr>
          <p:cNvPr id="619" name="Google Shape;619;p42"/>
          <p:cNvSpPr txBox="1">
            <a:spLocks noGrp="1"/>
          </p:cNvSpPr>
          <p:nvPr>
            <p:ph type="body" idx="1"/>
          </p:nvPr>
        </p:nvSpPr>
        <p:spPr>
          <a:xfrm>
            <a:off x="5875571" y="3705630"/>
            <a:ext cx="5419185" cy="1705956"/>
          </a:xfrm>
          <a:prstGeom prst="rect">
            <a:avLst/>
          </a:prstGeom>
          <a:noFill/>
          <a:ln>
            <a:noFill/>
          </a:ln>
        </p:spPr>
        <p:txBody>
          <a:bodyPr spcFirstLastPara="1" wrap="square" lIns="91425" tIns="45700" rIns="91425" bIns="45700" anchor="t" anchorCtr="0">
            <a:normAutofit/>
          </a:bodyPr>
          <a:lstStyle/>
          <a:p>
            <a:pPr marL="285750" lvl="0" indent="-285750" algn="l" rtl="0">
              <a:lnSpc>
                <a:spcPct val="100000"/>
              </a:lnSpc>
              <a:spcBef>
                <a:spcPts val="1000"/>
              </a:spcBef>
              <a:spcAft>
                <a:spcPts val="0"/>
              </a:spcAft>
              <a:buSzPts val="2800"/>
              <a:buFont typeface="Arial"/>
              <a:buChar char="•"/>
            </a:pPr>
            <a:r>
              <a:rPr lang="en-US" sz="1600">
                <a:latin typeface="Calibri"/>
                <a:ea typeface="Calibri"/>
                <a:cs typeface="Calibri"/>
                <a:sym typeface="Calibri"/>
              </a:rPr>
              <a:t>ROUGE Metrics </a:t>
            </a:r>
            <a:r>
              <a:rPr lang="en-US" sz="1600"/>
              <a:t>Introduction</a:t>
            </a:r>
            <a:endParaRPr sz="1600">
              <a:latin typeface="Calibri"/>
              <a:ea typeface="Calibri"/>
              <a:cs typeface="Calibri"/>
              <a:sym typeface="Calibri"/>
            </a:endParaRPr>
          </a:p>
          <a:p>
            <a:pPr marL="285750" lvl="0" indent="-285750" algn="l" rtl="0">
              <a:lnSpc>
                <a:spcPct val="100000"/>
              </a:lnSpc>
              <a:spcBef>
                <a:spcPts val="1000"/>
              </a:spcBef>
              <a:spcAft>
                <a:spcPts val="0"/>
              </a:spcAft>
              <a:buSzPts val="2800"/>
              <a:buFont typeface="Arial"/>
              <a:buChar char="•"/>
            </a:pPr>
            <a:r>
              <a:rPr lang="en-US" sz="1600">
                <a:latin typeface="Calibri"/>
                <a:ea typeface="Calibri"/>
                <a:cs typeface="Calibri"/>
                <a:sym typeface="Calibri"/>
              </a:rPr>
              <a:t>ROUGE Metrics Comparison</a:t>
            </a:r>
            <a:endParaRPr/>
          </a:p>
          <a:p>
            <a:pPr marL="285750" lvl="0" indent="-285750" algn="l" rtl="0">
              <a:lnSpc>
                <a:spcPct val="100000"/>
              </a:lnSpc>
              <a:spcBef>
                <a:spcPts val="1000"/>
              </a:spcBef>
              <a:spcAft>
                <a:spcPts val="0"/>
              </a:spcAft>
              <a:buSzPts val="2800"/>
              <a:buFont typeface="Arial"/>
              <a:buChar char="•"/>
            </a:pPr>
            <a:r>
              <a:rPr lang="en-US" sz="1600">
                <a:latin typeface="Calibri"/>
                <a:ea typeface="Calibri"/>
                <a:cs typeface="Calibri"/>
                <a:sym typeface="Calibri"/>
              </a:rPr>
              <a:t>Demo</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24"/>
        <p:cNvGrpSpPr/>
        <p:nvPr/>
      </p:nvGrpSpPr>
      <p:grpSpPr>
        <a:xfrm>
          <a:off x="0" y="0"/>
          <a:ext cx="0" cy="0"/>
          <a:chOff x="0" y="0"/>
          <a:chExt cx="0" cy="0"/>
        </a:xfrm>
      </p:grpSpPr>
      <p:sp>
        <p:nvSpPr>
          <p:cNvPr id="625" name="Google Shape;625;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latin typeface="Calibri"/>
                <a:ea typeface="Calibri"/>
                <a:cs typeface="Calibri"/>
                <a:sym typeface="Calibri"/>
              </a:rPr>
              <a:t>19</a:t>
            </a:fld>
            <a:endParaRPr>
              <a:latin typeface="Calibri"/>
              <a:ea typeface="Calibri"/>
              <a:cs typeface="Calibri"/>
              <a:sym typeface="Calibri"/>
            </a:endParaRPr>
          </a:p>
        </p:txBody>
      </p:sp>
      <p:sp>
        <p:nvSpPr>
          <p:cNvPr id="626" name="Google Shape;626;p1"/>
          <p:cNvSpPr txBox="1"/>
          <p:nvPr/>
        </p:nvSpPr>
        <p:spPr>
          <a:xfrm>
            <a:off x="625258" y="22225"/>
            <a:ext cx="10972800" cy="1325563"/>
          </a:xfrm>
          <a:prstGeom prst="rect">
            <a:avLst/>
          </a:prstGeom>
          <a:noFill/>
          <a:ln>
            <a:noFill/>
          </a:ln>
        </p:spPr>
        <p:txBody>
          <a:bodyPr spcFirstLastPara="1" wrap="square" lIns="91425" tIns="45700" rIns="91425" bIns="45700" anchor="ctr" anchorCtr="0">
            <a:normAutofit/>
          </a:bodyPr>
          <a:lstStyle/>
          <a:p>
            <a:pPr marL="0" marR="0" lvl="0" indent="0" algn="ctr" rtl="0">
              <a:lnSpc>
                <a:spcPct val="90000"/>
              </a:lnSpc>
              <a:spcBef>
                <a:spcPts val="0"/>
              </a:spcBef>
              <a:spcAft>
                <a:spcPts val="0"/>
              </a:spcAft>
              <a:buClr>
                <a:srgbClr val="3F82C4"/>
              </a:buClr>
              <a:buSzPts val="4400"/>
              <a:buFont typeface="Calibri"/>
              <a:buNone/>
            </a:pPr>
            <a:r>
              <a:rPr lang="en-US" sz="4000" b="0" i="0" u="none" strike="noStrike" cap="none">
                <a:solidFill>
                  <a:srgbClr val="3F82C4"/>
                </a:solidFill>
                <a:latin typeface="Calibri"/>
                <a:ea typeface="Calibri"/>
                <a:cs typeface="Calibri"/>
                <a:sym typeface="Calibri"/>
              </a:rPr>
              <a:t>We use ROUGE scores as our evaluation metrics</a:t>
            </a:r>
            <a:endParaRPr sz="1400" b="0" i="0" u="none" strike="noStrike" cap="none">
              <a:solidFill>
                <a:srgbClr val="000000"/>
              </a:solidFill>
              <a:latin typeface="Calibri"/>
              <a:ea typeface="Calibri"/>
              <a:cs typeface="Calibri"/>
              <a:sym typeface="Calibri"/>
            </a:endParaRPr>
          </a:p>
        </p:txBody>
      </p:sp>
      <p:grpSp>
        <p:nvGrpSpPr>
          <p:cNvPr id="627" name="Google Shape;627;p1"/>
          <p:cNvGrpSpPr/>
          <p:nvPr/>
        </p:nvGrpSpPr>
        <p:grpSpPr>
          <a:xfrm>
            <a:off x="1215731" y="4047423"/>
            <a:ext cx="14019716" cy="2085448"/>
            <a:chOff x="90902" y="3026203"/>
            <a:chExt cx="14019716" cy="2085448"/>
          </a:xfrm>
        </p:grpSpPr>
        <p:cxnSp>
          <p:nvCxnSpPr>
            <p:cNvPr id="628" name="Google Shape;628;p1"/>
            <p:cNvCxnSpPr/>
            <p:nvPr/>
          </p:nvCxnSpPr>
          <p:spPr>
            <a:xfrm>
              <a:off x="1494845" y="3623627"/>
              <a:ext cx="318052" cy="0"/>
            </a:xfrm>
            <a:prstGeom prst="straightConnector1">
              <a:avLst/>
            </a:prstGeom>
            <a:noFill/>
            <a:ln w="15875" cap="flat" cmpd="sng">
              <a:solidFill>
                <a:schemeClr val="dk1"/>
              </a:solidFill>
              <a:prstDash val="solid"/>
              <a:round/>
              <a:headEnd type="none" w="sm" len="sm"/>
              <a:tailEnd type="stealth" w="lg" len="lg"/>
            </a:ln>
          </p:spPr>
        </p:cxnSp>
        <p:sp>
          <p:nvSpPr>
            <p:cNvPr id="629" name="Google Shape;629;p1"/>
            <p:cNvSpPr/>
            <p:nvPr/>
          </p:nvSpPr>
          <p:spPr>
            <a:xfrm>
              <a:off x="270344" y="3214144"/>
              <a:ext cx="1144988" cy="818965"/>
            </a:xfrm>
            <a:prstGeom prst="roundRect">
              <a:avLst>
                <a:gd name="adj" fmla="val 16667"/>
              </a:avLst>
            </a:prstGeom>
            <a:solidFill>
              <a:srgbClr val="5B9BD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chemeClr val="lt1"/>
                  </a:solidFill>
                  <a:latin typeface="Calibri"/>
                  <a:ea typeface="Calibri"/>
                  <a:cs typeface="Calibri"/>
                  <a:sym typeface="Calibri"/>
                </a:rPr>
                <a:t>Model</a:t>
              </a:r>
              <a:endParaRPr sz="1400" b="0" i="0" u="none" strike="noStrike" cap="none">
                <a:solidFill>
                  <a:srgbClr val="000000"/>
                </a:solidFill>
                <a:latin typeface="Arial"/>
                <a:ea typeface="Arial"/>
                <a:cs typeface="Arial"/>
                <a:sym typeface="Arial"/>
              </a:endParaRPr>
            </a:p>
          </p:txBody>
        </p:sp>
        <p:sp>
          <p:nvSpPr>
            <p:cNvPr id="630" name="Google Shape;630;p1"/>
            <p:cNvSpPr txBox="1"/>
            <p:nvPr/>
          </p:nvSpPr>
          <p:spPr>
            <a:xfrm>
              <a:off x="1892410" y="3469737"/>
              <a:ext cx="2440092"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Calibri"/>
                  <a:ea typeface="Calibri"/>
                  <a:cs typeface="Calibri"/>
                  <a:sym typeface="Calibri"/>
                </a:rPr>
                <a:t>“</a:t>
              </a:r>
              <a:r>
                <a:rPr lang="en-US" sz="1400" b="0" i="0" u="none" strike="noStrike" cap="none">
                  <a:solidFill>
                    <a:schemeClr val="lt1"/>
                  </a:solidFill>
                  <a:highlight>
                    <a:srgbClr val="5B9BD5"/>
                  </a:highlight>
                  <a:latin typeface="Calibri"/>
                  <a:ea typeface="Calibri"/>
                  <a:cs typeface="Calibri"/>
                  <a:sym typeface="Calibri"/>
                </a:rPr>
                <a:t>the</a:t>
              </a:r>
              <a:r>
                <a:rPr lang="en-US" sz="1400" b="0" i="0" u="none" strike="noStrike" cap="none">
                  <a:solidFill>
                    <a:srgbClr val="000000"/>
                  </a:solidFill>
                  <a:latin typeface="Calibri"/>
                  <a:ea typeface="Calibri"/>
                  <a:cs typeface="Calibri"/>
                  <a:sym typeface="Calibri"/>
                </a:rPr>
                <a:t> hello a cat dog </a:t>
              </a:r>
              <a:r>
                <a:rPr lang="en-US" sz="1400" b="0" i="0" u="none" strike="noStrike" cap="none">
                  <a:solidFill>
                    <a:schemeClr val="lt1"/>
                  </a:solidFill>
                  <a:highlight>
                    <a:srgbClr val="5B9BD5"/>
                  </a:highlight>
                  <a:latin typeface="Calibri"/>
                  <a:ea typeface="Calibri"/>
                  <a:cs typeface="Calibri"/>
                  <a:sym typeface="Calibri"/>
                </a:rPr>
                <a:t>fox</a:t>
              </a:r>
              <a:r>
                <a:rPr lang="en-US" sz="1400" b="0" i="0" u="none" strike="noStrike" cap="none">
                  <a:solidFill>
                    <a:srgbClr val="000000"/>
                  </a:solidFill>
                  <a:latin typeface="Calibri"/>
                  <a:ea typeface="Calibri"/>
                  <a:cs typeface="Calibri"/>
                  <a:sym typeface="Calibri"/>
                </a:rPr>
                <a:t> </a:t>
              </a:r>
              <a:r>
                <a:rPr lang="en-US" sz="1400" b="0" i="0" u="none" strike="noStrike" cap="none">
                  <a:solidFill>
                    <a:schemeClr val="lt1"/>
                  </a:solidFill>
                  <a:highlight>
                    <a:srgbClr val="5B9BD5"/>
                  </a:highlight>
                  <a:latin typeface="Calibri"/>
                  <a:ea typeface="Calibri"/>
                  <a:cs typeface="Calibri"/>
                  <a:sym typeface="Calibri"/>
                </a:rPr>
                <a:t>jumps</a:t>
              </a:r>
              <a:r>
                <a:rPr lang="en-US" sz="1400" b="0" i="0" u="none" strike="noStrike" cap="none">
                  <a:solidFill>
                    <a:srgbClr val="000000"/>
                  </a:solidFill>
                  <a:latin typeface="Calibri"/>
                  <a:ea typeface="Calibri"/>
                  <a:cs typeface="Calibri"/>
                  <a:sym typeface="Calibri"/>
                </a:rPr>
                <a:t>”</a:t>
              </a:r>
              <a:endParaRPr sz="1400" b="0" i="0" u="none" strike="noStrike" cap="none">
                <a:solidFill>
                  <a:srgbClr val="000000"/>
                </a:solidFill>
                <a:latin typeface="Calibri"/>
                <a:ea typeface="Calibri"/>
                <a:cs typeface="Calibri"/>
                <a:sym typeface="Calibri"/>
              </a:endParaRPr>
            </a:p>
          </p:txBody>
        </p:sp>
        <p:sp>
          <p:nvSpPr>
            <p:cNvPr id="631" name="Google Shape;631;p1"/>
            <p:cNvSpPr txBox="1"/>
            <p:nvPr/>
          </p:nvSpPr>
          <p:spPr>
            <a:xfrm>
              <a:off x="90902" y="4325542"/>
              <a:ext cx="162152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Calibri"/>
                  <a:ea typeface="Calibri"/>
                  <a:cs typeface="Calibri"/>
                  <a:sym typeface="Calibri"/>
                </a:rPr>
                <a:t>reference text:</a:t>
              </a:r>
              <a:endParaRPr sz="1400" b="0" i="0" u="none" strike="noStrike" cap="none">
                <a:solidFill>
                  <a:srgbClr val="000000"/>
                </a:solidFill>
                <a:latin typeface="Arial"/>
                <a:ea typeface="Arial"/>
                <a:cs typeface="Arial"/>
                <a:sym typeface="Arial"/>
              </a:endParaRPr>
            </a:p>
          </p:txBody>
        </p:sp>
        <p:sp>
          <p:nvSpPr>
            <p:cNvPr id="632" name="Google Shape;632;p1"/>
            <p:cNvSpPr txBox="1"/>
            <p:nvPr/>
          </p:nvSpPr>
          <p:spPr>
            <a:xfrm>
              <a:off x="270344" y="4633319"/>
              <a:ext cx="364495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Calibri"/>
                  <a:ea typeface="Calibri"/>
                  <a:cs typeface="Calibri"/>
                  <a:sym typeface="Calibri"/>
                </a:rPr>
                <a:t>“the fox jumps”            [‘the’, ‘fox’, ‘jumps’]</a:t>
              </a:r>
              <a:endParaRPr sz="1400" b="0" i="0" u="none" strike="noStrike" cap="none">
                <a:solidFill>
                  <a:srgbClr val="000000"/>
                </a:solidFill>
                <a:latin typeface="Arial"/>
                <a:ea typeface="Arial"/>
                <a:cs typeface="Arial"/>
                <a:sym typeface="Arial"/>
              </a:endParaRPr>
            </a:p>
          </p:txBody>
        </p:sp>
        <p:cxnSp>
          <p:nvCxnSpPr>
            <p:cNvPr id="633" name="Google Shape;633;p1"/>
            <p:cNvCxnSpPr/>
            <p:nvPr/>
          </p:nvCxnSpPr>
          <p:spPr>
            <a:xfrm>
              <a:off x="1568492" y="4815121"/>
              <a:ext cx="318052" cy="0"/>
            </a:xfrm>
            <a:prstGeom prst="straightConnector1">
              <a:avLst/>
            </a:prstGeom>
            <a:noFill/>
            <a:ln w="15875" cap="flat" cmpd="sng">
              <a:solidFill>
                <a:schemeClr val="dk1"/>
              </a:solidFill>
              <a:prstDash val="solid"/>
              <a:round/>
              <a:headEnd type="none" w="sm" len="sm"/>
              <a:tailEnd type="stealth" w="lg" len="lg"/>
            </a:ln>
          </p:spPr>
        </p:cxnSp>
        <p:cxnSp>
          <p:nvCxnSpPr>
            <p:cNvPr id="634" name="Google Shape;634;p1"/>
            <p:cNvCxnSpPr/>
            <p:nvPr/>
          </p:nvCxnSpPr>
          <p:spPr>
            <a:xfrm>
              <a:off x="2144684" y="3844018"/>
              <a:ext cx="58189" cy="754101"/>
            </a:xfrm>
            <a:prstGeom prst="straightConnector1">
              <a:avLst/>
            </a:prstGeom>
            <a:noFill/>
            <a:ln w="9525" cap="flat" cmpd="sng">
              <a:solidFill>
                <a:srgbClr val="3E6EC2"/>
              </a:solidFill>
              <a:prstDash val="dash"/>
              <a:round/>
              <a:headEnd type="none" w="sm" len="sm"/>
              <a:tailEnd type="none" w="sm" len="sm"/>
            </a:ln>
          </p:spPr>
        </p:cxnSp>
        <p:cxnSp>
          <p:nvCxnSpPr>
            <p:cNvPr id="635" name="Google Shape;635;p1"/>
            <p:cNvCxnSpPr/>
            <p:nvPr/>
          </p:nvCxnSpPr>
          <p:spPr>
            <a:xfrm flipH="1">
              <a:off x="2701636" y="3828366"/>
              <a:ext cx="889462" cy="769753"/>
            </a:xfrm>
            <a:prstGeom prst="straightConnector1">
              <a:avLst/>
            </a:prstGeom>
            <a:noFill/>
            <a:ln w="9525" cap="flat" cmpd="sng">
              <a:solidFill>
                <a:srgbClr val="3E6EC2"/>
              </a:solidFill>
              <a:prstDash val="dash"/>
              <a:round/>
              <a:headEnd type="none" w="sm" len="sm"/>
              <a:tailEnd type="none" w="sm" len="sm"/>
            </a:ln>
          </p:spPr>
        </p:cxnSp>
        <p:cxnSp>
          <p:nvCxnSpPr>
            <p:cNvPr id="636" name="Google Shape;636;p1"/>
            <p:cNvCxnSpPr/>
            <p:nvPr/>
          </p:nvCxnSpPr>
          <p:spPr>
            <a:xfrm flipH="1">
              <a:off x="3214856" y="3812714"/>
              <a:ext cx="889462" cy="769753"/>
            </a:xfrm>
            <a:prstGeom prst="straightConnector1">
              <a:avLst/>
            </a:prstGeom>
            <a:noFill/>
            <a:ln w="9525" cap="flat" cmpd="sng">
              <a:solidFill>
                <a:srgbClr val="3E6EC2"/>
              </a:solidFill>
              <a:prstDash val="dash"/>
              <a:round/>
              <a:headEnd type="none" w="sm" len="sm"/>
              <a:tailEnd type="none" w="sm" len="sm"/>
            </a:ln>
          </p:spPr>
        </p:cxnSp>
        <p:sp>
          <p:nvSpPr>
            <p:cNvPr id="637" name="Google Shape;637;p1"/>
            <p:cNvSpPr txBox="1"/>
            <p:nvPr/>
          </p:nvSpPr>
          <p:spPr>
            <a:xfrm>
              <a:off x="4809580" y="3026203"/>
              <a:ext cx="9301038" cy="529184"/>
            </a:xfrm>
            <a:prstGeom prst="rect">
              <a:avLst/>
            </a:prstGeom>
            <a:blipFill rotWithShape="1">
              <a:blip r:embed="rId3">
                <a:alphaModFix/>
              </a:blip>
              <a:stretch>
                <a:fillRect l="-194" b="-2295"/>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sp>
          <p:nvSpPr>
            <p:cNvPr id="638" name="Google Shape;638;p1"/>
            <p:cNvSpPr txBox="1"/>
            <p:nvPr/>
          </p:nvSpPr>
          <p:spPr>
            <a:xfrm>
              <a:off x="5538939" y="3084015"/>
              <a:ext cx="2086469" cy="448136"/>
            </a:xfrm>
            <a:prstGeom prst="rect">
              <a:avLst/>
            </a:prstGeom>
            <a:blipFill rotWithShape="1">
              <a:blip r:embed="rId4">
                <a:alphaModFix/>
              </a:blip>
              <a:stretch>
                <a:fillRect l="-873" t="-2700" r="-1456" b="-12156"/>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sp>
          <p:nvSpPr>
            <p:cNvPr id="639" name="Google Shape;639;p1"/>
            <p:cNvSpPr txBox="1"/>
            <p:nvPr/>
          </p:nvSpPr>
          <p:spPr>
            <a:xfrm>
              <a:off x="4779101" y="3826995"/>
              <a:ext cx="9301038" cy="529184"/>
            </a:xfrm>
            <a:prstGeom prst="rect">
              <a:avLst/>
            </a:prstGeom>
            <a:blipFill rotWithShape="1">
              <a:blip r:embed="rId5">
                <a:alphaModFix/>
              </a:blip>
              <a:stretch>
                <a:fillRect l="-194" b="-2295"/>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sp>
          <p:nvSpPr>
            <p:cNvPr id="640" name="Google Shape;640;p1"/>
            <p:cNvSpPr txBox="1"/>
            <p:nvPr/>
          </p:nvSpPr>
          <p:spPr>
            <a:xfrm>
              <a:off x="5732900" y="3884807"/>
              <a:ext cx="3192541" cy="448136"/>
            </a:xfrm>
            <a:prstGeom prst="rect">
              <a:avLst/>
            </a:prstGeom>
            <a:blipFill rotWithShape="1">
              <a:blip r:embed="rId6">
                <a:alphaModFix/>
              </a:blip>
              <a:stretch>
                <a:fillRect l="-760" t="-2737" r="-949" b="-16430"/>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sp>
          <p:nvSpPr>
            <p:cNvPr id="641" name="Google Shape;641;p1"/>
            <p:cNvSpPr txBox="1"/>
            <p:nvPr/>
          </p:nvSpPr>
          <p:spPr>
            <a:xfrm>
              <a:off x="4779101" y="4582467"/>
              <a:ext cx="9301038" cy="529184"/>
            </a:xfrm>
            <a:prstGeom prst="rect">
              <a:avLst/>
            </a:prstGeom>
            <a:blipFill rotWithShape="1">
              <a:blip r:embed="rId7">
                <a:alphaModFix/>
              </a:blip>
              <a:stretch>
                <a:fillRect l="-194"/>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sp>
          <p:nvSpPr>
            <p:cNvPr id="642" name="Google Shape;642;p1"/>
            <p:cNvSpPr txBox="1"/>
            <p:nvPr/>
          </p:nvSpPr>
          <p:spPr>
            <a:xfrm>
              <a:off x="5899159" y="4640279"/>
              <a:ext cx="1778564" cy="412677"/>
            </a:xfrm>
            <a:prstGeom prst="rect">
              <a:avLst/>
            </a:prstGeom>
            <a:blipFill rotWithShape="1">
              <a:blip r:embed="rId8">
                <a:alphaModFix/>
              </a:blip>
              <a:stretch>
                <a:fillRect l="-1707" t="-1489" r="-2052" b="-13428"/>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grpSp>
      <p:sp>
        <p:nvSpPr>
          <p:cNvPr id="643" name="Google Shape;643;p1"/>
          <p:cNvSpPr/>
          <p:nvPr/>
        </p:nvSpPr>
        <p:spPr>
          <a:xfrm>
            <a:off x="1067888" y="1222439"/>
            <a:ext cx="5329924" cy="2126008"/>
          </a:xfrm>
          <a:prstGeom prst="rect">
            <a:avLst/>
          </a:prstGeom>
          <a:solidFill>
            <a:srgbClr val="F7F8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a:solidFill>
                  <a:schemeClr val="dk1"/>
                </a:solidFill>
                <a:latin typeface="Calibri"/>
                <a:ea typeface="Calibri"/>
                <a:cs typeface="Calibri"/>
                <a:sym typeface="Calibri"/>
              </a:rPr>
              <a:t>ROUGE (Recall-Oriented Understudy for Gisting Evaluation)</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Calibri"/>
                <a:ea typeface="Calibri"/>
                <a:cs typeface="Calibri"/>
                <a:sym typeface="Calibri"/>
              </a:rPr>
              <a:t>ROUGE-N: measures the number of matching “</a:t>
            </a:r>
            <a:r>
              <a:rPr lang="en-US" sz="1600" b="1" i="0" u="none" strike="noStrike" cap="none">
                <a:solidFill>
                  <a:srgbClr val="000000"/>
                </a:solidFill>
                <a:latin typeface="Calibri"/>
                <a:ea typeface="Calibri"/>
                <a:cs typeface="Calibri"/>
                <a:sym typeface="Calibri"/>
              </a:rPr>
              <a:t>n-grams</a:t>
            </a:r>
            <a:r>
              <a:rPr lang="en-US" sz="1600" b="0" i="0" u="none" strike="noStrike" cap="none">
                <a:solidFill>
                  <a:srgbClr val="000000"/>
                </a:solidFill>
                <a:latin typeface="Calibri"/>
                <a:ea typeface="Calibri"/>
                <a:cs typeface="Calibri"/>
                <a:sym typeface="Calibri"/>
              </a:rPr>
              <a:t>” between our model-generated text and a “reference”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Calibri"/>
                <a:ea typeface="Calibri"/>
                <a:cs typeface="Calibri"/>
                <a:sym typeface="Calibri"/>
              </a:rPr>
              <a:t>ROUGE-L: measures the longest common subsequence (LCS) between our model output and reference</a:t>
            </a:r>
            <a:endParaRPr sz="1600" b="0" i="0" u="none" strike="noStrike" cap="none">
              <a:solidFill>
                <a:srgbClr val="000000"/>
              </a:solidFill>
              <a:latin typeface="Calibri"/>
              <a:ea typeface="Calibri"/>
              <a:cs typeface="Calibri"/>
              <a:sym typeface="Calibri"/>
            </a:endParaRPr>
          </a:p>
        </p:txBody>
      </p:sp>
      <p:sp>
        <p:nvSpPr>
          <p:cNvPr id="644" name="Google Shape;644;p1"/>
          <p:cNvSpPr/>
          <p:nvPr/>
        </p:nvSpPr>
        <p:spPr>
          <a:xfrm>
            <a:off x="7834748" y="1214986"/>
            <a:ext cx="3263184" cy="2126008"/>
          </a:xfrm>
          <a:prstGeom prst="rect">
            <a:avLst/>
          </a:prstGeom>
          <a:solidFill>
            <a:srgbClr val="F7F8FF"/>
          </a:solidFill>
          <a:ln w="12700" cap="flat" cmpd="sng">
            <a:solidFill>
              <a:srgbClr val="9DC3E6"/>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Calibri"/>
                <a:ea typeface="Calibri"/>
                <a:cs typeface="Calibri"/>
                <a:sym typeface="Calibri"/>
              </a:rPr>
              <a:t>Original: “the fox jumps”</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000000"/>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000000"/>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Calibri"/>
                <a:ea typeface="Calibri"/>
                <a:cs typeface="Calibri"/>
                <a:sym typeface="Calibri"/>
              </a:rPr>
              <a:t>Unigrams: [‘the’, ‘fox’, ‘jumps’]</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000000"/>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Calibri"/>
                <a:ea typeface="Calibri"/>
                <a:cs typeface="Calibri"/>
                <a:sym typeface="Calibri"/>
              </a:rPr>
              <a:t>Bigrams: [‘the fox’, ‘fox jumps’]</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000000"/>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Calibri"/>
                <a:ea typeface="Calibri"/>
                <a:cs typeface="Calibri"/>
                <a:sym typeface="Calibri"/>
              </a:rPr>
              <a:t>Trigrams: [‘the fox jumps’]</a:t>
            </a:r>
            <a:endParaRPr sz="1400" b="0" i="0" u="none" strike="noStrike" cap="none">
              <a:solidFill>
                <a:srgbClr val="000000"/>
              </a:solidFill>
              <a:latin typeface="Arial"/>
              <a:ea typeface="Arial"/>
              <a:cs typeface="Arial"/>
              <a:sym typeface="Arial"/>
            </a:endParaRPr>
          </a:p>
        </p:txBody>
      </p:sp>
      <p:sp>
        <p:nvSpPr>
          <p:cNvPr id="645" name="Google Shape;645;p1"/>
          <p:cNvSpPr/>
          <p:nvPr/>
        </p:nvSpPr>
        <p:spPr>
          <a:xfrm>
            <a:off x="6949443" y="1214986"/>
            <a:ext cx="885308" cy="2126008"/>
          </a:xfrm>
          <a:prstGeom prst="rect">
            <a:avLst/>
          </a:prstGeom>
          <a:solidFill>
            <a:srgbClr val="F7F8FF"/>
          </a:solidFill>
          <a:ln w="12700" cap="flat" cmpd="sng">
            <a:solidFill>
              <a:srgbClr val="9DC3E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US" sz="1600" b="1" i="0" u="none" strike="noStrike" cap="none">
                <a:solidFill>
                  <a:schemeClr val="dk1"/>
                </a:solidFill>
                <a:latin typeface="Calibri"/>
                <a:ea typeface="Calibri"/>
                <a:cs typeface="Calibri"/>
                <a:sym typeface="Calibri"/>
              </a:rPr>
              <a:t>n-grams</a:t>
            </a:r>
            <a:endParaRPr sz="1600" b="1" i="0" u="none" strike="noStrike" cap="none">
              <a:solidFill>
                <a:schemeClr val="dk1"/>
              </a:solidFill>
              <a:latin typeface="Calibri"/>
              <a:ea typeface="Calibri"/>
              <a:cs typeface="Calibri"/>
              <a:sym typeface="Calibri"/>
            </a:endParaRPr>
          </a:p>
        </p:txBody>
      </p:sp>
      <p:cxnSp>
        <p:nvCxnSpPr>
          <p:cNvPr id="646" name="Google Shape;646;p1"/>
          <p:cNvCxnSpPr/>
          <p:nvPr/>
        </p:nvCxnSpPr>
        <p:spPr>
          <a:xfrm rot="5400000">
            <a:off x="9317255" y="1774912"/>
            <a:ext cx="318052" cy="0"/>
          </a:xfrm>
          <a:prstGeom prst="straightConnector1">
            <a:avLst/>
          </a:prstGeom>
          <a:noFill/>
          <a:ln w="15875" cap="flat" cmpd="sng">
            <a:solidFill>
              <a:schemeClr val="dk1"/>
            </a:solidFill>
            <a:prstDash val="solid"/>
            <a:round/>
            <a:headEnd type="none" w="sm" len="sm"/>
            <a:tailEnd type="stealth" w="lg" len="lg"/>
          </a:ln>
        </p:spPr>
      </p:cxnSp>
      <p:sp>
        <p:nvSpPr>
          <p:cNvPr id="647" name="Google Shape;647;p1"/>
          <p:cNvSpPr txBox="1"/>
          <p:nvPr/>
        </p:nvSpPr>
        <p:spPr>
          <a:xfrm>
            <a:off x="1030704" y="3718773"/>
            <a:ext cx="7618396"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a:solidFill>
                  <a:srgbClr val="110E0E"/>
                </a:solidFill>
                <a:latin typeface="Calibri"/>
                <a:ea typeface="Calibri"/>
                <a:cs typeface="Calibri"/>
                <a:sym typeface="Calibri"/>
              </a:rPr>
              <a:t>Taking ROUGE-1 as an example:</a:t>
            </a:r>
            <a:endParaRPr sz="1600" b="1" i="0" u="none" strike="noStrike" cap="none">
              <a:solidFill>
                <a:srgbClr val="000000"/>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7"/>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888888"/>
                </a:solidFill>
                <a:latin typeface="Calibri"/>
                <a:ea typeface="Calibri"/>
                <a:cs typeface="Calibri"/>
                <a:sym typeface="Calibri"/>
              </a:rPr>
              <a:t>2</a:t>
            </a:fld>
            <a:endParaRPr sz="1200" b="0" i="0" u="none" strike="noStrike" cap="none">
              <a:solidFill>
                <a:srgbClr val="888888"/>
              </a:solidFill>
              <a:latin typeface="Calibri"/>
              <a:ea typeface="Calibri"/>
              <a:cs typeface="Calibri"/>
              <a:sym typeface="Calibri"/>
            </a:endParaRPr>
          </a:p>
        </p:txBody>
      </p:sp>
      <p:sp>
        <p:nvSpPr>
          <p:cNvPr id="251" name="Google Shape;251;p7"/>
          <p:cNvSpPr/>
          <p:nvPr/>
        </p:nvSpPr>
        <p:spPr>
          <a:xfrm>
            <a:off x="2518945" y="1696525"/>
            <a:ext cx="1409952" cy="4357809"/>
          </a:xfrm>
          <a:custGeom>
            <a:avLst/>
            <a:gdLst/>
            <a:ahLst/>
            <a:cxnLst/>
            <a:rect l="l" t="t" r="r" b="b"/>
            <a:pathLst>
              <a:path w="1407354" h="4349779" extrusionOk="0">
                <a:moveTo>
                  <a:pt x="620204" y="2504714"/>
                </a:moveTo>
                <a:cubicBezTo>
                  <a:pt x="620204" y="2504714"/>
                  <a:pt x="592582" y="2642827"/>
                  <a:pt x="583057" y="2677117"/>
                </a:cubicBezTo>
                <a:cubicBezTo>
                  <a:pt x="573532" y="2711407"/>
                  <a:pt x="543052" y="2845710"/>
                  <a:pt x="558292" y="2862854"/>
                </a:cubicBezTo>
                <a:cubicBezTo>
                  <a:pt x="573532" y="2879999"/>
                  <a:pt x="601154" y="2906669"/>
                  <a:pt x="592582" y="2925719"/>
                </a:cubicBezTo>
                <a:cubicBezTo>
                  <a:pt x="584009" y="2944769"/>
                  <a:pt x="559244" y="2981917"/>
                  <a:pt x="613537" y="2974297"/>
                </a:cubicBezTo>
                <a:cubicBezTo>
                  <a:pt x="613537" y="2974297"/>
                  <a:pt x="623062" y="2757127"/>
                  <a:pt x="623062" y="2726647"/>
                </a:cubicBezTo>
                <a:cubicBezTo>
                  <a:pt x="623062" y="2696167"/>
                  <a:pt x="620204" y="2504714"/>
                  <a:pt x="620204" y="2504714"/>
                </a:cubicBezTo>
                <a:close/>
                <a:moveTo>
                  <a:pt x="1095502" y="1410292"/>
                </a:moveTo>
                <a:cubicBezTo>
                  <a:pt x="1095502" y="1410292"/>
                  <a:pt x="1093597" y="1456964"/>
                  <a:pt x="1082167" y="1475062"/>
                </a:cubicBezTo>
                <a:cubicBezTo>
                  <a:pt x="1070737" y="1493159"/>
                  <a:pt x="1066927" y="1526497"/>
                  <a:pt x="1066927" y="1549357"/>
                </a:cubicBezTo>
                <a:cubicBezTo>
                  <a:pt x="1066927" y="1571264"/>
                  <a:pt x="1051687" y="1618889"/>
                  <a:pt x="1058354" y="1656989"/>
                </a:cubicBezTo>
                <a:cubicBezTo>
                  <a:pt x="1065022" y="1695089"/>
                  <a:pt x="1083119" y="1754144"/>
                  <a:pt x="1092644" y="1786529"/>
                </a:cubicBezTo>
                <a:cubicBezTo>
                  <a:pt x="1102169" y="1818914"/>
                  <a:pt x="1114552" y="1863682"/>
                  <a:pt x="1105979" y="1866539"/>
                </a:cubicBezTo>
                <a:cubicBezTo>
                  <a:pt x="1097407" y="1869397"/>
                  <a:pt x="1083119" y="1881779"/>
                  <a:pt x="1083119" y="1881779"/>
                </a:cubicBezTo>
                <a:cubicBezTo>
                  <a:pt x="1083119" y="1881779"/>
                  <a:pt x="1103122" y="1883684"/>
                  <a:pt x="1107884" y="1900829"/>
                </a:cubicBezTo>
                <a:cubicBezTo>
                  <a:pt x="1107884" y="1900829"/>
                  <a:pt x="1131697" y="1883684"/>
                  <a:pt x="1139317" y="1880827"/>
                </a:cubicBezTo>
                <a:cubicBezTo>
                  <a:pt x="1139317" y="1880827"/>
                  <a:pt x="1134554" y="1796054"/>
                  <a:pt x="1144079" y="1777957"/>
                </a:cubicBezTo>
                <a:cubicBezTo>
                  <a:pt x="1153604" y="1759859"/>
                  <a:pt x="1169797" y="1753192"/>
                  <a:pt x="1159319" y="1736999"/>
                </a:cubicBezTo>
                <a:cubicBezTo>
                  <a:pt x="1148842" y="1720807"/>
                  <a:pt x="1141222" y="1697947"/>
                  <a:pt x="1144079" y="1676992"/>
                </a:cubicBezTo>
                <a:cubicBezTo>
                  <a:pt x="1146937" y="1656037"/>
                  <a:pt x="1168844" y="1643654"/>
                  <a:pt x="1168844" y="1621747"/>
                </a:cubicBezTo>
                <a:cubicBezTo>
                  <a:pt x="1168844" y="1599839"/>
                  <a:pt x="1137412" y="1497922"/>
                  <a:pt x="1127887" y="1471252"/>
                </a:cubicBezTo>
                <a:cubicBezTo>
                  <a:pt x="1118362" y="1444582"/>
                  <a:pt x="1095502" y="1410292"/>
                  <a:pt x="1095502" y="1410292"/>
                </a:cubicBezTo>
                <a:close/>
                <a:moveTo>
                  <a:pt x="279209" y="1384574"/>
                </a:moveTo>
                <a:cubicBezTo>
                  <a:pt x="273494" y="1357904"/>
                  <a:pt x="245872" y="1476014"/>
                  <a:pt x="245872" y="1476014"/>
                </a:cubicBezTo>
                <a:cubicBezTo>
                  <a:pt x="245872" y="1476014"/>
                  <a:pt x="243967" y="1556977"/>
                  <a:pt x="239204" y="1594124"/>
                </a:cubicBezTo>
                <a:cubicBezTo>
                  <a:pt x="235394" y="1630319"/>
                  <a:pt x="208724" y="1818914"/>
                  <a:pt x="198247" y="1866539"/>
                </a:cubicBezTo>
                <a:cubicBezTo>
                  <a:pt x="187769" y="1914164"/>
                  <a:pt x="178244" y="2028464"/>
                  <a:pt x="192532" y="2081804"/>
                </a:cubicBezTo>
                <a:cubicBezTo>
                  <a:pt x="192532" y="2081804"/>
                  <a:pt x="212534" y="1879874"/>
                  <a:pt x="224917" y="1834154"/>
                </a:cubicBezTo>
                <a:cubicBezTo>
                  <a:pt x="237299" y="1788434"/>
                  <a:pt x="233489" y="1785577"/>
                  <a:pt x="229679" y="1773194"/>
                </a:cubicBezTo>
                <a:cubicBezTo>
                  <a:pt x="225869" y="1760812"/>
                  <a:pt x="237299" y="1697947"/>
                  <a:pt x="247777" y="1660799"/>
                </a:cubicBezTo>
                <a:cubicBezTo>
                  <a:pt x="258254" y="1623652"/>
                  <a:pt x="284924" y="1596029"/>
                  <a:pt x="285877" y="1567454"/>
                </a:cubicBezTo>
                <a:cubicBezTo>
                  <a:pt x="287782" y="1539832"/>
                  <a:pt x="284924" y="1420769"/>
                  <a:pt x="280162" y="1388384"/>
                </a:cubicBezTo>
                <a:cubicBezTo>
                  <a:pt x="280162" y="1386479"/>
                  <a:pt x="279209" y="1385527"/>
                  <a:pt x="279209" y="1384574"/>
                </a:cubicBezTo>
                <a:close/>
                <a:moveTo>
                  <a:pt x="657573" y="1019458"/>
                </a:moveTo>
                <a:lnTo>
                  <a:pt x="656995" y="1021672"/>
                </a:lnTo>
                <a:cubicBezTo>
                  <a:pt x="642083" y="1082751"/>
                  <a:pt x="629916" y="1137400"/>
                  <a:pt x="624765" y="1160908"/>
                </a:cubicBezTo>
                <a:lnTo>
                  <a:pt x="623021" y="1168928"/>
                </a:lnTo>
                <a:lnTo>
                  <a:pt x="623062" y="1169309"/>
                </a:lnTo>
                <a:cubicBezTo>
                  <a:pt x="623062" y="1169309"/>
                  <a:pt x="626813" y="1151807"/>
                  <a:pt x="633048" y="1124125"/>
                </a:cubicBezTo>
                <a:close/>
                <a:moveTo>
                  <a:pt x="826144" y="763633"/>
                </a:moveTo>
                <a:lnTo>
                  <a:pt x="771652" y="804502"/>
                </a:lnTo>
                <a:lnTo>
                  <a:pt x="771078" y="808029"/>
                </a:lnTo>
                <a:lnTo>
                  <a:pt x="827850" y="765449"/>
                </a:lnTo>
                <a:close/>
                <a:moveTo>
                  <a:pt x="691988" y="744809"/>
                </a:moveTo>
                <a:lnTo>
                  <a:pt x="689737" y="746399"/>
                </a:lnTo>
                <a:cubicBezTo>
                  <a:pt x="696881" y="757115"/>
                  <a:pt x="710990" y="782832"/>
                  <a:pt x="717598" y="795021"/>
                </a:cubicBezTo>
                <a:lnTo>
                  <a:pt x="720979" y="801290"/>
                </a:lnTo>
                <a:lnTo>
                  <a:pt x="722122" y="797834"/>
                </a:lnTo>
                <a:cubicBezTo>
                  <a:pt x="722122" y="797834"/>
                  <a:pt x="716645" y="787595"/>
                  <a:pt x="709978" y="775570"/>
                </a:cubicBezTo>
                <a:close/>
                <a:moveTo>
                  <a:pt x="722525" y="672446"/>
                </a:moveTo>
                <a:lnTo>
                  <a:pt x="736410" y="688773"/>
                </a:lnTo>
                <a:cubicBezTo>
                  <a:pt x="748078" y="702227"/>
                  <a:pt x="758079" y="713538"/>
                  <a:pt x="765164" y="721486"/>
                </a:cubicBezTo>
                <a:lnTo>
                  <a:pt x="773118" y="730345"/>
                </a:lnTo>
                <a:lnTo>
                  <a:pt x="773269" y="730405"/>
                </a:lnTo>
                <a:lnTo>
                  <a:pt x="766116" y="722438"/>
                </a:lnTo>
                <a:cubicBezTo>
                  <a:pt x="760802" y="716477"/>
                  <a:pt x="753849" y="708625"/>
                  <a:pt x="745781" y="699395"/>
                </a:cubicBezTo>
                <a:close/>
                <a:moveTo>
                  <a:pt x="932608" y="666742"/>
                </a:moveTo>
                <a:lnTo>
                  <a:pt x="931672" y="670199"/>
                </a:lnTo>
                <a:cubicBezTo>
                  <a:pt x="937387" y="713062"/>
                  <a:pt x="910955" y="877547"/>
                  <a:pt x="892962" y="982426"/>
                </a:cubicBezTo>
                <a:lnTo>
                  <a:pt x="879675" y="1058491"/>
                </a:lnTo>
                <a:lnTo>
                  <a:pt x="880237" y="1056914"/>
                </a:lnTo>
                <a:cubicBezTo>
                  <a:pt x="888095" y="1011909"/>
                  <a:pt x="917920" y="846353"/>
                  <a:pt x="929127" y="742679"/>
                </a:cubicBezTo>
                <a:close/>
                <a:moveTo>
                  <a:pt x="851662" y="592"/>
                </a:moveTo>
                <a:cubicBezTo>
                  <a:pt x="889762" y="-4171"/>
                  <a:pt x="959294" y="20594"/>
                  <a:pt x="969772" y="48217"/>
                </a:cubicBezTo>
                <a:cubicBezTo>
                  <a:pt x="980249" y="75839"/>
                  <a:pt x="1005967" y="86317"/>
                  <a:pt x="1021207" y="118702"/>
                </a:cubicBezTo>
                <a:cubicBezTo>
                  <a:pt x="1036447" y="151087"/>
                  <a:pt x="1048829" y="202522"/>
                  <a:pt x="1050734" y="223477"/>
                </a:cubicBezTo>
                <a:cubicBezTo>
                  <a:pt x="1052639" y="244432"/>
                  <a:pt x="1046924" y="261577"/>
                  <a:pt x="1038352" y="273959"/>
                </a:cubicBezTo>
                <a:cubicBezTo>
                  <a:pt x="1030732" y="285389"/>
                  <a:pt x="1019302" y="313012"/>
                  <a:pt x="1019302" y="313012"/>
                </a:cubicBezTo>
                <a:cubicBezTo>
                  <a:pt x="1033589" y="320632"/>
                  <a:pt x="1024064" y="334919"/>
                  <a:pt x="1017397" y="351112"/>
                </a:cubicBezTo>
                <a:cubicBezTo>
                  <a:pt x="1011682" y="366352"/>
                  <a:pt x="1009777" y="396832"/>
                  <a:pt x="1000252" y="415882"/>
                </a:cubicBezTo>
                <a:cubicBezTo>
                  <a:pt x="990727" y="434932"/>
                  <a:pt x="973582" y="437789"/>
                  <a:pt x="973582" y="437789"/>
                </a:cubicBezTo>
                <a:cubicBezTo>
                  <a:pt x="968819" y="461602"/>
                  <a:pt x="932624" y="561614"/>
                  <a:pt x="932624" y="561614"/>
                </a:cubicBezTo>
                <a:lnTo>
                  <a:pt x="931672" y="622574"/>
                </a:lnTo>
                <a:lnTo>
                  <a:pt x="931672" y="629242"/>
                </a:lnTo>
                <a:cubicBezTo>
                  <a:pt x="937387" y="635433"/>
                  <a:pt x="937387" y="645672"/>
                  <a:pt x="935958" y="654364"/>
                </a:cubicBezTo>
                <a:lnTo>
                  <a:pt x="932681" y="666470"/>
                </a:lnTo>
                <a:lnTo>
                  <a:pt x="987869" y="744494"/>
                </a:lnTo>
                <a:cubicBezTo>
                  <a:pt x="987869" y="744494"/>
                  <a:pt x="1161224" y="837839"/>
                  <a:pt x="1218374" y="873082"/>
                </a:cubicBezTo>
                <a:cubicBezTo>
                  <a:pt x="1275524" y="908324"/>
                  <a:pt x="1270762" y="922612"/>
                  <a:pt x="1270762" y="946424"/>
                </a:cubicBezTo>
                <a:cubicBezTo>
                  <a:pt x="1270762" y="970237"/>
                  <a:pt x="1285049" y="1010242"/>
                  <a:pt x="1285049" y="1036912"/>
                </a:cubicBezTo>
                <a:cubicBezTo>
                  <a:pt x="1285049" y="1063582"/>
                  <a:pt x="1289812" y="1101682"/>
                  <a:pt x="1291717" y="1120732"/>
                </a:cubicBezTo>
                <a:cubicBezTo>
                  <a:pt x="1292669" y="1139782"/>
                  <a:pt x="1292669" y="1163594"/>
                  <a:pt x="1304099" y="1192169"/>
                </a:cubicBezTo>
                <a:cubicBezTo>
                  <a:pt x="1315530" y="1220744"/>
                  <a:pt x="1307909" y="1258844"/>
                  <a:pt x="1310767" y="1280752"/>
                </a:cubicBezTo>
                <a:cubicBezTo>
                  <a:pt x="1313624" y="1302659"/>
                  <a:pt x="1320292" y="1334092"/>
                  <a:pt x="1334580" y="1378859"/>
                </a:cubicBezTo>
                <a:cubicBezTo>
                  <a:pt x="1348867" y="1423627"/>
                  <a:pt x="1351724" y="1432199"/>
                  <a:pt x="1351724" y="1453154"/>
                </a:cubicBezTo>
                <a:cubicBezTo>
                  <a:pt x="1351724" y="1474109"/>
                  <a:pt x="1354582" y="1497922"/>
                  <a:pt x="1359344" y="1515067"/>
                </a:cubicBezTo>
                <a:cubicBezTo>
                  <a:pt x="1364107" y="1532212"/>
                  <a:pt x="1386014" y="1576979"/>
                  <a:pt x="1383157" y="1598887"/>
                </a:cubicBezTo>
                <a:cubicBezTo>
                  <a:pt x="1380299" y="1620794"/>
                  <a:pt x="1402207" y="1654132"/>
                  <a:pt x="1406969" y="1692232"/>
                </a:cubicBezTo>
                <a:cubicBezTo>
                  <a:pt x="1411732" y="1730332"/>
                  <a:pt x="1370774" y="1766527"/>
                  <a:pt x="1370774" y="1766527"/>
                </a:cubicBezTo>
                <a:cubicBezTo>
                  <a:pt x="1370774" y="1766527"/>
                  <a:pt x="1356487" y="1874159"/>
                  <a:pt x="1344105" y="1921784"/>
                </a:cubicBezTo>
                <a:cubicBezTo>
                  <a:pt x="1331722" y="1969409"/>
                  <a:pt x="1267905" y="2000842"/>
                  <a:pt x="1226947" y="2062754"/>
                </a:cubicBezTo>
                <a:cubicBezTo>
                  <a:pt x="1186942" y="2124667"/>
                  <a:pt x="1128839" y="2202772"/>
                  <a:pt x="1112647" y="2200867"/>
                </a:cubicBezTo>
                <a:cubicBezTo>
                  <a:pt x="1096454" y="2198962"/>
                  <a:pt x="1069784" y="2162767"/>
                  <a:pt x="1069784" y="2162767"/>
                </a:cubicBezTo>
                <a:lnTo>
                  <a:pt x="1041209" y="2186579"/>
                </a:lnTo>
                <a:cubicBezTo>
                  <a:pt x="1043114" y="2267542"/>
                  <a:pt x="1000252" y="2429467"/>
                  <a:pt x="985964" y="2488522"/>
                </a:cubicBezTo>
                <a:cubicBezTo>
                  <a:pt x="971677" y="2547577"/>
                  <a:pt x="964057" y="2717122"/>
                  <a:pt x="947864" y="2793322"/>
                </a:cubicBezTo>
                <a:cubicBezTo>
                  <a:pt x="931672" y="2869522"/>
                  <a:pt x="917384" y="2970487"/>
                  <a:pt x="924052" y="3058117"/>
                </a:cubicBezTo>
                <a:cubicBezTo>
                  <a:pt x="930719" y="3145747"/>
                  <a:pt x="892619" y="3267667"/>
                  <a:pt x="892619" y="3267667"/>
                </a:cubicBezTo>
                <a:cubicBezTo>
                  <a:pt x="892619" y="3267667"/>
                  <a:pt x="1014539" y="3391492"/>
                  <a:pt x="1040257" y="3413399"/>
                </a:cubicBezTo>
                <a:cubicBezTo>
                  <a:pt x="1065974" y="3435307"/>
                  <a:pt x="1068832" y="3476264"/>
                  <a:pt x="1097407" y="3473407"/>
                </a:cubicBezTo>
                <a:cubicBezTo>
                  <a:pt x="1125982" y="3470549"/>
                  <a:pt x="1183132" y="3511507"/>
                  <a:pt x="1183132" y="3511507"/>
                </a:cubicBezTo>
                <a:cubicBezTo>
                  <a:pt x="1221232" y="3485789"/>
                  <a:pt x="1295527" y="3542939"/>
                  <a:pt x="1295527" y="3542939"/>
                </a:cubicBezTo>
                <a:lnTo>
                  <a:pt x="1376489" y="3593422"/>
                </a:lnTo>
                <a:cubicBezTo>
                  <a:pt x="1376489" y="3593422"/>
                  <a:pt x="1390777" y="3599137"/>
                  <a:pt x="1376489" y="3649619"/>
                </a:cubicBezTo>
                <a:cubicBezTo>
                  <a:pt x="1362202" y="3700102"/>
                  <a:pt x="1326007" y="3771539"/>
                  <a:pt x="1326007" y="3771539"/>
                </a:cubicBezTo>
                <a:lnTo>
                  <a:pt x="1292669" y="3759157"/>
                </a:lnTo>
                <a:cubicBezTo>
                  <a:pt x="1292669" y="3759157"/>
                  <a:pt x="1256474" y="3862027"/>
                  <a:pt x="1261237" y="3933464"/>
                </a:cubicBezTo>
                <a:cubicBezTo>
                  <a:pt x="1265999" y="4004902"/>
                  <a:pt x="1244092" y="4055385"/>
                  <a:pt x="1201229" y="4122060"/>
                </a:cubicBezTo>
                <a:cubicBezTo>
                  <a:pt x="1158367" y="4188735"/>
                  <a:pt x="1071689" y="4282079"/>
                  <a:pt x="1055497" y="4272554"/>
                </a:cubicBezTo>
                <a:cubicBezTo>
                  <a:pt x="1039304" y="4263029"/>
                  <a:pt x="1036447" y="4234454"/>
                  <a:pt x="1036447" y="4234454"/>
                </a:cubicBezTo>
                <a:cubicBezTo>
                  <a:pt x="1036447" y="4234454"/>
                  <a:pt x="1007872" y="4184924"/>
                  <a:pt x="1017397" y="4153492"/>
                </a:cubicBezTo>
                <a:cubicBezTo>
                  <a:pt x="1026922" y="4122060"/>
                  <a:pt x="1041209" y="4077292"/>
                  <a:pt x="1057402" y="3993472"/>
                </a:cubicBezTo>
                <a:cubicBezTo>
                  <a:pt x="1073594" y="3909652"/>
                  <a:pt x="1037399" y="3800114"/>
                  <a:pt x="1037399" y="3800114"/>
                </a:cubicBezTo>
                <a:cubicBezTo>
                  <a:pt x="1022159" y="3819164"/>
                  <a:pt x="960247" y="3828689"/>
                  <a:pt x="960247" y="3828689"/>
                </a:cubicBezTo>
                <a:lnTo>
                  <a:pt x="833564" y="3694387"/>
                </a:lnTo>
                <a:cubicBezTo>
                  <a:pt x="833564" y="3694387"/>
                  <a:pt x="748792" y="3871552"/>
                  <a:pt x="748792" y="3895364"/>
                </a:cubicBezTo>
                <a:cubicBezTo>
                  <a:pt x="748792" y="3919177"/>
                  <a:pt x="784034" y="3945847"/>
                  <a:pt x="777367" y="3983947"/>
                </a:cubicBezTo>
                <a:cubicBezTo>
                  <a:pt x="770699" y="4022047"/>
                  <a:pt x="733552" y="4073482"/>
                  <a:pt x="733552" y="4073482"/>
                </a:cubicBezTo>
                <a:lnTo>
                  <a:pt x="817372" y="4210642"/>
                </a:lnTo>
                <a:cubicBezTo>
                  <a:pt x="845947" y="4229692"/>
                  <a:pt x="860234" y="4283032"/>
                  <a:pt x="860234" y="4283032"/>
                </a:cubicBezTo>
                <a:cubicBezTo>
                  <a:pt x="860234" y="4283032"/>
                  <a:pt x="864044" y="4320179"/>
                  <a:pt x="857377" y="4329704"/>
                </a:cubicBezTo>
                <a:cubicBezTo>
                  <a:pt x="850709" y="4339229"/>
                  <a:pt x="829754" y="4344944"/>
                  <a:pt x="785939" y="4348754"/>
                </a:cubicBezTo>
                <a:cubicBezTo>
                  <a:pt x="742124" y="4352564"/>
                  <a:pt x="660209" y="4344944"/>
                  <a:pt x="637349" y="4339229"/>
                </a:cubicBezTo>
                <a:cubicBezTo>
                  <a:pt x="614489" y="4333514"/>
                  <a:pt x="591629" y="4321132"/>
                  <a:pt x="590677" y="4303987"/>
                </a:cubicBezTo>
                <a:cubicBezTo>
                  <a:pt x="589724" y="4286842"/>
                  <a:pt x="581152" y="4263982"/>
                  <a:pt x="581152" y="4263982"/>
                </a:cubicBezTo>
                <a:lnTo>
                  <a:pt x="563054" y="4263982"/>
                </a:lnTo>
                <a:lnTo>
                  <a:pt x="511619" y="4230644"/>
                </a:lnTo>
                <a:lnTo>
                  <a:pt x="507809" y="4144919"/>
                </a:lnTo>
                <a:cubicBezTo>
                  <a:pt x="494474" y="4106819"/>
                  <a:pt x="508762" y="4054432"/>
                  <a:pt x="508762" y="4054432"/>
                </a:cubicBezTo>
                <a:cubicBezTo>
                  <a:pt x="508762" y="4054432"/>
                  <a:pt x="522097" y="4006807"/>
                  <a:pt x="501142" y="3946799"/>
                </a:cubicBezTo>
                <a:cubicBezTo>
                  <a:pt x="480187" y="3886792"/>
                  <a:pt x="535432" y="3807735"/>
                  <a:pt x="554482" y="3777254"/>
                </a:cubicBezTo>
                <a:cubicBezTo>
                  <a:pt x="573532" y="3746774"/>
                  <a:pt x="567817" y="3722010"/>
                  <a:pt x="569722" y="3688672"/>
                </a:cubicBezTo>
                <a:cubicBezTo>
                  <a:pt x="571627" y="3655335"/>
                  <a:pt x="570674" y="3406732"/>
                  <a:pt x="570674" y="3406732"/>
                </a:cubicBezTo>
                <a:cubicBezTo>
                  <a:pt x="570674" y="3406732"/>
                  <a:pt x="339217" y="3167654"/>
                  <a:pt x="292544" y="3126697"/>
                </a:cubicBezTo>
                <a:cubicBezTo>
                  <a:pt x="245872" y="3085739"/>
                  <a:pt x="229679" y="3057164"/>
                  <a:pt x="226822" y="3018112"/>
                </a:cubicBezTo>
                <a:cubicBezTo>
                  <a:pt x="223964" y="2979060"/>
                  <a:pt x="204914" y="2704739"/>
                  <a:pt x="200152" y="2638064"/>
                </a:cubicBezTo>
                <a:cubicBezTo>
                  <a:pt x="195389" y="2571389"/>
                  <a:pt x="194437" y="2441849"/>
                  <a:pt x="194437" y="2441849"/>
                </a:cubicBezTo>
                <a:cubicBezTo>
                  <a:pt x="194437" y="2441849"/>
                  <a:pt x="169672" y="2445659"/>
                  <a:pt x="148717" y="2441849"/>
                </a:cubicBezTo>
                <a:cubicBezTo>
                  <a:pt x="127762" y="2438039"/>
                  <a:pt x="114427" y="2418989"/>
                  <a:pt x="114427" y="2418989"/>
                </a:cubicBezTo>
                <a:cubicBezTo>
                  <a:pt x="73469" y="2412322"/>
                  <a:pt x="56324" y="2364697"/>
                  <a:pt x="49657" y="2342789"/>
                </a:cubicBezTo>
                <a:cubicBezTo>
                  <a:pt x="42989" y="2320882"/>
                  <a:pt x="37274" y="2297069"/>
                  <a:pt x="29654" y="2277067"/>
                </a:cubicBezTo>
                <a:cubicBezTo>
                  <a:pt x="22034" y="2257064"/>
                  <a:pt x="24892" y="2215154"/>
                  <a:pt x="24892" y="2215154"/>
                </a:cubicBezTo>
                <a:cubicBezTo>
                  <a:pt x="-826" y="2189437"/>
                  <a:pt x="9652" y="2162767"/>
                  <a:pt x="4889" y="2123714"/>
                </a:cubicBezTo>
                <a:cubicBezTo>
                  <a:pt x="127" y="2084662"/>
                  <a:pt x="2032" y="1881779"/>
                  <a:pt x="3937" y="1827487"/>
                </a:cubicBezTo>
                <a:cubicBezTo>
                  <a:pt x="5842" y="1773194"/>
                  <a:pt x="9652" y="1773194"/>
                  <a:pt x="3937" y="1751287"/>
                </a:cubicBezTo>
                <a:cubicBezTo>
                  <a:pt x="-1778" y="1730332"/>
                  <a:pt x="-826" y="1697947"/>
                  <a:pt x="3937" y="1675087"/>
                </a:cubicBezTo>
                <a:cubicBezTo>
                  <a:pt x="8699" y="1652227"/>
                  <a:pt x="26797" y="1588409"/>
                  <a:pt x="30607" y="1523639"/>
                </a:cubicBezTo>
                <a:cubicBezTo>
                  <a:pt x="34417" y="1458869"/>
                  <a:pt x="49657" y="1398862"/>
                  <a:pt x="54419" y="1370287"/>
                </a:cubicBezTo>
                <a:cubicBezTo>
                  <a:pt x="59182" y="1341712"/>
                  <a:pt x="73469" y="1285514"/>
                  <a:pt x="90614" y="1218839"/>
                </a:cubicBezTo>
                <a:cubicBezTo>
                  <a:pt x="107759" y="1152164"/>
                  <a:pt x="177292" y="909277"/>
                  <a:pt x="205867" y="810217"/>
                </a:cubicBezTo>
                <a:cubicBezTo>
                  <a:pt x="234442" y="711157"/>
                  <a:pt x="266827" y="724492"/>
                  <a:pt x="285877" y="718777"/>
                </a:cubicBezTo>
                <a:cubicBezTo>
                  <a:pt x="304927" y="713062"/>
                  <a:pt x="347789" y="697822"/>
                  <a:pt x="390652" y="685439"/>
                </a:cubicBezTo>
                <a:cubicBezTo>
                  <a:pt x="433514" y="673057"/>
                  <a:pt x="560197" y="654007"/>
                  <a:pt x="560197" y="654007"/>
                </a:cubicBezTo>
                <a:lnTo>
                  <a:pt x="614496" y="614188"/>
                </a:lnTo>
                <a:lnTo>
                  <a:pt x="614490" y="614002"/>
                </a:lnTo>
                <a:lnTo>
                  <a:pt x="626872" y="605429"/>
                </a:lnTo>
                <a:cubicBezTo>
                  <a:pt x="626872" y="605429"/>
                  <a:pt x="631635" y="593047"/>
                  <a:pt x="639255" y="585427"/>
                </a:cubicBezTo>
                <a:cubicBezTo>
                  <a:pt x="646875" y="578759"/>
                  <a:pt x="656400" y="593047"/>
                  <a:pt x="656400" y="593047"/>
                </a:cubicBezTo>
                <a:lnTo>
                  <a:pt x="656400" y="592094"/>
                </a:lnTo>
                <a:cubicBezTo>
                  <a:pt x="669735" y="609239"/>
                  <a:pt x="683904" y="626682"/>
                  <a:pt x="697655" y="643202"/>
                </a:cubicBezTo>
                <a:lnTo>
                  <a:pt x="717372" y="666386"/>
                </a:lnTo>
                <a:lnTo>
                  <a:pt x="657352" y="593047"/>
                </a:lnTo>
                <a:lnTo>
                  <a:pt x="666877" y="534944"/>
                </a:lnTo>
                <a:cubicBezTo>
                  <a:pt x="666877" y="534944"/>
                  <a:pt x="652589" y="492082"/>
                  <a:pt x="652589" y="473984"/>
                </a:cubicBezTo>
                <a:cubicBezTo>
                  <a:pt x="652589" y="455887"/>
                  <a:pt x="649732" y="412072"/>
                  <a:pt x="649732" y="412072"/>
                </a:cubicBezTo>
                <a:cubicBezTo>
                  <a:pt x="629729" y="413977"/>
                  <a:pt x="610679" y="373019"/>
                  <a:pt x="610679" y="373019"/>
                </a:cubicBezTo>
                <a:cubicBezTo>
                  <a:pt x="610679" y="373019"/>
                  <a:pt x="602107" y="350159"/>
                  <a:pt x="600202" y="327299"/>
                </a:cubicBezTo>
                <a:cubicBezTo>
                  <a:pt x="598297" y="304439"/>
                  <a:pt x="603059" y="284437"/>
                  <a:pt x="603059" y="284437"/>
                </a:cubicBezTo>
                <a:cubicBezTo>
                  <a:pt x="603059" y="284437"/>
                  <a:pt x="603059" y="284437"/>
                  <a:pt x="605917" y="261577"/>
                </a:cubicBezTo>
                <a:cubicBezTo>
                  <a:pt x="607822" y="239669"/>
                  <a:pt x="608774" y="184424"/>
                  <a:pt x="620204" y="160612"/>
                </a:cubicBezTo>
                <a:cubicBezTo>
                  <a:pt x="631634" y="136799"/>
                  <a:pt x="661162" y="114892"/>
                  <a:pt x="661162" y="114892"/>
                </a:cubicBezTo>
                <a:cubicBezTo>
                  <a:pt x="642112" y="66314"/>
                  <a:pt x="708787" y="25357"/>
                  <a:pt x="738314" y="24404"/>
                </a:cubicBezTo>
                <a:cubicBezTo>
                  <a:pt x="767842" y="23452"/>
                  <a:pt x="813562" y="5354"/>
                  <a:pt x="851662" y="592"/>
                </a:cubicBezTo>
                <a:close/>
              </a:path>
            </a:pathLst>
          </a:custGeom>
          <a:solidFill>
            <a:srgbClr val="F2F2F2">
              <a:alpha val="48235"/>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252" name="Google Shape;252;p7"/>
          <p:cNvSpPr/>
          <p:nvPr/>
        </p:nvSpPr>
        <p:spPr>
          <a:xfrm>
            <a:off x="4096461" y="1768271"/>
            <a:ext cx="1222911" cy="4284542"/>
          </a:xfrm>
          <a:custGeom>
            <a:avLst/>
            <a:gdLst/>
            <a:ahLst/>
            <a:cxnLst/>
            <a:rect l="l" t="t" r="r" b="b"/>
            <a:pathLst>
              <a:path w="1220658" h="4276647" extrusionOk="0">
                <a:moveTo>
                  <a:pt x="618172" y="2269270"/>
                </a:moveTo>
                <a:cubicBezTo>
                  <a:pt x="618172" y="2269270"/>
                  <a:pt x="528637" y="2524540"/>
                  <a:pt x="504825" y="2649317"/>
                </a:cubicBezTo>
                <a:cubicBezTo>
                  <a:pt x="481012" y="2774095"/>
                  <a:pt x="450532" y="2910302"/>
                  <a:pt x="443865" y="2976977"/>
                </a:cubicBezTo>
                <a:cubicBezTo>
                  <a:pt x="437197" y="3043652"/>
                  <a:pt x="430530" y="3149380"/>
                  <a:pt x="446722" y="3186527"/>
                </a:cubicBezTo>
                <a:cubicBezTo>
                  <a:pt x="462915" y="3223675"/>
                  <a:pt x="468630" y="3389410"/>
                  <a:pt x="476250" y="3503710"/>
                </a:cubicBezTo>
                <a:cubicBezTo>
                  <a:pt x="483870" y="3618010"/>
                  <a:pt x="476250" y="3921858"/>
                  <a:pt x="476250" y="3921858"/>
                </a:cubicBezTo>
                <a:lnTo>
                  <a:pt x="463867" y="3924715"/>
                </a:lnTo>
                <a:lnTo>
                  <a:pt x="469582" y="3938050"/>
                </a:lnTo>
                <a:cubicBezTo>
                  <a:pt x="469582" y="3938050"/>
                  <a:pt x="481012" y="3933287"/>
                  <a:pt x="482917" y="3946622"/>
                </a:cubicBezTo>
                <a:cubicBezTo>
                  <a:pt x="484822" y="3959958"/>
                  <a:pt x="502920" y="4024727"/>
                  <a:pt x="503872" y="4100927"/>
                </a:cubicBezTo>
                <a:lnTo>
                  <a:pt x="511492" y="4099975"/>
                </a:lnTo>
                <a:lnTo>
                  <a:pt x="514350" y="4128550"/>
                </a:lnTo>
                <a:cubicBezTo>
                  <a:pt x="514350" y="4128550"/>
                  <a:pt x="544830" y="4104737"/>
                  <a:pt x="560070" y="4078067"/>
                </a:cubicBezTo>
                <a:cubicBezTo>
                  <a:pt x="575310" y="4050445"/>
                  <a:pt x="601980" y="3981865"/>
                  <a:pt x="621030" y="3979008"/>
                </a:cubicBezTo>
                <a:lnTo>
                  <a:pt x="621030" y="3942812"/>
                </a:lnTo>
                <a:lnTo>
                  <a:pt x="608647" y="3939955"/>
                </a:lnTo>
                <a:cubicBezTo>
                  <a:pt x="608647" y="3939955"/>
                  <a:pt x="631507" y="3826608"/>
                  <a:pt x="641032" y="3770410"/>
                </a:cubicBezTo>
                <a:cubicBezTo>
                  <a:pt x="650557" y="3714212"/>
                  <a:pt x="684847" y="3543715"/>
                  <a:pt x="689610" y="3509425"/>
                </a:cubicBezTo>
                <a:cubicBezTo>
                  <a:pt x="694372" y="3474183"/>
                  <a:pt x="732472" y="3228437"/>
                  <a:pt x="727710" y="3185575"/>
                </a:cubicBezTo>
                <a:cubicBezTo>
                  <a:pt x="722947" y="3142712"/>
                  <a:pt x="706755" y="2985550"/>
                  <a:pt x="702945" y="2899825"/>
                </a:cubicBezTo>
                <a:cubicBezTo>
                  <a:pt x="699135" y="2814100"/>
                  <a:pt x="681037" y="2388332"/>
                  <a:pt x="618172" y="2269270"/>
                </a:cubicBezTo>
                <a:close/>
                <a:moveTo>
                  <a:pt x="577215" y="1661575"/>
                </a:moveTo>
                <a:lnTo>
                  <a:pt x="577215" y="1661577"/>
                </a:lnTo>
                <a:lnTo>
                  <a:pt x="595312" y="1761587"/>
                </a:lnTo>
                <a:close/>
                <a:moveTo>
                  <a:pt x="774609" y="754141"/>
                </a:moveTo>
                <a:lnTo>
                  <a:pt x="769233" y="767118"/>
                </a:lnTo>
                <a:lnTo>
                  <a:pt x="769039" y="767588"/>
                </a:lnTo>
                <a:lnTo>
                  <a:pt x="769635" y="766165"/>
                </a:lnTo>
                <a:close/>
                <a:moveTo>
                  <a:pt x="800900" y="689190"/>
                </a:moveTo>
                <a:lnTo>
                  <a:pt x="797908" y="697813"/>
                </a:lnTo>
                <a:lnTo>
                  <a:pt x="798076" y="697407"/>
                </a:lnTo>
                <a:close/>
                <a:moveTo>
                  <a:pt x="554419" y="634052"/>
                </a:moveTo>
                <a:lnTo>
                  <a:pt x="564252" y="662149"/>
                </a:lnTo>
                <a:cubicBezTo>
                  <a:pt x="593050" y="722827"/>
                  <a:pt x="656272" y="766225"/>
                  <a:pt x="656272" y="766225"/>
                </a:cubicBezTo>
                <a:lnTo>
                  <a:pt x="656925" y="766006"/>
                </a:lnTo>
                <a:lnTo>
                  <a:pt x="652406" y="762694"/>
                </a:lnTo>
                <a:cubicBezTo>
                  <a:pt x="637095" y="751141"/>
                  <a:pt x="589135" y="712335"/>
                  <a:pt x="564802" y="662552"/>
                </a:cubicBezTo>
                <a:close/>
                <a:moveTo>
                  <a:pt x="551678" y="611267"/>
                </a:moveTo>
                <a:lnTo>
                  <a:pt x="553173" y="630492"/>
                </a:lnTo>
                <a:lnTo>
                  <a:pt x="553475" y="631354"/>
                </a:lnTo>
                <a:close/>
                <a:moveTo>
                  <a:pt x="705557" y="194"/>
                </a:moveTo>
                <a:cubicBezTo>
                  <a:pt x="712068" y="520"/>
                  <a:pt x="717351" y="1249"/>
                  <a:pt x="721042" y="2320"/>
                </a:cubicBezTo>
                <a:cubicBezTo>
                  <a:pt x="750569" y="10893"/>
                  <a:pt x="798194" y="32800"/>
                  <a:pt x="829627" y="44230"/>
                </a:cubicBezTo>
                <a:cubicBezTo>
                  <a:pt x="861059" y="55660"/>
                  <a:pt x="879157" y="100428"/>
                  <a:pt x="880109" y="126145"/>
                </a:cubicBezTo>
                <a:cubicBezTo>
                  <a:pt x="881062" y="151863"/>
                  <a:pt x="894397" y="179485"/>
                  <a:pt x="893444" y="203298"/>
                </a:cubicBezTo>
                <a:cubicBezTo>
                  <a:pt x="892492" y="227110"/>
                  <a:pt x="875347" y="264258"/>
                  <a:pt x="875347" y="264258"/>
                </a:cubicBezTo>
                <a:cubicBezTo>
                  <a:pt x="902969" y="262353"/>
                  <a:pt x="891539" y="309025"/>
                  <a:pt x="887729" y="331885"/>
                </a:cubicBezTo>
                <a:cubicBezTo>
                  <a:pt x="883919" y="354745"/>
                  <a:pt x="883919" y="375700"/>
                  <a:pt x="869632" y="392845"/>
                </a:cubicBezTo>
                <a:cubicBezTo>
                  <a:pt x="855344" y="409990"/>
                  <a:pt x="831532" y="392845"/>
                  <a:pt x="831532" y="392845"/>
                </a:cubicBezTo>
                <a:cubicBezTo>
                  <a:pt x="831532" y="420468"/>
                  <a:pt x="818197" y="472855"/>
                  <a:pt x="818197" y="472855"/>
                </a:cubicBezTo>
                <a:lnTo>
                  <a:pt x="816292" y="556675"/>
                </a:lnTo>
                <a:lnTo>
                  <a:pt x="815501" y="560637"/>
                </a:lnTo>
                <a:lnTo>
                  <a:pt x="830444" y="574645"/>
                </a:lnTo>
                <a:lnTo>
                  <a:pt x="830580" y="573820"/>
                </a:lnTo>
                <a:cubicBezTo>
                  <a:pt x="850582" y="595727"/>
                  <a:pt x="880110" y="634780"/>
                  <a:pt x="902017" y="654782"/>
                </a:cubicBezTo>
                <a:cubicBezTo>
                  <a:pt x="930592" y="681452"/>
                  <a:pt x="981075" y="692882"/>
                  <a:pt x="1038225" y="727172"/>
                </a:cubicBezTo>
                <a:cubicBezTo>
                  <a:pt x="1095375" y="761462"/>
                  <a:pt x="1150620" y="787180"/>
                  <a:pt x="1164907" y="815755"/>
                </a:cubicBezTo>
                <a:cubicBezTo>
                  <a:pt x="1179195" y="844330"/>
                  <a:pt x="1189672" y="928150"/>
                  <a:pt x="1198245" y="1018637"/>
                </a:cubicBezTo>
                <a:cubicBezTo>
                  <a:pt x="1206817" y="1109125"/>
                  <a:pt x="1207770" y="1528225"/>
                  <a:pt x="1219200" y="1612045"/>
                </a:cubicBezTo>
                <a:cubicBezTo>
                  <a:pt x="1230630" y="1695865"/>
                  <a:pt x="1171575" y="1963517"/>
                  <a:pt x="1157287" y="2036860"/>
                </a:cubicBezTo>
                <a:cubicBezTo>
                  <a:pt x="1143000" y="2110202"/>
                  <a:pt x="1127760" y="2252125"/>
                  <a:pt x="1127760" y="2252125"/>
                </a:cubicBezTo>
                <a:lnTo>
                  <a:pt x="1099185" y="2249267"/>
                </a:lnTo>
                <a:lnTo>
                  <a:pt x="1089660" y="2268317"/>
                </a:lnTo>
                <a:lnTo>
                  <a:pt x="1058227" y="2264507"/>
                </a:lnTo>
                <a:cubicBezTo>
                  <a:pt x="1058227" y="2265460"/>
                  <a:pt x="1058227" y="2267365"/>
                  <a:pt x="1058227" y="2268317"/>
                </a:cubicBezTo>
                <a:cubicBezTo>
                  <a:pt x="1058227" y="2318800"/>
                  <a:pt x="1041082" y="2406430"/>
                  <a:pt x="1031557" y="2416907"/>
                </a:cubicBezTo>
                <a:cubicBezTo>
                  <a:pt x="1022032" y="2427385"/>
                  <a:pt x="1013460" y="2451197"/>
                  <a:pt x="1006792" y="2469295"/>
                </a:cubicBezTo>
                <a:cubicBezTo>
                  <a:pt x="1000125" y="2487392"/>
                  <a:pt x="984885" y="2495965"/>
                  <a:pt x="984885" y="2495965"/>
                </a:cubicBezTo>
                <a:cubicBezTo>
                  <a:pt x="982980" y="2564545"/>
                  <a:pt x="960120" y="2933162"/>
                  <a:pt x="963930" y="2993170"/>
                </a:cubicBezTo>
                <a:cubicBezTo>
                  <a:pt x="967740" y="3053177"/>
                  <a:pt x="954405" y="3131283"/>
                  <a:pt x="956310" y="3205577"/>
                </a:cubicBezTo>
                <a:cubicBezTo>
                  <a:pt x="958215" y="3279872"/>
                  <a:pt x="911542" y="3503710"/>
                  <a:pt x="896302" y="3576100"/>
                </a:cubicBezTo>
                <a:cubicBezTo>
                  <a:pt x="881062" y="3648490"/>
                  <a:pt x="826770" y="3953290"/>
                  <a:pt x="826770" y="3953290"/>
                </a:cubicBezTo>
                <a:cubicBezTo>
                  <a:pt x="807720" y="3964720"/>
                  <a:pt x="775335" y="3961862"/>
                  <a:pt x="775335" y="3961862"/>
                </a:cubicBezTo>
                <a:lnTo>
                  <a:pt x="775335" y="4022822"/>
                </a:lnTo>
                <a:cubicBezTo>
                  <a:pt x="794385" y="4035205"/>
                  <a:pt x="797242" y="4085687"/>
                  <a:pt x="796290" y="4102833"/>
                </a:cubicBezTo>
                <a:cubicBezTo>
                  <a:pt x="795337" y="4119977"/>
                  <a:pt x="803910" y="4115215"/>
                  <a:pt x="803910" y="4115215"/>
                </a:cubicBezTo>
                <a:lnTo>
                  <a:pt x="803910" y="4186652"/>
                </a:lnTo>
                <a:cubicBezTo>
                  <a:pt x="794385" y="4199987"/>
                  <a:pt x="770572" y="4200940"/>
                  <a:pt x="770572" y="4200940"/>
                </a:cubicBezTo>
                <a:cubicBezTo>
                  <a:pt x="770572" y="4200940"/>
                  <a:pt x="765810" y="4208560"/>
                  <a:pt x="753427" y="4229515"/>
                </a:cubicBezTo>
                <a:cubicBezTo>
                  <a:pt x="741045" y="4250470"/>
                  <a:pt x="669607" y="4270472"/>
                  <a:pt x="631507" y="4272377"/>
                </a:cubicBezTo>
                <a:cubicBezTo>
                  <a:pt x="593407" y="4274283"/>
                  <a:pt x="508635" y="4280950"/>
                  <a:pt x="484822" y="4272377"/>
                </a:cubicBezTo>
                <a:cubicBezTo>
                  <a:pt x="461010" y="4263805"/>
                  <a:pt x="450532" y="4259995"/>
                  <a:pt x="449580" y="4241897"/>
                </a:cubicBezTo>
                <a:cubicBezTo>
                  <a:pt x="448627" y="4223800"/>
                  <a:pt x="459105" y="4219990"/>
                  <a:pt x="459105" y="4219990"/>
                </a:cubicBezTo>
                <a:cubicBezTo>
                  <a:pt x="459105" y="4203797"/>
                  <a:pt x="464820" y="4185700"/>
                  <a:pt x="464820" y="4185700"/>
                </a:cubicBezTo>
                <a:cubicBezTo>
                  <a:pt x="464820" y="4185700"/>
                  <a:pt x="336232" y="4188558"/>
                  <a:pt x="303847" y="4210465"/>
                </a:cubicBezTo>
                <a:cubicBezTo>
                  <a:pt x="265747" y="4236183"/>
                  <a:pt x="212407" y="4242850"/>
                  <a:pt x="142875" y="4248565"/>
                </a:cubicBezTo>
                <a:cubicBezTo>
                  <a:pt x="73342" y="4254280"/>
                  <a:pt x="952" y="4236183"/>
                  <a:pt x="952" y="4236183"/>
                </a:cubicBezTo>
                <a:lnTo>
                  <a:pt x="0" y="4201892"/>
                </a:lnTo>
                <a:lnTo>
                  <a:pt x="5715" y="4200940"/>
                </a:lnTo>
                <a:cubicBezTo>
                  <a:pt x="3810" y="4168555"/>
                  <a:pt x="19050" y="4142837"/>
                  <a:pt x="54292" y="4135217"/>
                </a:cubicBezTo>
                <a:cubicBezTo>
                  <a:pt x="89535" y="4127597"/>
                  <a:pt x="120015" y="4111405"/>
                  <a:pt x="159067" y="4079972"/>
                </a:cubicBezTo>
                <a:cubicBezTo>
                  <a:pt x="198120" y="4048540"/>
                  <a:pt x="242887" y="3984722"/>
                  <a:pt x="252412" y="3971387"/>
                </a:cubicBezTo>
                <a:cubicBezTo>
                  <a:pt x="261937" y="3958052"/>
                  <a:pt x="279082" y="3961862"/>
                  <a:pt x="279082" y="3961862"/>
                </a:cubicBezTo>
                <a:lnTo>
                  <a:pt x="279082" y="3938050"/>
                </a:lnTo>
                <a:lnTo>
                  <a:pt x="271462" y="3934240"/>
                </a:lnTo>
                <a:cubicBezTo>
                  <a:pt x="266700" y="3909475"/>
                  <a:pt x="254317" y="3723737"/>
                  <a:pt x="247650" y="3639917"/>
                </a:cubicBezTo>
                <a:cubicBezTo>
                  <a:pt x="240982" y="3556097"/>
                  <a:pt x="233362" y="3480850"/>
                  <a:pt x="222885" y="3386552"/>
                </a:cubicBezTo>
                <a:cubicBezTo>
                  <a:pt x="212407" y="3292255"/>
                  <a:pt x="193357" y="2956022"/>
                  <a:pt x="188595" y="2869345"/>
                </a:cubicBezTo>
                <a:cubicBezTo>
                  <a:pt x="183832" y="2782667"/>
                  <a:pt x="182880" y="2451197"/>
                  <a:pt x="182880" y="2451197"/>
                </a:cubicBezTo>
                <a:cubicBezTo>
                  <a:pt x="155257" y="2442625"/>
                  <a:pt x="145732" y="2415955"/>
                  <a:pt x="136207" y="2394047"/>
                </a:cubicBezTo>
                <a:cubicBezTo>
                  <a:pt x="126682" y="2372140"/>
                  <a:pt x="113347" y="2355947"/>
                  <a:pt x="117157" y="2325467"/>
                </a:cubicBezTo>
                <a:cubicBezTo>
                  <a:pt x="120015" y="2294987"/>
                  <a:pt x="127635" y="2230217"/>
                  <a:pt x="127635" y="2230217"/>
                </a:cubicBezTo>
                <a:cubicBezTo>
                  <a:pt x="112395" y="2239742"/>
                  <a:pt x="107632" y="2197832"/>
                  <a:pt x="107632" y="2197832"/>
                </a:cubicBezTo>
                <a:lnTo>
                  <a:pt x="100012" y="2194975"/>
                </a:lnTo>
                <a:cubicBezTo>
                  <a:pt x="100012" y="2194975"/>
                  <a:pt x="93345" y="2057815"/>
                  <a:pt x="84772" y="1844455"/>
                </a:cubicBezTo>
                <a:cubicBezTo>
                  <a:pt x="76200" y="1631095"/>
                  <a:pt x="114300" y="1300577"/>
                  <a:pt x="123825" y="1173895"/>
                </a:cubicBezTo>
                <a:cubicBezTo>
                  <a:pt x="133350" y="1047212"/>
                  <a:pt x="189547" y="917672"/>
                  <a:pt x="196215" y="887192"/>
                </a:cubicBezTo>
                <a:cubicBezTo>
                  <a:pt x="202882" y="856712"/>
                  <a:pt x="220980" y="790037"/>
                  <a:pt x="240030" y="771940"/>
                </a:cubicBezTo>
                <a:cubicBezTo>
                  <a:pt x="259080" y="753842"/>
                  <a:pt x="399097" y="697645"/>
                  <a:pt x="429577" y="683357"/>
                </a:cubicBezTo>
                <a:cubicBezTo>
                  <a:pt x="452437" y="672642"/>
                  <a:pt x="491907" y="664605"/>
                  <a:pt x="513427" y="648800"/>
                </a:cubicBezTo>
                <a:lnTo>
                  <a:pt x="526750" y="631249"/>
                </a:lnTo>
                <a:lnTo>
                  <a:pt x="526732" y="630970"/>
                </a:lnTo>
                <a:cubicBezTo>
                  <a:pt x="530066" y="616206"/>
                  <a:pt x="536019" y="607634"/>
                  <a:pt x="541138" y="602752"/>
                </a:cubicBezTo>
                <a:lnTo>
                  <a:pt x="550492" y="596714"/>
                </a:lnTo>
                <a:lnTo>
                  <a:pt x="547687" y="495715"/>
                </a:lnTo>
                <a:cubicBezTo>
                  <a:pt x="547687" y="495715"/>
                  <a:pt x="529589" y="475713"/>
                  <a:pt x="523874" y="452853"/>
                </a:cubicBezTo>
                <a:cubicBezTo>
                  <a:pt x="518159" y="429993"/>
                  <a:pt x="519112" y="397608"/>
                  <a:pt x="519112" y="397608"/>
                </a:cubicBezTo>
                <a:cubicBezTo>
                  <a:pt x="497204" y="420468"/>
                  <a:pt x="480059" y="389035"/>
                  <a:pt x="478154" y="368080"/>
                </a:cubicBezTo>
                <a:cubicBezTo>
                  <a:pt x="476249" y="347125"/>
                  <a:pt x="467677" y="316645"/>
                  <a:pt x="472439" y="293785"/>
                </a:cubicBezTo>
                <a:cubicBezTo>
                  <a:pt x="477202" y="270925"/>
                  <a:pt x="494347" y="275688"/>
                  <a:pt x="494347" y="275688"/>
                </a:cubicBezTo>
                <a:lnTo>
                  <a:pt x="495299" y="252828"/>
                </a:lnTo>
                <a:cubicBezTo>
                  <a:pt x="469582" y="222348"/>
                  <a:pt x="466724" y="140433"/>
                  <a:pt x="513397" y="73758"/>
                </a:cubicBezTo>
                <a:cubicBezTo>
                  <a:pt x="554235" y="15418"/>
                  <a:pt x="659978" y="-2085"/>
                  <a:pt x="705557" y="194"/>
                </a:cubicBezTo>
                <a:close/>
              </a:path>
            </a:pathLst>
          </a:custGeom>
          <a:solidFill>
            <a:srgbClr val="F2F2F2">
              <a:alpha val="48235"/>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253" name="Google Shape;253;p7"/>
          <p:cNvSpPr/>
          <p:nvPr/>
        </p:nvSpPr>
        <p:spPr>
          <a:xfrm>
            <a:off x="5439062" y="1891903"/>
            <a:ext cx="1196681" cy="4162390"/>
          </a:xfrm>
          <a:custGeom>
            <a:avLst/>
            <a:gdLst/>
            <a:ahLst/>
            <a:cxnLst/>
            <a:rect l="l" t="t" r="r" b="b"/>
            <a:pathLst>
              <a:path w="1194476" h="4154720" extrusionOk="0">
                <a:moveTo>
                  <a:pt x="323891" y="1278138"/>
                </a:moveTo>
                <a:cubicBezTo>
                  <a:pt x="323891" y="1278138"/>
                  <a:pt x="313413" y="1436253"/>
                  <a:pt x="308651" y="1501976"/>
                </a:cubicBezTo>
                <a:cubicBezTo>
                  <a:pt x="308651" y="1501976"/>
                  <a:pt x="339131" y="1452446"/>
                  <a:pt x="339131" y="1377198"/>
                </a:cubicBezTo>
                <a:cubicBezTo>
                  <a:pt x="339131" y="1301951"/>
                  <a:pt x="323891" y="1278138"/>
                  <a:pt x="323891" y="1278138"/>
                </a:cubicBezTo>
                <a:close/>
                <a:moveTo>
                  <a:pt x="987783" y="1248611"/>
                </a:moveTo>
                <a:cubicBezTo>
                  <a:pt x="987783" y="1248611"/>
                  <a:pt x="955398" y="1322906"/>
                  <a:pt x="955398" y="1365768"/>
                </a:cubicBezTo>
                <a:cubicBezTo>
                  <a:pt x="955398" y="1408631"/>
                  <a:pt x="964923" y="1479116"/>
                  <a:pt x="984926" y="1512453"/>
                </a:cubicBezTo>
                <a:cubicBezTo>
                  <a:pt x="984926" y="1512453"/>
                  <a:pt x="983973" y="1302903"/>
                  <a:pt x="987783" y="1248611"/>
                </a:cubicBezTo>
                <a:close/>
                <a:moveTo>
                  <a:pt x="763946" y="817128"/>
                </a:moveTo>
                <a:lnTo>
                  <a:pt x="761903" y="822942"/>
                </a:lnTo>
                <a:lnTo>
                  <a:pt x="761664" y="831336"/>
                </a:lnTo>
                <a:cubicBezTo>
                  <a:pt x="759958" y="890784"/>
                  <a:pt x="752873" y="1133002"/>
                  <a:pt x="748706" y="1203844"/>
                </a:cubicBezTo>
                <a:cubicBezTo>
                  <a:pt x="743943" y="1284806"/>
                  <a:pt x="725846" y="1376246"/>
                  <a:pt x="731561" y="1457208"/>
                </a:cubicBezTo>
                <a:cubicBezTo>
                  <a:pt x="735848" y="1517930"/>
                  <a:pt x="733704" y="1621515"/>
                  <a:pt x="732365" y="1669512"/>
                </a:cubicBezTo>
                <a:lnTo>
                  <a:pt x="731588" y="1694458"/>
                </a:lnTo>
                <a:lnTo>
                  <a:pt x="732513" y="1694381"/>
                </a:lnTo>
                <a:cubicBezTo>
                  <a:pt x="732513" y="1694381"/>
                  <a:pt x="738228" y="1537218"/>
                  <a:pt x="732513" y="1456256"/>
                </a:cubicBezTo>
                <a:cubicBezTo>
                  <a:pt x="726798" y="1375293"/>
                  <a:pt x="744896" y="1283853"/>
                  <a:pt x="749658" y="1202891"/>
                </a:cubicBezTo>
                <a:cubicBezTo>
                  <a:pt x="754421" y="1121928"/>
                  <a:pt x="762993" y="817128"/>
                  <a:pt x="763946" y="817128"/>
                </a:cubicBezTo>
                <a:close/>
                <a:moveTo>
                  <a:pt x="549633" y="814271"/>
                </a:moveTo>
                <a:lnTo>
                  <a:pt x="550358" y="819662"/>
                </a:lnTo>
                <a:lnTo>
                  <a:pt x="557775" y="839304"/>
                </a:lnTo>
                <a:cubicBezTo>
                  <a:pt x="576304" y="886006"/>
                  <a:pt x="619881" y="987626"/>
                  <a:pt x="659171" y="1027631"/>
                </a:cubicBezTo>
                <a:lnTo>
                  <a:pt x="660383" y="1025712"/>
                </a:lnTo>
                <a:lnTo>
                  <a:pt x="621027" y="970853"/>
                </a:lnTo>
                <a:cubicBezTo>
                  <a:pt x="581959" y="902854"/>
                  <a:pt x="548919" y="811414"/>
                  <a:pt x="549633" y="814271"/>
                </a:cubicBezTo>
                <a:close/>
                <a:moveTo>
                  <a:pt x="672625" y="2"/>
                </a:moveTo>
                <a:cubicBezTo>
                  <a:pt x="703224" y="121"/>
                  <a:pt x="733942" y="7503"/>
                  <a:pt x="759183" y="24648"/>
                </a:cubicBezTo>
                <a:cubicBezTo>
                  <a:pt x="809666" y="58938"/>
                  <a:pt x="842051" y="121803"/>
                  <a:pt x="845861" y="158951"/>
                </a:cubicBezTo>
                <a:cubicBezTo>
                  <a:pt x="849671" y="196098"/>
                  <a:pt x="844908" y="263726"/>
                  <a:pt x="844908" y="263726"/>
                </a:cubicBezTo>
                <a:cubicBezTo>
                  <a:pt x="866816" y="257058"/>
                  <a:pt x="858243" y="267536"/>
                  <a:pt x="857291" y="300873"/>
                </a:cubicBezTo>
                <a:cubicBezTo>
                  <a:pt x="856338" y="334211"/>
                  <a:pt x="843956" y="365643"/>
                  <a:pt x="833478" y="379931"/>
                </a:cubicBezTo>
                <a:cubicBezTo>
                  <a:pt x="823001" y="394218"/>
                  <a:pt x="804903" y="393266"/>
                  <a:pt x="804903" y="393266"/>
                </a:cubicBezTo>
                <a:cubicBezTo>
                  <a:pt x="806808" y="431366"/>
                  <a:pt x="770613" y="484706"/>
                  <a:pt x="770613" y="484706"/>
                </a:cubicBezTo>
                <a:lnTo>
                  <a:pt x="769661" y="559001"/>
                </a:lnTo>
                <a:cubicBezTo>
                  <a:pt x="769661" y="559001"/>
                  <a:pt x="782996" y="558048"/>
                  <a:pt x="789663" y="580908"/>
                </a:cubicBezTo>
                <a:cubicBezTo>
                  <a:pt x="796331" y="603768"/>
                  <a:pt x="830621" y="621866"/>
                  <a:pt x="856338" y="636153"/>
                </a:cubicBezTo>
                <a:cubicBezTo>
                  <a:pt x="882056" y="650441"/>
                  <a:pt x="979211" y="659966"/>
                  <a:pt x="994451" y="662823"/>
                </a:cubicBezTo>
                <a:cubicBezTo>
                  <a:pt x="1009691" y="665681"/>
                  <a:pt x="1040171" y="655203"/>
                  <a:pt x="1070651" y="661871"/>
                </a:cubicBezTo>
                <a:cubicBezTo>
                  <a:pt x="1101131" y="668538"/>
                  <a:pt x="1090653" y="699971"/>
                  <a:pt x="1098273" y="733308"/>
                </a:cubicBezTo>
                <a:cubicBezTo>
                  <a:pt x="1105893" y="766646"/>
                  <a:pt x="1145898" y="978101"/>
                  <a:pt x="1151613" y="1037156"/>
                </a:cubicBezTo>
                <a:cubicBezTo>
                  <a:pt x="1157328" y="1096211"/>
                  <a:pt x="1151613" y="1408631"/>
                  <a:pt x="1161138" y="1476258"/>
                </a:cubicBezTo>
                <a:cubicBezTo>
                  <a:pt x="1170663" y="1543886"/>
                  <a:pt x="1180188" y="1926791"/>
                  <a:pt x="1181141" y="1953461"/>
                </a:cubicBezTo>
                <a:cubicBezTo>
                  <a:pt x="1182093" y="1980131"/>
                  <a:pt x="1194476" y="2142056"/>
                  <a:pt x="1194476" y="2142056"/>
                </a:cubicBezTo>
                <a:lnTo>
                  <a:pt x="1175426" y="2146818"/>
                </a:lnTo>
                <a:cubicBezTo>
                  <a:pt x="1183046" y="2176346"/>
                  <a:pt x="1184951" y="2289693"/>
                  <a:pt x="1183046" y="2305886"/>
                </a:cubicBezTo>
                <a:cubicBezTo>
                  <a:pt x="1181141" y="2322078"/>
                  <a:pt x="1161138" y="2339223"/>
                  <a:pt x="1153518" y="2359226"/>
                </a:cubicBezTo>
                <a:cubicBezTo>
                  <a:pt x="1145898" y="2379228"/>
                  <a:pt x="1113513" y="2396373"/>
                  <a:pt x="1093511" y="2408756"/>
                </a:cubicBezTo>
                <a:cubicBezTo>
                  <a:pt x="1073508" y="2421138"/>
                  <a:pt x="1034456" y="2448761"/>
                  <a:pt x="1034456" y="2448761"/>
                </a:cubicBezTo>
                <a:cubicBezTo>
                  <a:pt x="1034456" y="2448761"/>
                  <a:pt x="1021121" y="2784041"/>
                  <a:pt x="1021121" y="2839286"/>
                </a:cubicBezTo>
                <a:cubicBezTo>
                  <a:pt x="1021121" y="2894531"/>
                  <a:pt x="1025883" y="3119321"/>
                  <a:pt x="1023978" y="3166946"/>
                </a:cubicBezTo>
                <a:cubicBezTo>
                  <a:pt x="1022073" y="3214571"/>
                  <a:pt x="1013501" y="3502226"/>
                  <a:pt x="1013501" y="3502226"/>
                </a:cubicBezTo>
                <a:cubicBezTo>
                  <a:pt x="1001118" y="3516513"/>
                  <a:pt x="963018" y="3517466"/>
                  <a:pt x="963018" y="3517466"/>
                </a:cubicBezTo>
                <a:cubicBezTo>
                  <a:pt x="955398" y="3572711"/>
                  <a:pt x="958256" y="3689868"/>
                  <a:pt x="963971" y="3706061"/>
                </a:cubicBezTo>
                <a:cubicBezTo>
                  <a:pt x="969686" y="3721301"/>
                  <a:pt x="959208" y="3753686"/>
                  <a:pt x="957303" y="3775593"/>
                </a:cubicBezTo>
                <a:cubicBezTo>
                  <a:pt x="955398" y="3797501"/>
                  <a:pt x="972543" y="3839411"/>
                  <a:pt x="975401" y="3862271"/>
                </a:cubicBezTo>
                <a:cubicBezTo>
                  <a:pt x="978258" y="3885131"/>
                  <a:pt x="980163" y="3931803"/>
                  <a:pt x="982068" y="3958473"/>
                </a:cubicBezTo>
                <a:cubicBezTo>
                  <a:pt x="983973" y="3984191"/>
                  <a:pt x="985878" y="4048961"/>
                  <a:pt x="986831" y="4066106"/>
                </a:cubicBezTo>
                <a:cubicBezTo>
                  <a:pt x="987783" y="4082298"/>
                  <a:pt x="966828" y="4099443"/>
                  <a:pt x="954446" y="4111826"/>
                </a:cubicBezTo>
                <a:cubicBezTo>
                  <a:pt x="942063" y="4124208"/>
                  <a:pt x="899201" y="4146116"/>
                  <a:pt x="886818" y="4147068"/>
                </a:cubicBezTo>
                <a:cubicBezTo>
                  <a:pt x="874436" y="4148021"/>
                  <a:pt x="856338" y="4134686"/>
                  <a:pt x="835383" y="4117541"/>
                </a:cubicBezTo>
                <a:cubicBezTo>
                  <a:pt x="815381" y="4101348"/>
                  <a:pt x="790616" y="4087061"/>
                  <a:pt x="788711" y="4079441"/>
                </a:cubicBezTo>
                <a:cubicBezTo>
                  <a:pt x="786806" y="4071821"/>
                  <a:pt x="788711" y="4040388"/>
                  <a:pt x="789663" y="4009908"/>
                </a:cubicBezTo>
                <a:cubicBezTo>
                  <a:pt x="790616" y="3980381"/>
                  <a:pt x="806808" y="3905133"/>
                  <a:pt x="809666" y="3868938"/>
                </a:cubicBezTo>
                <a:cubicBezTo>
                  <a:pt x="812523" y="3832743"/>
                  <a:pt x="800141" y="3787023"/>
                  <a:pt x="802046" y="3766068"/>
                </a:cubicBezTo>
                <a:cubicBezTo>
                  <a:pt x="803951" y="3746066"/>
                  <a:pt x="818238" y="3738446"/>
                  <a:pt x="818238" y="3738446"/>
                </a:cubicBezTo>
                <a:cubicBezTo>
                  <a:pt x="818238" y="3738446"/>
                  <a:pt x="816333" y="3696536"/>
                  <a:pt x="824906" y="3679391"/>
                </a:cubicBezTo>
                <a:cubicBezTo>
                  <a:pt x="834431" y="3661293"/>
                  <a:pt x="839193" y="3629861"/>
                  <a:pt x="836336" y="3605096"/>
                </a:cubicBezTo>
                <a:cubicBezTo>
                  <a:pt x="834431" y="3581283"/>
                  <a:pt x="832526" y="3511751"/>
                  <a:pt x="832526" y="3511751"/>
                </a:cubicBezTo>
                <a:cubicBezTo>
                  <a:pt x="820143" y="3506988"/>
                  <a:pt x="806808" y="3494606"/>
                  <a:pt x="806808" y="3494606"/>
                </a:cubicBezTo>
                <a:cubicBezTo>
                  <a:pt x="806808" y="3494606"/>
                  <a:pt x="801093" y="3098366"/>
                  <a:pt x="797283" y="3034548"/>
                </a:cubicBezTo>
                <a:cubicBezTo>
                  <a:pt x="793473" y="2970731"/>
                  <a:pt x="768708" y="2782136"/>
                  <a:pt x="761088" y="2707841"/>
                </a:cubicBezTo>
                <a:cubicBezTo>
                  <a:pt x="753468" y="2633546"/>
                  <a:pt x="733466" y="2465906"/>
                  <a:pt x="710606" y="2342081"/>
                </a:cubicBezTo>
                <a:cubicBezTo>
                  <a:pt x="687746" y="2218256"/>
                  <a:pt x="640121" y="2112528"/>
                  <a:pt x="640121" y="2112528"/>
                </a:cubicBezTo>
                <a:cubicBezTo>
                  <a:pt x="624881" y="2150628"/>
                  <a:pt x="591543" y="2339223"/>
                  <a:pt x="582971" y="2401136"/>
                </a:cubicBezTo>
                <a:cubicBezTo>
                  <a:pt x="574398" y="2463048"/>
                  <a:pt x="561063" y="2701173"/>
                  <a:pt x="560111" y="2757371"/>
                </a:cubicBezTo>
                <a:cubicBezTo>
                  <a:pt x="559158" y="2813568"/>
                  <a:pt x="552491" y="2904056"/>
                  <a:pt x="554396" y="2956443"/>
                </a:cubicBezTo>
                <a:cubicBezTo>
                  <a:pt x="556301" y="3008831"/>
                  <a:pt x="550586" y="3102176"/>
                  <a:pt x="557253" y="3185996"/>
                </a:cubicBezTo>
                <a:cubicBezTo>
                  <a:pt x="563921" y="3269816"/>
                  <a:pt x="564873" y="3477461"/>
                  <a:pt x="564873" y="3477461"/>
                </a:cubicBezTo>
                <a:cubicBezTo>
                  <a:pt x="557253" y="3496511"/>
                  <a:pt x="533441" y="3505083"/>
                  <a:pt x="533441" y="3505083"/>
                </a:cubicBezTo>
                <a:cubicBezTo>
                  <a:pt x="533441" y="3505083"/>
                  <a:pt x="537251" y="3594618"/>
                  <a:pt x="537251" y="3628908"/>
                </a:cubicBezTo>
                <a:cubicBezTo>
                  <a:pt x="537251" y="3663198"/>
                  <a:pt x="573446" y="3709871"/>
                  <a:pt x="578208" y="3747971"/>
                </a:cubicBezTo>
                <a:cubicBezTo>
                  <a:pt x="582971" y="3786071"/>
                  <a:pt x="576303" y="3868938"/>
                  <a:pt x="572493" y="3894656"/>
                </a:cubicBezTo>
                <a:cubicBezTo>
                  <a:pt x="568683" y="3920373"/>
                  <a:pt x="582018" y="3991811"/>
                  <a:pt x="582971" y="4026101"/>
                </a:cubicBezTo>
                <a:cubicBezTo>
                  <a:pt x="583923" y="4060391"/>
                  <a:pt x="572493" y="4097538"/>
                  <a:pt x="549633" y="4116588"/>
                </a:cubicBezTo>
                <a:cubicBezTo>
                  <a:pt x="526773" y="4135638"/>
                  <a:pt x="485816" y="4155641"/>
                  <a:pt x="474386" y="4154688"/>
                </a:cubicBezTo>
                <a:cubicBezTo>
                  <a:pt x="462956" y="4153736"/>
                  <a:pt x="456288" y="4147068"/>
                  <a:pt x="438191" y="4131828"/>
                </a:cubicBezTo>
                <a:cubicBezTo>
                  <a:pt x="420093" y="4116588"/>
                  <a:pt x="398186" y="4093728"/>
                  <a:pt x="395328" y="4065153"/>
                </a:cubicBezTo>
                <a:cubicBezTo>
                  <a:pt x="392471" y="4036578"/>
                  <a:pt x="399138" y="3949901"/>
                  <a:pt x="398186" y="3914658"/>
                </a:cubicBezTo>
                <a:cubicBezTo>
                  <a:pt x="397233" y="3879416"/>
                  <a:pt x="423903" y="3805121"/>
                  <a:pt x="426761" y="3783213"/>
                </a:cubicBezTo>
                <a:cubicBezTo>
                  <a:pt x="429618" y="3761306"/>
                  <a:pt x="420093" y="3732731"/>
                  <a:pt x="416283" y="3708918"/>
                </a:cubicBezTo>
                <a:cubicBezTo>
                  <a:pt x="412473" y="3685106"/>
                  <a:pt x="431523" y="3651768"/>
                  <a:pt x="429618" y="3627956"/>
                </a:cubicBezTo>
                <a:cubicBezTo>
                  <a:pt x="427713" y="3604143"/>
                  <a:pt x="403901" y="3505083"/>
                  <a:pt x="403901" y="3505083"/>
                </a:cubicBezTo>
                <a:cubicBezTo>
                  <a:pt x="382946" y="3499368"/>
                  <a:pt x="350561" y="3466031"/>
                  <a:pt x="349608" y="3462221"/>
                </a:cubicBezTo>
                <a:cubicBezTo>
                  <a:pt x="348656" y="3458411"/>
                  <a:pt x="331511" y="3174566"/>
                  <a:pt x="329606" y="3110748"/>
                </a:cubicBezTo>
                <a:cubicBezTo>
                  <a:pt x="327701" y="3046931"/>
                  <a:pt x="320081" y="2828808"/>
                  <a:pt x="320081" y="2828808"/>
                </a:cubicBezTo>
                <a:cubicBezTo>
                  <a:pt x="320081" y="2828808"/>
                  <a:pt x="83861" y="2700221"/>
                  <a:pt x="44808" y="2683076"/>
                </a:cubicBezTo>
                <a:cubicBezTo>
                  <a:pt x="5756" y="2665931"/>
                  <a:pt x="2898" y="2648786"/>
                  <a:pt x="2898" y="2627831"/>
                </a:cubicBezTo>
                <a:cubicBezTo>
                  <a:pt x="2898" y="2606876"/>
                  <a:pt x="993" y="2218256"/>
                  <a:pt x="41" y="2193491"/>
                </a:cubicBezTo>
                <a:cubicBezTo>
                  <a:pt x="-912" y="2168726"/>
                  <a:pt x="15281" y="2163011"/>
                  <a:pt x="32426" y="2168726"/>
                </a:cubicBezTo>
                <a:cubicBezTo>
                  <a:pt x="49571" y="2174441"/>
                  <a:pt x="119103" y="2210636"/>
                  <a:pt x="119103" y="2210636"/>
                </a:cubicBezTo>
                <a:cubicBezTo>
                  <a:pt x="121008" y="2180156"/>
                  <a:pt x="128628" y="2126816"/>
                  <a:pt x="128628" y="2126816"/>
                </a:cubicBezTo>
                <a:lnTo>
                  <a:pt x="113388" y="2116338"/>
                </a:lnTo>
                <a:cubicBezTo>
                  <a:pt x="113388" y="2116338"/>
                  <a:pt x="123866" y="1948698"/>
                  <a:pt x="121008" y="1849638"/>
                </a:cubicBezTo>
                <a:cubicBezTo>
                  <a:pt x="118151" y="1750578"/>
                  <a:pt x="141011" y="1546743"/>
                  <a:pt x="152441" y="1484831"/>
                </a:cubicBezTo>
                <a:cubicBezTo>
                  <a:pt x="163871" y="1422918"/>
                  <a:pt x="160061" y="1314333"/>
                  <a:pt x="167681" y="1180983"/>
                </a:cubicBezTo>
                <a:cubicBezTo>
                  <a:pt x="175301" y="1047633"/>
                  <a:pt x="224831" y="739023"/>
                  <a:pt x="232451" y="697113"/>
                </a:cubicBezTo>
                <a:cubicBezTo>
                  <a:pt x="240071" y="655203"/>
                  <a:pt x="272456" y="654251"/>
                  <a:pt x="306746" y="655203"/>
                </a:cubicBezTo>
                <a:cubicBezTo>
                  <a:pt x="341036" y="656156"/>
                  <a:pt x="449621" y="631391"/>
                  <a:pt x="474386" y="621866"/>
                </a:cubicBezTo>
                <a:cubicBezTo>
                  <a:pt x="499151" y="612341"/>
                  <a:pt x="520106" y="597101"/>
                  <a:pt x="526773" y="578051"/>
                </a:cubicBezTo>
                <a:cubicBezTo>
                  <a:pt x="534393" y="559001"/>
                  <a:pt x="549633" y="558048"/>
                  <a:pt x="549633" y="558048"/>
                </a:cubicBezTo>
                <a:lnTo>
                  <a:pt x="550586" y="477086"/>
                </a:lnTo>
                <a:cubicBezTo>
                  <a:pt x="550586" y="477086"/>
                  <a:pt x="523916" y="439938"/>
                  <a:pt x="518201" y="425651"/>
                </a:cubicBezTo>
                <a:cubicBezTo>
                  <a:pt x="511533" y="411363"/>
                  <a:pt x="510581" y="375168"/>
                  <a:pt x="510581" y="375168"/>
                </a:cubicBezTo>
                <a:cubicBezTo>
                  <a:pt x="494388" y="388503"/>
                  <a:pt x="475338" y="361833"/>
                  <a:pt x="471528" y="347546"/>
                </a:cubicBezTo>
                <a:cubicBezTo>
                  <a:pt x="467718" y="333258"/>
                  <a:pt x="464861" y="318018"/>
                  <a:pt x="462003" y="282776"/>
                </a:cubicBezTo>
                <a:cubicBezTo>
                  <a:pt x="459146" y="247533"/>
                  <a:pt x="477243" y="253248"/>
                  <a:pt x="477243" y="253248"/>
                </a:cubicBezTo>
                <a:cubicBezTo>
                  <a:pt x="472481" y="121803"/>
                  <a:pt x="536298" y="42746"/>
                  <a:pt x="586781" y="18933"/>
                </a:cubicBezTo>
                <a:cubicBezTo>
                  <a:pt x="611546" y="7027"/>
                  <a:pt x="642026" y="-117"/>
                  <a:pt x="672625" y="2"/>
                </a:cubicBezTo>
                <a:close/>
              </a:path>
            </a:pathLst>
          </a:custGeom>
          <a:solidFill>
            <a:srgbClr val="F2F2F2">
              <a:alpha val="48235"/>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254" name="Google Shape;254;p7"/>
          <p:cNvSpPr/>
          <p:nvPr/>
        </p:nvSpPr>
        <p:spPr>
          <a:xfrm>
            <a:off x="6844154" y="1735265"/>
            <a:ext cx="1203891" cy="4317088"/>
          </a:xfrm>
          <a:custGeom>
            <a:avLst/>
            <a:gdLst/>
            <a:ahLst/>
            <a:cxnLst/>
            <a:rect l="l" t="t" r="r" b="b"/>
            <a:pathLst>
              <a:path w="1201673" h="4309133" extrusionOk="0">
                <a:moveTo>
                  <a:pt x="294893" y="1336380"/>
                </a:moveTo>
                <a:cubicBezTo>
                  <a:pt x="294893" y="1336380"/>
                  <a:pt x="292035" y="1494495"/>
                  <a:pt x="287273" y="1572600"/>
                </a:cubicBezTo>
                <a:cubicBezTo>
                  <a:pt x="287273" y="1572600"/>
                  <a:pt x="317753" y="1516403"/>
                  <a:pt x="316800" y="1465920"/>
                </a:cubicBezTo>
                <a:cubicBezTo>
                  <a:pt x="316800" y="1414485"/>
                  <a:pt x="294893" y="1336380"/>
                  <a:pt x="294893" y="1336380"/>
                </a:cubicBezTo>
                <a:close/>
                <a:moveTo>
                  <a:pt x="475868" y="640103"/>
                </a:moveTo>
                <a:cubicBezTo>
                  <a:pt x="475868" y="640103"/>
                  <a:pt x="519683" y="807743"/>
                  <a:pt x="518731" y="999195"/>
                </a:cubicBezTo>
                <a:cubicBezTo>
                  <a:pt x="518731" y="1190648"/>
                  <a:pt x="514920" y="1471635"/>
                  <a:pt x="526350" y="1669755"/>
                </a:cubicBezTo>
                <a:cubicBezTo>
                  <a:pt x="526350" y="1669755"/>
                  <a:pt x="748283" y="1717380"/>
                  <a:pt x="847343" y="1692615"/>
                </a:cubicBezTo>
                <a:lnTo>
                  <a:pt x="847320" y="1691955"/>
                </a:lnTo>
                <a:lnTo>
                  <a:pt x="806701" y="1698105"/>
                </a:lnTo>
                <a:cubicBezTo>
                  <a:pt x="697221" y="1706218"/>
                  <a:pt x="527303" y="1669755"/>
                  <a:pt x="527303" y="1669755"/>
                </a:cubicBezTo>
                <a:cubicBezTo>
                  <a:pt x="515873" y="1471635"/>
                  <a:pt x="518731" y="1190648"/>
                  <a:pt x="519683" y="999195"/>
                </a:cubicBezTo>
                <a:cubicBezTo>
                  <a:pt x="520398" y="855606"/>
                  <a:pt x="495931" y="725411"/>
                  <a:pt x="483652" y="669288"/>
                </a:cubicBezTo>
                <a:lnTo>
                  <a:pt x="477400" y="642576"/>
                </a:lnTo>
                <a:close/>
                <a:moveTo>
                  <a:pt x="737806" y="615338"/>
                </a:moveTo>
                <a:cubicBezTo>
                  <a:pt x="737806" y="615338"/>
                  <a:pt x="753998" y="693443"/>
                  <a:pt x="672083" y="699158"/>
                </a:cubicBezTo>
                <a:cubicBezTo>
                  <a:pt x="671369" y="732019"/>
                  <a:pt x="683513" y="805064"/>
                  <a:pt x="670744" y="882529"/>
                </a:cubicBezTo>
                <a:lnTo>
                  <a:pt x="648628" y="958909"/>
                </a:lnTo>
                <a:lnTo>
                  <a:pt x="649224" y="960143"/>
                </a:lnTo>
                <a:cubicBezTo>
                  <a:pt x="693991" y="858225"/>
                  <a:pt x="673036" y="742973"/>
                  <a:pt x="673036" y="699158"/>
                </a:cubicBezTo>
                <a:cubicBezTo>
                  <a:pt x="734472" y="694872"/>
                  <a:pt x="740723" y="649866"/>
                  <a:pt x="740008" y="627631"/>
                </a:cubicBezTo>
                <a:lnTo>
                  <a:pt x="738839" y="616130"/>
                </a:lnTo>
                <a:close/>
                <a:moveTo>
                  <a:pt x="555878" y="23"/>
                </a:moveTo>
                <a:cubicBezTo>
                  <a:pt x="623506" y="975"/>
                  <a:pt x="742568" y="101940"/>
                  <a:pt x="782573" y="159090"/>
                </a:cubicBezTo>
                <a:cubicBezTo>
                  <a:pt x="822578" y="217193"/>
                  <a:pt x="847343" y="314348"/>
                  <a:pt x="844486" y="361973"/>
                </a:cubicBezTo>
                <a:cubicBezTo>
                  <a:pt x="841628" y="410550"/>
                  <a:pt x="881633" y="473415"/>
                  <a:pt x="889253" y="515325"/>
                </a:cubicBezTo>
                <a:cubicBezTo>
                  <a:pt x="896873" y="557235"/>
                  <a:pt x="892111" y="659153"/>
                  <a:pt x="892111" y="659153"/>
                </a:cubicBezTo>
                <a:cubicBezTo>
                  <a:pt x="892111" y="659153"/>
                  <a:pt x="1041653" y="670583"/>
                  <a:pt x="1051178" y="680108"/>
                </a:cubicBezTo>
                <a:cubicBezTo>
                  <a:pt x="1060703" y="689633"/>
                  <a:pt x="1071181" y="734400"/>
                  <a:pt x="1082611" y="793455"/>
                </a:cubicBezTo>
                <a:cubicBezTo>
                  <a:pt x="1094040" y="852510"/>
                  <a:pt x="1103565" y="990623"/>
                  <a:pt x="1108328" y="1070633"/>
                </a:cubicBezTo>
                <a:cubicBezTo>
                  <a:pt x="1113090" y="1150643"/>
                  <a:pt x="1129283" y="1370670"/>
                  <a:pt x="1136903" y="1463063"/>
                </a:cubicBezTo>
                <a:cubicBezTo>
                  <a:pt x="1144523" y="1555455"/>
                  <a:pt x="1157858" y="1702140"/>
                  <a:pt x="1170240" y="1767863"/>
                </a:cubicBezTo>
                <a:cubicBezTo>
                  <a:pt x="1182623" y="1833585"/>
                  <a:pt x="1201673" y="2025038"/>
                  <a:pt x="1201673" y="2025038"/>
                </a:cubicBezTo>
                <a:lnTo>
                  <a:pt x="1187386" y="2028848"/>
                </a:lnTo>
                <a:cubicBezTo>
                  <a:pt x="1187386" y="2028848"/>
                  <a:pt x="1196911" y="2114573"/>
                  <a:pt x="1190243" y="2135528"/>
                </a:cubicBezTo>
                <a:cubicBezTo>
                  <a:pt x="1183575" y="2156483"/>
                  <a:pt x="1169288" y="2179343"/>
                  <a:pt x="1161668" y="2191725"/>
                </a:cubicBezTo>
                <a:cubicBezTo>
                  <a:pt x="1153095" y="2204108"/>
                  <a:pt x="1140713" y="2237445"/>
                  <a:pt x="1124520" y="2253638"/>
                </a:cubicBezTo>
                <a:cubicBezTo>
                  <a:pt x="1108328" y="2269830"/>
                  <a:pt x="1074990" y="2288880"/>
                  <a:pt x="1074990" y="2288880"/>
                </a:cubicBezTo>
                <a:lnTo>
                  <a:pt x="1073086" y="2399370"/>
                </a:lnTo>
                <a:lnTo>
                  <a:pt x="1074990" y="2571773"/>
                </a:lnTo>
                <a:lnTo>
                  <a:pt x="1041653" y="2574630"/>
                </a:lnTo>
                <a:cubicBezTo>
                  <a:pt x="1041653" y="2574630"/>
                  <a:pt x="1046415" y="2734650"/>
                  <a:pt x="1043558" y="2839425"/>
                </a:cubicBezTo>
                <a:cubicBezTo>
                  <a:pt x="1039748" y="2945153"/>
                  <a:pt x="1046415" y="3055643"/>
                  <a:pt x="1051178" y="3162323"/>
                </a:cubicBezTo>
                <a:cubicBezTo>
                  <a:pt x="1055940" y="3269003"/>
                  <a:pt x="1032128" y="3406163"/>
                  <a:pt x="1029270" y="3491888"/>
                </a:cubicBezTo>
                <a:cubicBezTo>
                  <a:pt x="1026413" y="3578565"/>
                  <a:pt x="1012125" y="3784305"/>
                  <a:pt x="1012125" y="3784305"/>
                </a:cubicBezTo>
                <a:lnTo>
                  <a:pt x="981645" y="3784305"/>
                </a:lnTo>
                <a:cubicBezTo>
                  <a:pt x="981645" y="3784305"/>
                  <a:pt x="985456" y="3868125"/>
                  <a:pt x="983550" y="3915750"/>
                </a:cubicBezTo>
                <a:cubicBezTo>
                  <a:pt x="982598" y="3964328"/>
                  <a:pt x="990218" y="3993855"/>
                  <a:pt x="990218" y="3993855"/>
                </a:cubicBezTo>
                <a:cubicBezTo>
                  <a:pt x="1002600" y="4004333"/>
                  <a:pt x="996886" y="4071008"/>
                  <a:pt x="999743" y="4109108"/>
                </a:cubicBezTo>
                <a:cubicBezTo>
                  <a:pt x="1003553" y="4147208"/>
                  <a:pt x="999743" y="4196738"/>
                  <a:pt x="1001648" y="4236743"/>
                </a:cubicBezTo>
                <a:cubicBezTo>
                  <a:pt x="1003553" y="4276748"/>
                  <a:pt x="984503" y="4273891"/>
                  <a:pt x="970215" y="4283416"/>
                </a:cubicBezTo>
                <a:cubicBezTo>
                  <a:pt x="955928" y="4292941"/>
                  <a:pt x="914970" y="4309133"/>
                  <a:pt x="898778" y="4309133"/>
                </a:cubicBezTo>
                <a:cubicBezTo>
                  <a:pt x="882586" y="4309133"/>
                  <a:pt x="852106" y="4295798"/>
                  <a:pt x="830198" y="4278653"/>
                </a:cubicBezTo>
                <a:cubicBezTo>
                  <a:pt x="807338" y="4261508"/>
                  <a:pt x="804481" y="4250078"/>
                  <a:pt x="809243" y="4221503"/>
                </a:cubicBezTo>
                <a:cubicBezTo>
                  <a:pt x="814006" y="4192928"/>
                  <a:pt x="818768" y="4113870"/>
                  <a:pt x="823531" y="4076723"/>
                </a:cubicBezTo>
                <a:cubicBezTo>
                  <a:pt x="828293" y="4039575"/>
                  <a:pt x="820673" y="3983378"/>
                  <a:pt x="822578" y="3961470"/>
                </a:cubicBezTo>
                <a:cubicBezTo>
                  <a:pt x="823531" y="3938610"/>
                  <a:pt x="838770" y="3933848"/>
                  <a:pt x="838770" y="3933848"/>
                </a:cubicBezTo>
                <a:cubicBezTo>
                  <a:pt x="837818" y="3919560"/>
                  <a:pt x="836865" y="3870030"/>
                  <a:pt x="846390" y="3853838"/>
                </a:cubicBezTo>
                <a:cubicBezTo>
                  <a:pt x="856868" y="3837645"/>
                  <a:pt x="845438" y="3795735"/>
                  <a:pt x="845438" y="3795735"/>
                </a:cubicBezTo>
                <a:lnTo>
                  <a:pt x="845438" y="3771923"/>
                </a:lnTo>
                <a:lnTo>
                  <a:pt x="832103" y="3765255"/>
                </a:lnTo>
                <a:cubicBezTo>
                  <a:pt x="832103" y="3765255"/>
                  <a:pt x="846390" y="3562373"/>
                  <a:pt x="832103" y="3434738"/>
                </a:cubicBezTo>
                <a:cubicBezTo>
                  <a:pt x="817815" y="3307103"/>
                  <a:pt x="825436" y="3153750"/>
                  <a:pt x="825436" y="3091838"/>
                </a:cubicBezTo>
                <a:cubicBezTo>
                  <a:pt x="825436" y="3029925"/>
                  <a:pt x="798765" y="2894670"/>
                  <a:pt x="787336" y="2819423"/>
                </a:cubicBezTo>
                <a:cubicBezTo>
                  <a:pt x="775906" y="2744175"/>
                  <a:pt x="731138" y="2514623"/>
                  <a:pt x="731138" y="2514623"/>
                </a:cubicBezTo>
                <a:cubicBezTo>
                  <a:pt x="678750" y="2488905"/>
                  <a:pt x="568261" y="2536530"/>
                  <a:pt x="568261" y="2536530"/>
                </a:cubicBezTo>
                <a:cubicBezTo>
                  <a:pt x="568261" y="2536530"/>
                  <a:pt x="541590" y="2866095"/>
                  <a:pt x="536828" y="2936580"/>
                </a:cubicBezTo>
                <a:cubicBezTo>
                  <a:pt x="532065" y="3006113"/>
                  <a:pt x="527303" y="3121365"/>
                  <a:pt x="527303" y="3183278"/>
                </a:cubicBezTo>
                <a:cubicBezTo>
                  <a:pt x="527303" y="3245190"/>
                  <a:pt x="539685" y="3396638"/>
                  <a:pt x="549210" y="3476648"/>
                </a:cubicBezTo>
                <a:cubicBezTo>
                  <a:pt x="558735" y="3556658"/>
                  <a:pt x="577786" y="3743348"/>
                  <a:pt x="577786" y="3743348"/>
                </a:cubicBezTo>
                <a:lnTo>
                  <a:pt x="556831" y="3748110"/>
                </a:lnTo>
                <a:cubicBezTo>
                  <a:pt x="558735" y="3770970"/>
                  <a:pt x="568261" y="3809070"/>
                  <a:pt x="575881" y="3842408"/>
                </a:cubicBezTo>
                <a:cubicBezTo>
                  <a:pt x="583500" y="3875745"/>
                  <a:pt x="583500" y="3917655"/>
                  <a:pt x="583500" y="3917655"/>
                </a:cubicBezTo>
                <a:cubicBezTo>
                  <a:pt x="583500" y="3917655"/>
                  <a:pt x="603503" y="3922418"/>
                  <a:pt x="610170" y="3950993"/>
                </a:cubicBezTo>
                <a:cubicBezTo>
                  <a:pt x="616838" y="3979568"/>
                  <a:pt x="627315" y="4079580"/>
                  <a:pt x="629220" y="4110060"/>
                </a:cubicBezTo>
                <a:cubicBezTo>
                  <a:pt x="631125" y="4140540"/>
                  <a:pt x="648270" y="4176735"/>
                  <a:pt x="650175" y="4202453"/>
                </a:cubicBezTo>
                <a:cubicBezTo>
                  <a:pt x="652081" y="4227218"/>
                  <a:pt x="650175" y="4250078"/>
                  <a:pt x="635888" y="4264366"/>
                </a:cubicBezTo>
                <a:cubicBezTo>
                  <a:pt x="621600" y="4278653"/>
                  <a:pt x="583500" y="4306276"/>
                  <a:pt x="564450" y="4304370"/>
                </a:cubicBezTo>
                <a:cubicBezTo>
                  <a:pt x="545400" y="4302466"/>
                  <a:pt x="507300" y="4294845"/>
                  <a:pt x="481583" y="4278653"/>
                </a:cubicBezTo>
                <a:cubicBezTo>
                  <a:pt x="455865" y="4263413"/>
                  <a:pt x="453960" y="4238648"/>
                  <a:pt x="455865" y="4221503"/>
                </a:cubicBezTo>
                <a:cubicBezTo>
                  <a:pt x="457770" y="4204358"/>
                  <a:pt x="460628" y="4163400"/>
                  <a:pt x="457770" y="4121490"/>
                </a:cubicBezTo>
                <a:cubicBezTo>
                  <a:pt x="453960" y="4080533"/>
                  <a:pt x="453008" y="4036718"/>
                  <a:pt x="441578" y="4000523"/>
                </a:cubicBezTo>
                <a:cubicBezTo>
                  <a:pt x="430148" y="3963375"/>
                  <a:pt x="444435" y="3939563"/>
                  <a:pt x="444435" y="3939563"/>
                </a:cubicBezTo>
                <a:cubicBezTo>
                  <a:pt x="442530" y="3919560"/>
                  <a:pt x="440625" y="3893843"/>
                  <a:pt x="447293" y="3863363"/>
                </a:cubicBezTo>
                <a:cubicBezTo>
                  <a:pt x="453008" y="3832883"/>
                  <a:pt x="431100" y="3754778"/>
                  <a:pt x="431100" y="3754778"/>
                </a:cubicBezTo>
                <a:lnTo>
                  <a:pt x="393000" y="3750015"/>
                </a:lnTo>
                <a:cubicBezTo>
                  <a:pt x="380618" y="3663338"/>
                  <a:pt x="362520" y="3585233"/>
                  <a:pt x="343470" y="3488078"/>
                </a:cubicBezTo>
                <a:cubicBezTo>
                  <a:pt x="324420" y="3390923"/>
                  <a:pt x="302513" y="3211853"/>
                  <a:pt x="295845" y="3140415"/>
                </a:cubicBezTo>
                <a:cubicBezTo>
                  <a:pt x="290130" y="3068978"/>
                  <a:pt x="292988" y="2749890"/>
                  <a:pt x="292988" y="2749890"/>
                </a:cubicBezTo>
                <a:cubicBezTo>
                  <a:pt x="292988" y="2749890"/>
                  <a:pt x="92963" y="2690835"/>
                  <a:pt x="66293" y="2684168"/>
                </a:cubicBezTo>
                <a:cubicBezTo>
                  <a:pt x="38670" y="2677500"/>
                  <a:pt x="2475" y="2669880"/>
                  <a:pt x="570" y="2646068"/>
                </a:cubicBezTo>
                <a:cubicBezTo>
                  <a:pt x="-382" y="2622255"/>
                  <a:pt x="-382" y="2317455"/>
                  <a:pt x="2475" y="2284118"/>
                </a:cubicBezTo>
                <a:cubicBezTo>
                  <a:pt x="5333" y="2249828"/>
                  <a:pt x="17715" y="2240303"/>
                  <a:pt x="33908" y="2242208"/>
                </a:cubicBezTo>
                <a:cubicBezTo>
                  <a:pt x="49148" y="2243160"/>
                  <a:pt x="94868" y="2250780"/>
                  <a:pt x="94868" y="2250780"/>
                </a:cubicBezTo>
                <a:cubicBezTo>
                  <a:pt x="88200" y="2198393"/>
                  <a:pt x="97725" y="2090760"/>
                  <a:pt x="97725" y="2090760"/>
                </a:cubicBezTo>
                <a:lnTo>
                  <a:pt x="83438" y="2095523"/>
                </a:lnTo>
                <a:cubicBezTo>
                  <a:pt x="78675" y="1970745"/>
                  <a:pt x="97725" y="1704998"/>
                  <a:pt x="110108" y="1657373"/>
                </a:cubicBezTo>
                <a:cubicBezTo>
                  <a:pt x="122490" y="1609748"/>
                  <a:pt x="115823" y="1350668"/>
                  <a:pt x="122490" y="1225890"/>
                </a:cubicBezTo>
                <a:cubicBezTo>
                  <a:pt x="128205" y="1101113"/>
                  <a:pt x="132968" y="779168"/>
                  <a:pt x="134873" y="736305"/>
                </a:cubicBezTo>
                <a:cubicBezTo>
                  <a:pt x="135825" y="693443"/>
                  <a:pt x="144398" y="680108"/>
                  <a:pt x="166305" y="677250"/>
                </a:cubicBezTo>
                <a:cubicBezTo>
                  <a:pt x="189165" y="674393"/>
                  <a:pt x="265365" y="669630"/>
                  <a:pt x="265365" y="669630"/>
                </a:cubicBezTo>
                <a:cubicBezTo>
                  <a:pt x="247268" y="637245"/>
                  <a:pt x="301560" y="620100"/>
                  <a:pt x="327278" y="584858"/>
                </a:cubicBezTo>
                <a:cubicBezTo>
                  <a:pt x="352995" y="549615"/>
                  <a:pt x="324420" y="522945"/>
                  <a:pt x="293940" y="478178"/>
                </a:cubicBezTo>
                <a:cubicBezTo>
                  <a:pt x="263460" y="433410"/>
                  <a:pt x="288225" y="364830"/>
                  <a:pt x="310133" y="345780"/>
                </a:cubicBezTo>
                <a:cubicBezTo>
                  <a:pt x="332040" y="326730"/>
                  <a:pt x="329183" y="245768"/>
                  <a:pt x="348233" y="180045"/>
                </a:cubicBezTo>
                <a:cubicBezTo>
                  <a:pt x="367283" y="115275"/>
                  <a:pt x="489203" y="-1882"/>
                  <a:pt x="555878" y="23"/>
                </a:cubicBezTo>
                <a:close/>
              </a:path>
            </a:pathLst>
          </a:custGeom>
          <a:solidFill>
            <a:srgbClr val="F2F2F2">
              <a:alpha val="48235"/>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255" name="Google Shape;255;p7"/>
          <p:cNvSpPr/>
          <p:nvPr/>
        </p:nvSpPr>
        <p:spPr>
          <a:xfrm>
            <a:off x="8200607" y="1674000"/>
            <a:ext cx="1180901" cy="4381695"/>
          </a:xfrm>
          <a:custGeom>
            <a:avLst/>
            <a:gdLst/>
            <a:ahLst/>
            <a:cxnLst/>
            <a:rect l="l" t="t" r="r" b="b"/>
            <a:pathLst>
              <a:path w="1178725" h="4373621" extrusionOk="0">
                <a:moveTo>
                  <a:pt x="538441" y="3842918"/>
                </a:moveTo>
                <a:lnTo>
                  <a:pt x="538282" y="3843552"/>
                </a:lnTo>
                <a:lnTo>
                  <a:pt x="540186" y="3846410"/>
                </a:lnTo>
                <a:close/>
                <a:moveTo>
                  <a:pt x="673536" y="2844380"/>
                </a:moveTo>
                <a:cubicBezTo>
                  <a:pt x="673536" y="2844380"/>
                  <a:pt x="644961" y="2971062"/>
                  <a:pt x="628769" y="3015830"/>
                </a:cubicBezTo>
                <a:cubicBezTo>
                  <a:pt x="612577" y="3060597"/>
                  <a:pt x="587811" y="3199662"/>
                  <a:pt x="562094" y="3234905"/>
                </a:cubicBezTo>
                <a:cubicBezTo>
                  <a:pt x="536377" y="3270147"/>
                  <a:pt x="517327" y="3282530"/>
                  <a:pt x="519232" y="3308247"/>
                </a:cubicBezTo>
                <a:cubicBezTo>
                  <a:pt x="520184" y="3333965"/>
                  <a:pt x="517327" y="3439692"/>
                  <a:pt x="512564" y="3489222"/>
                </a:cubicBezTo>
                <a:cubicBezTo>
                  <a:pt x="507802" y="3538752"/>
                  <a:pt x="495419" y="3564470"/>
                  <a:pt x="507802" y="3605427"/>
                </a:cubicBezTo>
                <a:cubicBezTo>
                  <a:pt x="516375" y="3633288"/>
                  <a:pt x="527626" y="3730800"/>
                  <a:pt x="534323" y="3793085"/>
                </a:cubicBezTo>
                <a:lnTo>
                  <a:pt x="539164" y="3839072"/>
                </a:lnTo>
                <a:lnTo>
                  <a:pt x="539234" y="3838790"/>
                </a:lnTo>
                <a:cubicBezTo>
                  <a:pt x="544949" y="3810215"/>
                  <a:pt x="578286" y="3650195"/>
                  <a:pt x="588764" y="3614000"/>
                </a:cubicBezTo>
                <a:cubicBezTo>
                  <a:pt x="600194" y="3573995"/>
                  <a:pt x="621149" y="3492080"/>
                  <a:pt x="621149" y="3471125"/>
                </a:cubicBezTo>
                <a:cubicBezTo>
                  <a:pt x="621149" y="3451122"/>
                  <a:pt x="644961" y="3309200"/>
                  <a:pt x="654486" y="3273005"/>
                </a:cubicBezTo>
                <a:cubicBezTo>
                  <a:pt x="664011" y="3236810"/>
                  <a:pt x="676394" y="3165372"/>
                  <a:pt x="681157" y="3125367"/>
                </a:cubicBezTo>
                <a:cubicBezTo>
                  <a:pt x="685919" y="3085362"/>
                  <a:pt x="703064" y="3097745"/>
                  <a:pt x="704969" y="3075837"/>
                </a:cubicBezTo>
                <a:cubicBezTo>
                  <a:pt x="706874" y="3053930"/>
                  <a:pt x="699254" y="2999637"/>
                  <a:pt x="706874" y="2985350"/>
                </a:cubicBezTo>
                <a:cubicBezTo>
                  <a:pt x="715447" y="2971062"/>
                  <a:pt x="720209" y="2955822"/>
                  <a:pt x="719257" y="2955822"/>
                </a:cubicBezTo>
                <a:close/>
                <a:moveTo>
                  <a:pt x="709732" y="722209"/>
                </a:moveTo>
                <a:lnTo>
                  <a:pt x="676394" y="796504"/>
                </a:lnTo>
                <a:lnTo>
                  <a:pt x="676512" y="796976"/>
                </a:lnTo>
                <a:lnTo>
                  <a:pt x="708779" y="725067"/>
                </a:lnTo>
                <a:cubicBezTo>
                  <a:pt x="727829" y="720305"/>
                  <a:pt x="726877" y="758405"/>
                  <a:pt x="724972" y="810792"/>
                </a:cubicBezTo>
                <a:cubicBezTo>
                  <a:pt x="723066" y="863180"/>
                  <a:pt x="755452" y="955572"/>
                  <a:pt x="767834" y="994625"/>
                </a:cubicBezTo>
                <a:cubicBezTo>
                  <a:pt x="780216" y="1033677"/>
                  <a:pt x="772597" y="1038440"/>
                  <a:pt x="786884" y="1102257"/>
                </a:cubicBezTo>
                <a:cubicBezTo>
                  <a:pt x="801172" y="1165122"/>
                  <a:pt x="826889" y="1305140"/>
                  <a:pt x="826889" y="1305140"/>
                </a:cubicBezTo>
                <a:lnTo>
                  <a:pt x="826116" y="1293035"/>
                </a:lnTo>
                <a:lnTo>
                  <a:pt x="823600" y="1279556"/>
                </a:lnTo>
                <a:cubicBezTo>
                  <a:pt x="815697" y="1237453"/>
                  <a:pt x="798552" y="1147263"/>
                  <a:pt x="787836" y="1099399"/>
                </a:cubicBezTo>
                <a:cubicBezTo>
                  <a:pt x="773549" y="1036534"/>
                  <a:pt x="781169" y="1030819"/>
                  <a:pt x="768786" y="991767"/>
                </a:cubicBezTo>
                <a:cubicBezTo>
                  <a:pt x="756404" y="952714"/>
                  <a:pt x="724972" y="860322"/>
                  <a:pt x="725924" y="807934"/>
                </a:cubicBezTo>
                <a:cubicBezTo>
                  <a:pt x="726877" y="755547"/>
                  <a:pt x="728782" y="717447"/>
                  <a:pt x="709732" y="722209"/>
                </a:cubicBezTo>
                <a:close/>
                <a:moveTo>
                  <a:pt x="636285" y="170"/>
                </a:moveTo>
                <a:cubicBezTo>
                  <a:pt x="655260" y="-381"/>
                  <a:pt x="673298" y="452"/>
                  <a:pt x="688776" y="2119"/>
                </a:cubicBezTo>
                <a:cubicBezTo>
                  <a:pt x="750689" y="8787"/>
                  <a:pt x="800219" y="44029"/>
                  <a:pt x="804982" y="59269"/>
                </a:cubicBezTo>
                <a:cubicBezTo>
                  <a:pt x="809744" y="74509"/>
                  <a:pt x="820221" y="76414"/>
                  <a:pt x="836414" y="114514"/>
                </a:cubicBezTo>
                <a:cubicBezTo>
                  <a:pt x="852607" y="152614"/>
                  <a:pt x="828794" y="152614"/>
                  <a:pt x="828794" y="152614"/>
                </a:cubicBezTo>
                <a:cubicBezTo>
                  <a:pt x="828794" y="152614"/>
                  <a:pt x="839271" y="223099"/>
                  <a:pt x="831651" y="245007"/>
                </a:cubicBezTo>
                <a:cubicBezTo>
                  <a:pt x="824032" y="266914"/>
                  <a:pt x="815459" y="281202"/>
                  <a:pt x="819269" y="319302"/>
                </a:cubicBezTo>
                <a:cubicBezTo>
                  <a:pt x="823079" y="357402"/>
                  <a:pt x="813554" y="401217"/>
                  <a:pt x="808791" y="420267"/>
                </a:cubicBezTo>
                <a:cubicBezTo>
                  <a:pt x="804029" y="439317"/>
                  <a:pt x="801171" y="479322"/>
                  <a:pt x="788789" y="510754"/>
                </a:cubicBezTo>
                <a:cubicBezTo>
                  <a:pt x="775454" y="542187"/>
                  <a:pt x="740211" y="576477"/>
                  <a:pt x="740211" y="576477"/>
                </a:cubicBezTo>
                <a:lnTo>
                  <a:pt x="721161" y="652677"/>
                </a:lnTo>
                <a:cubicBezTo>
                  <a:pt x="722114" y="653629"/>
                  <a:pt x="722114" y="654582"/>
                  <a:pt x="722114" y="655534"/>
                </a:cubicBezTo>
                <a:cubicBezTo>
                  <a:pt x="715923" y="666488"/>
                  <a:pt x="710208" y="679585"/>
                  <a:pt x="706041" y="689944"/>
                </a:cubicBezTo>
                <a:lnTo>
                  <a:pt x="700374" y="704954"/>
                </a:lnTo>
                <a:lnTo>
                  <a:pt x="701159" y="706017"/>
                </a:lnTo>
                <a:cubicBezTo>
                  <a:pt x="701159" y="706017"/>
                  <a:pt x="711636" y="675537"/>
                  <a:pt x="724019" y="653629"/>
                </a:cubicBezTo>
                <a:cubicBezTo>
                  <a:pt x="738307" y="706017"/>
                  <a:pt x="729734" y="709827"/>
                  <a:pt x="729734" y="709827"/>
                </a:cubicBezTo>
                <a:lnTo>
                  <a:pt x="730231" y="715646"/>
                </a:lnTo>
                <a:lnTo>
                  <a:pt x="737950" y="731423"/>
                </a:lnTo>
                <a:cubicBezTo>
                  <a:pt x="749737" y="755131"/>
                  <a:pt x="766882" y="788885"/>
                  <a:pt x="766882" y="788885"/>
                </a:cubicBezTo>
                <a:cubicBezTo>
                  <a:pt x="766882" y="788885"/>
                  <a:pt x="828794" y="832700"/>
                  <a:pt x="844986" y="863180"/>
                </a:cubicBezTo>
                <a:cubicBezTo>
                  <a:pt x="860227" y="892707"/>
                  <a:pt x="864036" y="959382"/>
                  <a:pt x="862132" y="1004150"/>
                </a:cubicBezTo>
                <a:cubicBezTo>
                  <a:pt x="860227" y="1048917"/>
                  <a:pt x="857369" y="1134642"/>
                  <a:pt x="857369" y="1134642"/>
                </a:cubicBezTo>
                <a:cubicBezTo>
                  <a:pt x="857369" y="1134642"/>
                  <a:pt x="862132" y="1159407"/>
                  <a:pt x="869752" y="1266087"/>
                </a:cubicBezTo>
                <a:cubicBezTo>
                  <a:pt x="877372" y="1372767"/>
                  <a:pt x="860227" y="1442300"/>
                  <a:pt x="858322" y="1491830"/>
                </a:cubicBezTo>
                <a:cubicBezTo>
                  <a:pt x="856416" y="1540407"/>
                  <a:pt x="842129" y="1592795"/>
                  <a:pt x="848797" y="1647087"/>
                </a:cubicBezTo>
                <a:cubicBezTo>
                  <a:pt x="854511" y="1701380"/>
                  <a:pt x="878324" y="1749957"/>
                  <a:pt x="884991" y="1828062"/>
                </a:cubicBezTo>
                <a:cubicBezTo>
                  <a:pt x="891659" y="1906167"/>
                  <a:pt x="929759" y="2007132"/>
                  <a:pt x="951666" y="2094762"/>
                </a:cubicBezTo>
                <a:cubicBezTo>
                  <a:pt x="973574" y="2182392"/>
                  <a:pt x="965954" y="2251925"/>
                  <a:pt x="965954" y="2251925"/>
                </a:cubicBezTo>
                <a:lnTo>
                  <a:pt x="956429" y="2256687"/>
                </a:lnTo>
                <a:cubicBezTo>
                  <a:pt x="962144" y="2313837"/>
                  <a:pt x="990719" y="2464332"/>
                  <a:pt x="997386" y="2518625"/>
                </a:cubicBezTo>
                <a:cubicBezTo>
                  <a:pt x="1003102" y="2571965"/>
                  <a:pt x="1005007" y="2690075"/>
                  <a:pt x="1019294" y="2769132"/>
                </a:cubicBezTo>
                <a:cubicBezTo>
                  <a:pt x="1033582" y="2848190"/>
                  <a:pt x="1018341" y="2911055"/>
                  <a:pt x="1025961" y="2991065"/>
                </a:cubicBezTo>
                <a:cubicBezTo>
                  <a:pt x="1033582" y="3071075"/>
                  <a:pt x="994529" y="3154895"/>
                  <a:pt x="954524" y="3259670"/>
                </a:cubicBezTo>
                <a:cubicBezTo>
                  <a:pt x="914519" y="3364445"/>
                  <a:pt x="893564" y="3470172"/>
                  <a:pt x="876419" y="3572090"/>
                </a:cubicBezTo>
                <a:cubicBezTo>
                  <a:pt x="859274" y="3673055"/>
                  <a:pt x="824032" y="3879747"/>
                  <a:pt x="819269" y="3917847"/>
                </a:cubicBezTo>
                <a:cubicBezTo>
                  <a:pt x="814507" y="3955947"/>
                  <a:pt x="778311" y="3981665"/>
                  <a:pt x="778311" y="3981665"/>
                </a:cubicBezTo>
                <a:lnTo>
                  <a:pt x="797361" y="4029290"/>
                </a:lnTo>
                <a:cubicBezTo>
                  <a:pt x="797361" y="4029290"/>
                  <a:pt x="864036" y="4067390"/>
                  <a:pt x="906899" y="4113110"/>
                </a:cubicBezTo>
                <a:cubicBezTo>
                  <a:pt x="949761" y="4158830"/>
                  <a:pt x="1018341" y="4166450"/>
                  <a:pt x="1064061" y="4182642"/>
                </a:cubicBezTo>
                <a:cubicBezTo>
                  <a:pt x="1110734" y="4198835"/>
                  <a:pt x="1158359" y="4203597"/>
                  <a:pt x="1170741" y="4213122"/>
                </a:cubicBezTo>
                <a:cubicBezTo>
                  <a:pt x="1183124" y="4222647"/>
                  <a:pt x="1177409" y="4247412"/>
                  <a:pt x="1177409" y="4252175"/>
                </a:cubicBezTo>
                <a:cubicBezTo>
                  <a:pt x="1125022" y="4277892"/>
                  <a:pt x="1001197" y="4285512"/>
                  <a:pt x="920234" y="4287417"/>
                </a:cubicBezTo>
                <a:cubicBezTo>
                  <a:pt x="839272" y="4288370"/>
                  <a:pt x="792599" y="4264557"/>
                  <a:pt x="770691" y="4252175"/>
                </a:cubicBezTo>
                <a:cubicBezTo>
                  <a:pt x="748784" y="4238840"/>
                  <a:pt x="691634" y="4231220"/>
                  <a:pt x="691634" y="4231220"/>
                </a:cubicBezTo>
                <a:cubicBezTo>
                  <a:pt x="691634" y="4231220"/>
                  <a:pt x="722114" y="4255032"/>
                  <a:pt x="750689" y="4274082"/>
                </a:cubicBezTo>
                <a:cubicBezTo>
                  <a:pt x="779264" y="4293132"/>
                  <a:pt x="808791" y="4298847"/>
                  <a:pt x="810697" y="4314087"/>
                </a:cubicBezTo>
                <a:cubicBezTo>
                  <a:pt x="812602" y="4329327"/>
                  <a:pt x="817364" y="4345520"/>
                  <a:pt x="817364" y="4345520"/>
                </a:cubicBezTo>
                <a:cubicBezTo>
                  <a:pt x="817364" y="4345520"/>
                  <a:pt x="760214" y="4365522"/>
                  <a:pt x="691634" y="4372190"/>
                </a:cubicBezTo>
                <a:cubicBezTo>
                  <a:pt x="623054" y="4378857"/>
                  <a:pt x="502086" y="4360760"/>
                  <a:pt x="465891" y="4348377"/>
                </a:cubicBezTo>
                <a:cubicBezTo>
                  <a:pt x="428744" y="4335042"/>
                  <a:pt x="405884" y="4313135"/>
                  <a:pt x="405884" y="4313135"/>
                </a:cubicBezTo>
                <a:lnTo>
                  <a:pt x="364927" y="4320755"/>
                </a:lnTo>
                <a:lnTo>
                  <a:pt x="298252" y="4292180"/>
                </a:lnTo>
                <a:lnTo>
                  <a:pt x="298252" y="4236935"/>
                </a:lnTo>
                <a:cubicBezTo>
                  <a:pt x="298252" y="4236935"/>
                  <a:pt x="290632" y="4191215"/>
                  <a:pt x="298252" y="4157877"/>
                </a:cubicBezTo>
                <a:cubicBezTo>
                  <a:pt x="305872" y="4124540"/>
                  <a:pt x="326827" y="4089297"/>
                  <a:pt x="326827" y="4089297"/>
                </a:cubicBezTo>
                <a:lnTo>
                  <a:pt x="334447" y="4029290"/>
                </a:lnTo>
                <a:cubicBezTo>
                  <a:pt x="334447" y="4029290"/>
                  <a:pt x="328732" y="4050245"/>
                  <a:pt x="323016" y="4021670"/>
                </a:cubicBezTo>
                <a:cubicBezTo>
                  <a:pt x="317302" y="3993095"/>
                  <a:pt x="312539" y="3965472"/>
                  <a:pt x="310634" y="3953090"/>
                </a:cubicBezTo>
                <a:cubicBezTo>
                  <a:pt x="308729" y="3939755"/>
                  <a:pt x="295394" y="3909275"/>
                  <a:pt x="299204" y="3884510"/>
                </a:cubicBezTo>
                <a:cubicBezTo>
                  <a:pt x="303014" y="3859745"/>
                  <a:pt x="293489" y="3802595"/>
                  <a:pt x="286822" y="3753065"/>
                </a:cubicBezTo>
                <a:cubicBezTo>
                  <a:pt x="280154" y="3704487"/>
                  <a:pt x="249674" y="3481602"/>
                  <a:pt x="246816" y="3450170"/>
                </a:cubicBezTo>
                <a:cubicBezTo>
                  <a:pt x="243959" y="3417785"/>
                  <a:pt x="254436" y="3322535"/>
                  <a:pt x="261104" y="3281577"/>
                </a:cubicBezTo>
                <a:cubicBezTo>
                  <a:pt x="266819" y="3239667"/>
                  <a:pt x="285869" y="3211092"/>
                  <a:pt x="292536" y="3184422"/>
                </a:cubicBezTo>
                <a:cubicBezTo>
                  <a:pt x="299204" y="3157752"/>
                  <a:pt x="305872" y="3089172"/>
                  <a:pt x="308729" y="3065360"/>
                </a:cubicBezTo>
                <a:cubicBezTo>
                  <a:pt x="311586" y="3041547"/>
                  <a:pt x="335399" y="2998685"/>
                  <a:pt x="330636" y="2974872"/>
                </a:cubicBezTo>
                <a:cubicBezTo>
                  <a:pt x="325874" y="2951060"/>
                  <a:pt x="337304" y="2915817"/>
                  <a:pt x="344924" y="2872955"/>
                </a:cubicBezTo>
                <a:cubicBezTo>
                  <a:pt x="352544" y="2830092"/>
                  <a:pt x="341114" y="2825330"/>
                  <a:pt x="333494" y="2709125"/>
                </a:cubicBezTo>
                <a:cubicBezTo>
                  <a:pt x="325874" y="2592920"/>
                  <a:pt x="356354" y="2420517"/>
                  <a:pt x="349686" y="2404325"/>
                </a:cubicBezTo>
                <a:cubicBezTo>
                  <a:pt x="343019" y="2388132"/>
                  <a:pt x="345877" y="2361462"/>
                  <a:pt x="338257" y="2326220"/>
                </a:cubicBezTo>
                <a:cubicBezTo>
                  <a:pt x="330636" y="2290977"/>
                  <a:pt x="283011" y="2226207"/>
                  <a:pt x="283011" y="2226207"/>
                </a:cubicBezTo>
                <a:cubicBezTo>
                  <a:pt x="283011" y="2226207"/>
                  <a:pt x="312539" y="2225255"/>
                  <a:pt x="285869" y="2223350"/>
                </a:cubicBezTo>
                <a:cubicBezTo>
                  <a:pt x="259199" y="2222397"/>
                  <a:pt x="162044" y="2225255"/>
                  <a:pt x="162044" y="2225255"/>
                </a:cubicBezTo>
                <a:cubicBezTo>
                  <a:pt x="162044" y="2225255"/>
                  <a:pt x="164902" y="2180487"/>
                  <a:pt x="171569" y="2130005"/>
                </a:cubicBezTo>
                <a:cubicBezTo>
                  <a:pt x="178236" y="2079522"/>
                  <a:pt x="178236" y="2022372"/>
                  <a:pt x="178236" y="2022372"/>
                </a:cubicBezTo>
                <a:cubicBezTo>
                  <a:pt x="136327" y="1967127"/>
                  <a:pt x="31552" y="1724240"/>
                  <a:pt x="9644" y="1660422"/>
                </a:cubicBezTo>
                <a:cubicBezTo>
                  <a:pt x="-12264" y="1596605"/>
                  <a:pt x="6786" y="1555647"/>
                  <a:pt x="30599" y="1425155"/>
                </a:cubicBezTo>
                <a:cubicBezTo>
                  <a:pt x="54411" y="1294662"/>
                  <a:pt x="73461" y="1258467"/>
                  <a:pt x="109657" y="1104162"/>
                </a:cubicBezTo>
                <a:cubicBezTo>
                  <a:pt x="145852" y="949857"/>
                  <a:pt x="185857" y="869847"/>
                  <a:pt x="241102" y="787932"/>
                </a:cubicBezTo>
                <a:cubicBezTo>
                  <a:pt x="296347" y="706017"/>
                  <a:pt x="407789" y="627912"/>
                  <a:pt x="407789" y="627912"/>
                </a:cubicBezTo>
                <a:cubicBezTo>
                  <a:pt x="407789" y="627912"/>
                  <a:pt x="409694" y="623150"/>
                  <a:pt x="428744" y="592670"/>
                </a:cubicBezTo>
                <a:cubicBezTo>
                  <a:pt x="439222" y="577430"/>
                  <a:pt x="449699" y="565047"/>
                  <a:pt x="457319" y="556475"/>
                </a:cubicBezTo>
                <a:cubicBezTo>
                  <a:pt x="608766" y="685062"/>
                  <a:pt x="676394" y="937475"/>
                  <a:pt x="676394" y="937475"/>
                </a:cubicBezTo>
                <a:lnTo>
                  <a:pt x="675364" y="928310"/>
                </a:lnTo>
                <a:lnTo>
                  <a:pt x="664310" y="893139"/>
                </a:lnTo>
                <a:cubicBezTo>
                  <a:pt x="638056" y="816031"/>
                  <a:pt x="571620" y="649581"/>
                  <a:pt x="460177" y="551712"/>
                </a:cubicBezTo>
                <a:cubicBezTo>
                  <a:pt x="464940" y="538853"/>
                  <a:pt x="468035" y="531709"/>
                  <a:pt x="471964" y="526590"/>
                </a:cubicBezTo>
                <a:lnTo>
                  <a:pt x="486094" y="515667"/>
                </a:lnTo>
                <a:lnTo>
                  <a:pt x="485894" y="515517"/>
                </a:lnTo>
                <a:cubicBezTo>
                  <a:pt x="487799" y="514564"/>
                  <a:pt x="488751" y="513612"/>
                  <a:pt x="488751" y="513612"/>
                </a:cubicBezTo>
                <a:cubicBezTo>
                  <a:pt x="490657" y="496467"/>
                  <a:pt x="481132" y="429792"/>
                  <a:pt x="481132" y="429792"/>
                </a:cubicBezTo>
                <a:cubicBezTo>
                  <a:pt x="454461" y="407884"/>
                  <a:pt x="446841" y="366927"/>
                  <a:pt x="437316" y="331684"/>
                </a:cubicBezTo>
                <a:cubicBezTo>
                  <a:pt x="427791" y="297394"/>
                  <a:pt x="457319" y="295489"/>
                  <a:pt x="457319" y="295489"/>
                </a:cubicBezTo>
                <a:lnTo>
                  <a:pt x="447794" y="197382"/>
                </a:lnTo>
                <a:cubicBezTo>
                  <a:pt x="422076" y="159282"/>
                  <a:pt x="443984" y="112609"/>
                  <a:pt x="483989" y="57364"/>
                </a:cubicBezTo>
                <a:cubicBezTo>
                  <a:pt x="513993" y="15930"/>
                  <a:pt x="579358" y="1822"/>
                  <a:pt x="636285" y="170"/>
                </a:cubicBezTo>
                <a:close/>
              </a:path>
            </a:pathLst>
          </a:custGeom>
          <a:solidFill>
            <a:srgbClr val="F2F2F2">
              <a:alpha val="48235"/>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256" name="Google Shape;256;p7"/>
          <p:cNvSpPr txBox="1"/>
          <p:nvPr/>
        </p:nvSpPr>
        <p:spPr>
          <a:xfrm>
            <a:off x="3107849" y="1470660"/>
            <a:ext cx="3583743" cy="1966343"/>
          </a:xfrm>
          <a:prstGeom prst="rect">
            <a:avLst/>
          </a:prstGeom>
          <a:noFill/>
          <a:ln>
            <a:noFill/>
          </a:ln>
        </p:spPr>
        <p:txBody>
          <a:bodyPr spcFirstLastPara="1" wrap="square" lIns="91425" tIns="45700" rIns="91425" bIns="45700" anchor="ctr" anchorCtr="0">
            <a:norm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000000"/>
                </a:solidFill>
                <a:latin typeface="Calibri"/>
                <a:ea typeface="Calibri"/>
                <a:cs typeface="Calibri"/>
                <a:sym typeface="Calibri"/>
              </a:rPr>
              <a:t>  Junru (Aeris) Li</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200"/>
              <a:buFont typeface="Arial"/>
              <a:buNone/>
            </a:pPr>
            <a:endParaRPr sz="1200" b="1" i="0" u="none" strike="noStrike" cap="none">
              <a:solidFill>
                <a:srgbClr val="000000"/>
              </a:solidFill>
              <a:latin typeface="Calibri"/>
              <a:ea typeface="Calibri"/>
              <a:cs typeface="Calibri"/>
              <a:sym typeface="Calibri"/>
            </a:endParaRPr>
          </a:p>
          <a:p>
            <a:pPr marL="169545" marR="0" lvl="0" indent="-101600" algn="l" rtl="0">
              <a:lnSpc>
                <a:spcPct val="130000"/>
              </a:lnSpc>
              <a:spcBef>
                <a:spcPts val="0"/>
              </a:spcBef>
              <a:spcAft>
                <a:spcPts val="0"/>
              </a:spcAft>
              <a:buClr>
                <a:srgbClr val="000000"/>
              </a:buClr>
              <a:buSzPts val="1400"/>
              <a:buFont typeface="Arial"/>
              <a:buNone/>
            </a:pPr>
            <a:r>
              <a:rPr lang="en-US" sz="1200" b="0" i="0" u="none" strike="noStrike" cap="none">
                <a:solidFill>
                  <a:srgbClr val="4472C4"/>
                </a:solidFill>
                <a:latin typeface="Calibri"/>
                <a:ea typeface="Calibri"/>
                <a:cs typeface="Calibri"/>
                <a:sym typeface="Calibri"/>
              </a:rPr>
              <a:t>• </a:t>
            </a:r>
            <a:r>
              <a:rPr lang="en-US" sz="1200" b="1" i="0" u="none" strike="noStrike" cap="none">
                <a:solidFill>
                  <a:srgbClr val="4472C4"/>
                </a:solidFill>
                <a:latin typeface="Calibri"/>
                <a:ea typeface="Calibri"/>
                <a:cs typeface="Calibri"/>
                <a:sym typeface="Calibri"/>
              </a:rPr>
              <a:t>Studies:</a:t>
            </a:r>
            <a:r>
              <a:rPr lang="en-US" sz="1200" b="0" i="0" u="none" strike="noStrike" cap="none">
                <a:solidFill>
                  <a:srgbClr val="4472C4"/>
                </a:solidFill>
                <a:latin typeface="Calibri"/>
                <a:ea typeface="Calibri"/>
                <a:cs typeface="Calibri"/>
                <a:sym typeface="Calibri"/>
              </a:rPr>
              <a:t> </a:t>
            </a:r>
            <a:r>
              <a:rPr lang="en-US" sz="1200" b="0" i="0" u="none" strike="noStrike" cap="none">
                <a:solidFill>
                  <a:schemeClr val="dk1"/>
                </a:solidFill>
                <a:latin typeface="Calibri"/>
                <a:ea typeface="Calibri"/>
                <a:cs typeface="Calibri"/>
                <a:sym typeface="Calibri"/>
              </a:rPr>
              <a:t>ADSP in the University of Chicago</a:t>
            </a:r>
            <a:endParaRPr sz="1200" b="0" i="0" u="none" strike="noStrike" cap="none">
              <a:solidFill>
                <a:srgbClr val="000000"/>
              </a:solidFill>
              <a:latin typeface="Calibri"/>
              <a:ea typeface="Calibri"/>
              <a:cs typeface="Calibri"/>
              <a:sym typeface="Calibri"/>
            </a:endParaRPr>
          </a:p>
          <a:p>
            <a:pPr marL="169545" marR="0" lvl="0" indent="-101600" algn="l" rtl="0">
              <a:lnSpc>
                <a:spcPct val="130000"/>
              </a:lnSpc>
              <a:spcBef>
                <a:spcPts val="665"/>
              </a:spcBef>
              <a:spcAft>
                <a:spcPts val="0"/>
              </a:spcAft>
              <a:buClr>
                <a:srgbClr val="000000"/>
              </a:buClr>
              <a:buSzPts val="1400"/>
              <a:buFont typeface="Arial"/>
              <a:buNone/>
            </a:pPr>
            <a:r>
              <a:rPr lang="en-US" sz="1200" b="1" i="0" u="none" strike="noStrike" cap="none">
                <a:solidFill>
                  <a:srgbClr val="4472C4"/>
                </a:solidFill>
                <a:latin typeface="Calibri"/>
                <a:ea typeface="Calibri"/>
                <a:cs typeface="Calibri"/>
                <a:sym typeface="Calibri"/>
              </a:rPr>
              <a:t>• Work experience: </a:t>
            </a:r>
            <a:r>
              <a:rPr lang="en-US" sz="1200" b="0" i="0" u="none" strike="noStrike" cap="none">
                <a:solidFill>
                  <a:schemeClr val="dk1"/>
                </a:solidFill>
                <a:latin typeface="Calibri"/>
                <a:ea typeface="Calibri"/>
                <a:cs typeface="Calibri"/>
                <a:sym typeface="Calibri"/>
              </a:rPr>
              <a:t>Data Analytics &amp; Strategy</a:t>
            </a:r>
            <a:endParaRPr sz="1200" b="0" i="0" u="none" strike="noStrike" cap="none">
              <a:solidFill>
                <a:srgbClr val="000000"/>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Calibri"/>
              <a:ea typeface="Calibri"/>
              <a:cs typeface="Calibri"/>
              <a:sym typeface="Calibri"/>
            </a:endParaRPr>
          </a:p>
        </p:txBody>
      </p:sp>
      <p:sp>
        <p:nvSpPr>
          <p:cNvPr id="257" name="Google Shape;257;p7"/>
          <p:cNvSpPr txBox="1"/>
          <p:nvPr/>
        </p:nvSpPr>
        <p:spPr>
          <a:xfrm>
            <a:off x="838200" y="4160"/>
            <a:ext cx="10972800" cy="1325563"/>
          </a:xfrm>
          <a:prstGeom prst="rect">
            <a:avLst/>
          </a:prstGeom>
          <a:noFill/>
          <a:ln>
            <a:noFill/>
          </a:ln>
        </p:spPr>
        <p:txBody>
          <a:bodyPr spcFirstLastPara="1" wrap="square" lIns="91425" tIns="45700" rIns="91425" bIns="45700" anchor="ctr" anchorCtr="0">
            <a:normAutofit/>
          </a:bodyPr>
          <a:lstStyle/>
          <a:p>
            <a:pPr marL="0" marR="0" lvl="0" indent="0" algn="ctr" rtl="0">
              <a:lnSpc>
                <a:spcPct val="90000"/>
              </a:lnSpc>
              <a:spcBef>
                <a:spcPts val="0"/>
              </a:spcBef>
              <a:spcAft>
                <a:spcPts val="0"/>
              </a:spcAft>
              <a:buClr>
                <a:srgbClr val="3F82C4"/>
              </a:buClr>
              <a:buSzPts val="4400"/>
              <a:buFont typeface="Calibri"/>
              <a:buNone/>
            </a:pPr>
            <a:r>
              <a:rPr lang="en-US" sz="4000" b="0" i="0" u="none" strike="noStrike" cap="none">
                <a:solidFill>
                  <a:srgbClr val="3F82C4"/>
                </a:solidFill>
                <a:latin typeface="Calibri"/>
                <a:ea typeface="Calibri"/>
                <a:cs typeface="Calibri"/>
                <a:sym typeface="Calibri"/>
              </a:rPr>
              <a:t>Team members introduction</a:t>
            </a:r>
            <a:endParaRPr sz="4000" b="0" i="0" u="none" strike="noStrike" cap="none">
              <a:solidFill>
                <a:schemeClr val="dk1"/>
              </a:solidFill>
              <a:latin typeface="Calibri"/>
              <a:ea typeface="Calibri"/>
              <a:cs typeface="Calibri"/>
              <a:sym typeface="Calibri"/>
            </a:endParaRPr>
          </a:p>
        </p:txBody>
      </p:sp>
      <p:pic>
        <p:nvPicPr>
          <p:cNvPr id="258" name="Google Shape;258;p7"/>
          <p:cNvPicPr preferRelativeResize="0"/>
          <p:nvPr/>
        </p:nvPicPr>
        <p:blipFill rotWithShape="1">
          <a:blip r:embed="rId3">
            <a:alphaModFix/>
          </a:blip>
          <a:srcRect t="19" b="19"/>
          <a:stretch/>
        </p:blipFill>
        <p:spPr>
          <a:xfrm>
            <a:off x="1037936" y="1434231"/>
            <a:ext cx="1797314" cy="1796648"/>
          </a:xfrm>
          <a:prstGeom prst="ellipse">
            <a:avLst/>
          </a:prstGeom>
          <a:blipFill rotWithShape="1">
            <a:blip r:embed="rId4">
              <a:alphaModFix/>
            </a:blip>
            <a:stretch>
              <a:fillRect/>
            </a:stretch>
          </a:blipFill>
          <a:ln w="57150" cap="flat" cmpd="sng">
            <a:solidFill>
              <a:srgbClr val="E4E6EA"/>
            </a:solidFill>
            <a:prstDash val="solid"/>
            <a:round/>
            <a:headEnd type="none" w="sm" len="sm"/>
            <a:tailEnd type="none" w="sm" len="sm"/>
          </a:ln>
        </p:spPr>
      </p:pic>
      <p:pic>
        <p:nvPicPr>
          <p:cNvPr id="259" name="Google Shape;259;p7"/>
          <p:cNvPicPr preferRelativeResize="0"/>
          <p:nvPr/>
        </p:nvPicPr>
        <p:blipFill rotWithShape="1">
          <a:blip r:embed="rId5">
            <a:alphaModFix/>
          </a:blip>
          <a:srcRect t="19" b="19"/>
          <a:stretch/>
        </p:blipFill>
        <p:spPr>
          <a:xfrm>
            <a:off x="1042287" y="3990208"/>
            <a:ext cx="1797314" cy="1796648"/>
          </a:xfrm>
          <a:prstGeom prst="ellipse">
            <a:avLst/>
          </a:prstGeom>
          <a:noFill/>
          <a:ln w="57150" cap="flat" cmpd="sng">
            <a:solidFill>
              <a:srgbClr val="E4E6EA"/>
            </a:solidFill>
            <a:prstDash val="solid"/>
            <a:round/>
            <a:headEnd type="none" w="sm" len="sm"/>
            <a:tailEnd type="none" w="sm" len="sm"/>
          </a:ln>
        </p:spPr>
      </p:pic>
      <p:sp>
        <p:nvSpPr>
          <p:cNvPr id="260" name="Google Shape;260;p7"/>
          <p:cNvSpPr txBox="1"/>
          <p:nvPr/>
        </p:nvSpPr>
        <p:spPr>
          <a:xfrm>
            <a:off x="3112200" y="4026637"/>
            <a:ext cx="3583743" cy="1966343"/>
          </a:xfrm>
          <a:prstGeom prst="rect">
            <a:avLst/>
          </a:prstGeom>
          <a:noFill/>
          <a:ln>
            <a:noFill/>
          </a:ln>
        </p:spPr>
        <p:txBody>
          <a:bodyPr spcFirstLastPara="1" wrap="square" lIns="91425" tIns="45700" rIns="91425" bIns="45700" anchor="ctr" anchorCtr="0">
            <a:norm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a:solidFill>
                  <a:srgbClr val="000000"/>
                </a:solidFill>
                <a:latin typeface="Calibri"/>
                <a:ea typeface="Calibri"/>
                <a:cs typeface="Calibri"/>
                <a:sym typeface="Calibri"/>
              </a:rPr>
              <a:t>  </a:t>
            </a:r>
            <a:r>
              <a:rPr lang="en-US" sz="1800" b="1" i="0" u="none" strike="noStrike" cap="none">
                <a:solidFill>
                  <a:srgbClr val="000000"/>
                </a:solidFill>
                <a:latin typeface="Calibri"/>
                <a:ea typeface="Calibri"/>
                <a:cs typeface="Calibri"/>
                <a:sym typeface="Calibri"/>
              </a:rPr>
              <a:t>Kairan Zhong</a:t>
            </a:r>
            <a:endParaRPr sz="1600" b="1" i="0" u="none" strike="noStrike" cap="none">
              <a:solidFill>
                <a:srgbClr val="000000"/>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200"/>
              <a:buFont typeface="Arial"/>
              <a:buNone/>
            </a:pPr>
            <a:endParaRPr sz="1200" b="1" i="0" u="none" strike="noStrike" cap="none">
              <a:solidFill>
                <a:srgbClr val="000000"/>
              </a:solidFill>
              <a:latin typeface="Calibri"/>
              <a:ea typeface="Calibri"/>
              <a:cs typeface="Calibri"/>
              <a:sym typeface="Calibri"/>
            </a:endParaRPr>
          </a:p>
          <a:p>
            <a:pPr marL="169545" marR="0" lvl="0" indent="-101600" algn="l" rtl="0">
              <a:lnSpc>
                <a:spcPct val="130000"/>
              </a:lnSpc>
              <a:spcBef>
                <a:spcPts val="0"/>
              </a:spcBef>
              <a:spcAft>
                <a:spcPts val="0"/>
              </a:spcAft>
              <a:buClr>
                <a:srgbClr val="000000"/>
              </a:buClr>
              <a:buSzPts val="1400"/>
              <a:buFont typeface="Arial"/>
              <a:buNone/>
            </a:pPr>
            <a:r>
              <a:rPr lang="en-US" sz="1200" b="0" i="0" u="none" strike="noStrike" cap="none">
                <a:solidFill>
                  <a:srgbClr val="4472C4"/>
                </a:solidFill>
                <a:latin typeface="Calibri"/>
                <a:ea typeface="Calibri"/>
                <a:cs typeface="Calibri"/>
                <a:sym typeface="Calibri"/>
              </a:rPr>
              <a:t>• </a:t>
            </a:r>
            <a:r>
              <a:rPr lang="en-US" sz="1200" b="1" i="0" u="none" strike="noStrike" cap="none">
                <a:solidFill>
                  <a:srgbClr val="4472C4"/>
                </a:solidFill>
                <a:latin typeface="Calibri"/>
                <a:ea typeface="Calibri"/>
                <a:cs typeface="Calibri"/>
                <a:sym typeface="Calibri"/>
              </a:rPr>
              <a:t>Studies:</a:t>
            </a:r>
            <a:r>
              <a:rPr lang="en-US" sz="1200" b="0" i="0" u="none" strike="noStrike" cap="none">
                <a:solidFill>
                  <a:srgbClr val="4472C4"/>
                </a:solidFill>
                <a:latin typeface="Calibri"/>
                <a:ea typeface="Calibri"/>
                <a:cs typeface="Calibri"/>
                <a:sym typeface="Calibri"/>
              </a:rPr>
              <a:t> </a:t>
            </a:r>
            <a:r>
              <a:rPr lang="en-US" sz="1200" b="0" i="0" u="none" strike="noStrike" cap="none">
                <a:solidFill>
                  <a:schemeClr val="dk1"/>
                </a:solidFill>
                <a:latin typeface="Calibri"/>
                <a:ea typeface="Calibri"/>
                <a:cs typeface="Calibri"/>
                <a:sym typeface="Calibri"/>
              </a:rPr>
              <a:t>ADSP in the University of Chicago</a:t>
            </a:r>
            <a:endParaRPr sz="1200" b="0" i="0" u="none" strike="noStrike" cap="none">
              <a:solidFill>
                <a:srgbClr val="000000"/>
              </a:solidFill>
              <a:latin typeface="Calibri"/>
              <a:ea typeface="Calibri"/>
              <a:cs typeface="Calibri"/>
              <a:sym typeface="Calibri"/>
            </a:endParaRPr>
          </a:p>
          <a:p>
            <a:pPr marL="169545" marR="0" lvl="0" indent="-101600" algn="l" rtl="0">
              <a:lnSpc>
                <a:spcPct val="130000"/>
              </a:lnSpc>
              <a:spcBef>
                <a:spcPts val="665"/>
              </a:spcBef>
              <a:spcAft>
                <a:spcPts val="0"/>
              </a:spcAft>
              <a:buClr>
                <a:srgbClr val="000000"/>
              </a:buClr>
              <a:buSzPts val="1400"/>
              <a:buFont typeface="Arial"/>
              <a:buNone/>
            </a:pPr>
            <a:r>
              <a:rPr lang="en-US" sz="1200" b="1" i="0" u="none" strike="noStrike" cap="none">
                <a:solidFill>
                  <a:srgbClr val="4472C4"/>
                </a:solidFill>
                <a:latin typeface="Calibri"/>
                <a:ea typeface="Calibri"/>
                <a:cs typeface="Calibri"/>
                <a:sym typeface="Calibri"/>
              </a:rPr>
              <a:t>• Work experience: </a:t>
            </a:r>
            <a:r>
              <a:rPr lang="en-US" sz="1200" b="0" i="0" u="none" strike="noStrike" cap="none">
                <a:solidFill>
                  <a:schemeClr val="dk1"/>
                </a:solidFill>
                <a:latin typeface="Calibri"/>
                <a:ea typeface="Calibri"/>
                <a:cs typeface="Calibri"/>
                <a:sym typeface="Calibri"/>
              </a:rPr>
              <a:t>Data Analytics</a:t>
            </a:r>
            <a:endParaRPr sz="1200" b="0" i="0" u="none" strike="noStrike" cap="none">
              <a:solidFill>
                <a:srgbClr val="000000"/>
              </a:solidFill>
              <a:latin typeface="Calibri"/>
              <a:ea typeface="Calibri"/>
              <a:cs typeface="Calibri"/>
              <a:sym typeface="Calibri"/>
            </a:endParaRPr>
          </a:p>
        </p:txBody>
      </p:sp>
      <p:sp>
        <p:nvSpPr>
          <p:cNvPr id="261" name="Google Shape;261;p7"/>
          <p:cNvSpPr txBox="1"/>
          <p:nvPr/>
        </p:nvSpPr>
        <p:spPr>
          <a:xfrm>
            <a:off x="8467993" y="1475013"/>
            <a:ext cx="3583743" cy="1966343"/>
          </a:xfrm>
          <a:prstGeom prst="rect">
            <a:avLst/>
          </a:prstGeom>
          <a:noFill/>
          <a:ln>
            <a:noFill/>
          </a:ln>
        </p:spPr>
        <p:txBody>
          <a:bodyPr spcFirstLastPara="1" wrap="square" lIns="91425" tIns="45700" rIns="91425" bIns="45700" anchor="ctr" anchorCtr="0">
            <a:norm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a:solidFill>
                  <a:srgbClr val="000000"/>
                </a:solidFill>
                <a:latin typeface="Calibri"/>
                <a:ea typeface="Calibri"/>
                <a:cs typeface="Calibri"/>
                <a:sym typeface="Calibri"/>
              </a:rPr>
              <a:t>  </a:t>
            </a:r>
            <a:r>
              <a:rPr lang="en-US" sz="1800" b="1" i="0" u="none" strike="noStrike" cap="none">
                <a:solidFill>
                  <a:srgbClr val="000000"/>
                </a:solidFill>
                <a:latin typeface="Calibri"/>
                <a:ea typeface="Calibri"/>
                <a:cs typeface="Calibri"/>
                <a:sym typeface="Calibri"/>
              </a:rPr>
              <a:t>Yue Zhang</a:t>
            </a:r>
            <a:endParaRPr sz="1600" b="1" i="0" u="none" strike="noStrike" cap="none">
              <a:solidFill>
                <a:srgbClr val="000000"/>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200"/>
              <a:buFont typeface="Arial"/>
              <a:buNone/>
            </a:pPr>
            <a:endParaRPr sz="1200" b="1" i="0" u="none" strike="noStrike" cap="none">
              <a:solidFill>
                <a:srgbClr val="000000"/>
              </a:solidFill>
              <a:latin typeface="Calibri"/>
              <a:ea typeface="Calibri"/>
              <a:cs typeface="Calibri"/>
              <a:sym typeface="Calibri"/>
            </a:endParaRPr>
          </a:p>
          <a:p>
            <a:pPr marL="169545" marR="0" lvl="0" indent="-101600" algn="l" rtl="0">
              <a:lnSpc>
                <a:spcPct val="130000"/>
              </a:lnSpc>
              <a:spcBef>
                <a:spcPts val="0"/>
              </a:spcBef>
              <a:spcAft>
                <a:spcPts val="0"/>
              </a:spcAft>
              <a:buClr>
                <a:srgbClr val="000000"/>
              </a:buClr>
              <a:buSzPts val="1400"/>
              <a:buFont typeface="Arial"/>
              <a:buNone/>
            </a:pPr>
            <a:r>
              <a:rPr lang="en-US" sz="1200" b="0" i="0" u="none" strike="noStrike" cap="none">
                <a:solidFill>
                  <a:srgbClr val="4472C4"/>
                </a:solidFill>
                <a:latin typeface="Calibri"/>
                <a:ea typeface="Calibri"/>
                <a:cs typeface="Calibri"/>
                <a:sym typeface="Calibri"/>
              </a:rPr>
              <a:t>• </a:t>
            </a:r>
            <a:r>
              <a:rPr lang="en-US" sz="1200" b="1" i="0" u="none" strike="noStrike" cap="none">
                <a:solidFill>
                  <a:srgbClr val="4472C4"/>
                </a:solidFill>
                <a:latin typeface="Calibri"/>
                <a:ea typeface="Calibri"/>
                <a:cs typeface="Calibri"/>
                <a:sym typeface="Calibri"/>
              </a:rPr>
              <a:t>Studies:</a:t>
            </a:r>
            <a:r>
              <a:rPr lang="en-US" sz="1200" b="0" i="0" u="none" strike="noStrike" cap="none">
                <a:solidFill>
                  <a:srgbClr val="4472C4"/>
                </a:solidFill>
                <a:latin typeface="Calibri"/>
                <a:ea typeface="Calibri"/>
                <a:cs typeface="Calibri"/>
                <a:sym typeface="Calibri"/>
              </a:rPr>
              <a:t> </a:t>
            </a:r>
            <a:r>
              <a:rPr lang="en-US" sz="1200" b="0" i="0" u="none" strike="noStrike" cap="none">
                <a:solidFill>
                  <a:schemeClr val="dk1"/>
                </a:solidFill>
                <a:latin typeface="Calibri"/>
                <a:ea typeface="Calibri"/>
                <a:cs typeface="Calibri"/>
                <a:sym typeface="Calibri"/>
              </a:rPr>
              <a:t>ADSP in the University of Chicago</a:t>
            </a:r>
            <a:endParaRPr sz="1200" b="0" i="0" u="none" strike="noStrike" cap="none">
              <a:solidFill>
                <a:srgbClr val="000000"/>
              </a:solidFill>
              <a:latin typeface="Calibri"/>
              <a:ea typeface="Calibri"/>
              <a:cs typeface="Calibri"/>
              <a:sym typeface="Calibri"/>
            </a:endParaRPr>
          </a:p>
          <a:p>
            <a:pPr marL="169545" marR="0" lvl="0" indent="-101600" algn="l" rtl="0">
              <a:lnSpc>
                <a:spcPct val="130000"/>
              </a:lnSpc>
              <a:spcBef>
                <a:spcPts val="665"/>
              </a:spcBef>
              <a:spcAft>
                <a:spcPts val="0"/>
              </a:spcAft>
              <a:buClr>
                <a:srgbClr val="000000"/>
              </a:buClr>
              <a:buSzPts val="1400"/>
              <a:buFont typeface="Arial"/>
              <a:buNone/>
            </a:pPr>
            <a:r>
              <a:rPr lang="en-US" sz="1200" b="1" i="0" u="none" strike="noStrike" cap="none">
                <a:solidFill>
                  <a:srgbClr val="4472C4"/>
                </a:solidFill>
                <a:latin typeface="Calibri"/>
                <a:ea typeface="Calibri"/>
                <a:cs typeface="Calibri"/>
                <a:sym typeface="Calibri"/>
              </a:rPr>
              <a:t>• Work experience: </a:t>
            </a:r>
            <a:r>
              <a:rPr lang="en-US" sz="1200" b="0" i="0" u="none" strike="noStrike" cap="none">
                <a:solidFill>
                  <a:schemeClr val="dk1"/>
                </a:solidFill>
                <a:latin typeface="Calibri"/>
                <a:ea typeface="Calibri"/>
                <a:cs typeface="Calibri"/>
                <a:sym typeface="Calibri"/>
              </a:rPr>
              <a:t>Data Science &amp; Analytics</a:t>
            </a:r>
            <a:endParaRPr sz="1200" b="0" i="0" u="none" strike="noStrike" cap="none">
              <a:solidFill>
                <a:srgbClr val="000000"/>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Calibri"/>
              <a:ea typeface="Calibri"/>
              <a:cs typeface="Calibri"/>
              <a:sym typeface="Calibri"/>
            </a:endParaRPr>
          </a:p>
        </p:txBody>
      </p:sp>
      <p:pic>
        <p:nvPicPr>
          <p:cNvPr id="262" name="Google Shape;262;p7"/>
          <p:cNvPicPr preferRelativeResize="0"/>
          <p:nvPr/>
        </p:nvPicPr>
        <p:blipFill rotWithShape="1">
          <a:blip r:embed="rId6">
            <a:alphaModFix/>
          </a:blip>
          <a:srcRect l="7544" r="7543"/>
          <a:stretch/>
        </p:blipFill>
        <p:spPr>
          <a:xfrm>
            <a:off x="6398080" y="1438584"/>
            <a:ext cx="1797314" cy="1796648"/>
          </a:xfrm>
          <a:prstGeom prst="ellipse">
            <a:avLst/>
          </a:prstGeom>
          <a:noFill/>
          <a:ln w="57150" cap="flat" cmpd="sng">
            <a:solidFill>
              <a:srgbClr val="E4E6EA"/>
            </a:solidFill>
            <a:prstDash val="solid"/>
            <a:round/>
            <a:headEnd type="none" w="sm" len="sm"/>
            <a:tailEnd type="none" w="sm" len="sm"/>
          </a:ln>
        </p:spPr>
      </p:pic>
      <p:sp>
        <p:nvSpPr>
          <p:cNvPr id="263" name="Google Shape;263;p7"/>
          <p:cNvSpPr txBox="1"/>
          <p:nvPr/>
        </p:nvSpPr>
        <p:spPr>
          <a:xfrm>
            <a:off x="8524598" y="4109363"/>
            <a:ext cx="3583743" cy="1966343"/>
          </a:xfrm>
          <a:prstGeom prst="rect">
            <a:avLst/>
          </a:prstGeom>
          <a:noFill/>
          <a:ln>
            <a:noFill/>
          </a:ln>
        </p:spPr>
        <p:txBody>
          <a:bodyPr spcFirstLastPara="1" wrap="square" lIns="91425" tIns="45700" rIns="91425" bIns="45700" anchor="ctr" anchorCtr="0">
            <a:norm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a:solidFill>
                  <a:srgbClr val="000000"/>
                </a:solidFill>
                <a:latin typeface="Calibri"/>
                <a:ea typeface="Calibri"/>
                <a:cs typeface="Calibri"/>
                <a:sym typeface="Calibri"/>
              </a:rPr>
              <a:t>  </a:t>
            </a:r>
            <a:r>
              <a:rPr lang="en-US" sz="1800" b="1" i="0" u="none" strike="noStrike" cap="none">
                <a:solidFill>
                  <a:srgbClr val="000000"/>
                </a:solidFill>
                <a:latin typeface="Calibri"/>
                <a:ea typeface="Calibri"/>
                <a:cs typeface="Calibri"/>
                <a:sym typeface="Calibri"/>
              </a:rPr>
              <a:t>Xiran Li</a:t>
            </a:r>
            <a:endParaRPr sz="1600" b="1" i="0" u="none" strike="noStrike" cap="none">
              <a:solidFill>
                <a:srgbClr val="000000"/>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200"/>
              <a:buFont typeface="Arial"/>
              <a:buNone/>
            </a:pPr>
            <a:endParaRPr sz="1200" b="1" i="0" u="none" strike="noStrike" cap="none">
              <a:solidFill>
                <a:srgbClr val="000000"/>
              </a:solidFill>
              <a:latin typeface="Calibri"/>
              <a:ea typeface="Calibri"/>
              <a:cs typeface="Calibri"/>
              <a:sym typeface="Calibri"/>
            </a:endParaRPr>
          </a:p>
          <a:p>
            <a:pPr marL="169545" marR="0" lvl="0" indent="-101600" algn="l" rtl="0">
              <a:lnSpc>
                <a:spcPct val="130000"/>
              </a:lnSpc>
              <a:spcBef>
                <a:spcPts val="0"/>
              </a:spcBef>
              <a:spcAft>
                <a:spcPts val="0"/>
              </a:spcAft>
              <a:buClr>
                <a:srgbClr val="000000"/>
              </a:buClr>
              <a:buSzPts val="1400"/>
              <a:buFont typeface="Arial"/>
              <a:buNone/>
            </a:pPr>
            <a:r>
              <a:rPr lang="en-US" sz="1200" b="0" i="0" u="none" strike="noStrike" cap="none">
                <a:solidFill>
                  <a:srgbClr val="4472C4"/>
                </a:solidFill>
                <a:latin typeface="Calibri"/>
                <a:ea typeface="Calibri"/>
                <a:cs typeface="Calibri"/>
                <a:sym typeface="Calibri"/>
              </a:rPr>
              <a:t>• </a:t>
            </a:r>
            <a:r>
              <a:rPr lang="en-US" sz="1200" b="1" i="0" u="none" strike="noStrike" cap="none">
                <a:solidFill>
                  <a:srgbClr val="4472C4"/>
                </a:solidFill>
                <a:latin typeface="Calibri"/>
                <a:ea typeface="Calibri"/>
                <a:cs typeface="Calibri"/>
                <a:sym typeface="Calibri"/>
              </a:rPr>
              <a:t>Studies:</a:t>
            </a:r>
            <a:r>
              <a:rPr lang="en-US" sz="1200" b="0" i="0" u="none" strike="noStrike" cap="none">
                <a:solidFill>
                  <a:srgbClr val="4472C4"/>
                </a:solidFill>
                <a:latin typeface="Calibri"/>
                <a:ea typeface="Calibri"/>
                <a:cs typeface="Calibri"/>
                <a:sym typeface="Calibri"/>
              </a:rPr>
              <a:t> </a:t>
            </a:r>
            <a:r>
              <a:rPr lang="en-US" sz="1200" b="0" i="0" u="none" strike="noStrike" cap="none">
                <a:solidFill>
                  <a:schemeClr val="dk1"/>
                </a:solidFill>
                <a:latin typeface="Calibri"/>
                <a:ea typeface="Calibri"/>
                <a:cs typeface="Calibri"/>
                <a:sym typeface="Calibri"/>
              </a:rPr>
              <a:t>ADSP in the University of Chicago</a:t>
            </a:r>
            <a:endParaRPr sz="1200" b="0" i="0" u="none" strike="noStrike" cap="none">
              <a:solidFill>
                <a:srgbClr val="000000"/>
              </a:solidFill>
              <a:latin typeface="Calibri"/>
              <a:ea typeface="Calibri"/>
              <a:cs typeface="Calibri"/>
              <a:sym typeface="Calibri"/>
            </a:endParaRPr>
          </a:p>
          <a:p>
            <a:pPr marL="169545" marR="0" lvl="0" indent="-101600" algn="l" rtl="0">
              <a:lnSpc>
                <a:spcPct val="130000"/>
              </a:lnSpc>
              <a:spcBef>
                <a:spcPts val="665"/>
              </a:spcBef>
              <a:spcAft>
                <a:spcPts val="0"/>
              </a:spcAft>
              <a:buClr>
                <a:srgbClr val="000000"/>
              </a:buClr>
              <a:buSzPts val="1400"/>
              <a:buFont typeface="Arial"/>
              <a:buNone/>
            </a:pPr>
            <a:r>
              <a:rPr lang="en-US" sz="1200" b="1" i="0" u="none" strike="noStrike" cap="none">
                <a:solidFill>
                  <a:srgbClr val="4472C4"/>
                </a:solidFill>
                <a:latin typeface="Calibri"/>
                <a:ea typeface="Calibri"/>
                <a:cs typeface="Calibri"/>
                <a:sym typeface="Calibri"/>
              </a:rPr>
              <a:t>• Work experience: </a:t>
            </a:r>
            <a:r>
              <a:rPr lang="en-US" sz="1200" b="0" i="0" u="none" strike="noStrike" cap="none">
                <a:solidFill>
                  <a:schemeClr val="dk1"/>
                </a:solidFill>
                <a:latin typeface="Calibri"/>
                <a:ea typeface="Calibri"/>
                <a:cs typeface="Calibri"/>
                <a:sym typeface="Calibri"/>
              </a:rPr>
              <a:t>Retail &amp; Finance</a:t>
            </a:r>
            <a:endParaRPr sz="1200" b="0" i="0" u="none" strike="noStrike" cap="none">
              <a:solidFill>
                <a:srgbClr val="000000"/>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Calibri"/>
              <a:ea typeface="Calibri"/>
              <a:cs typeface="Calibri"/>
              <a:sym typeface="Calibri"/>
            </a:endParaRPr>
          </a:p>
        </p:txBody>
      </p:sp>
      <p:pic>
        <p:nvPicPr>
          <p:cNvPr id="264" name="Google Shape;264;p7"/>
          <p:cNvPicPr preferRelativeResize="0"/>
          <p:nvPr/>
        </p:nvPicPr>
        <p:blipFill rotWithShape="1">
          <a:blip r:embed="rId7">
            <a:alphaModFix/>
          </a:blip>
          <a:srcRect l="58" r="56"/>
          <a:stretch/>
        </p:blipFill>
        <p:spPr>
          <a:xfrm>
            <a:off x="6437267" y="3985844"/>
            <a:ext cx="1797314" cy="1796648"/>
          </a:xfrm>
          <a:prstGeom prst="ellipse">
            <a:avLst/>
          </a:prstGeom>
          <a:noFill/>
          <a:ln w="57150" cap="flat" cmpd="sng">
            <a:solidFill>
              <a:srgbClr val="E4E6EA"/>
            </a:solidFill>
            <a:prstDash val="solid"/>
            <a:round/>
            <a:headEnd type="none" w="sm" len="sm"/>
            <a:tailEnd type="none" w="sm" len="sm"/>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52"/>
        <p:cNvGrpSpPr/>
        <p:nvPr/>
      </p:nvGrpSpPr>
      <p:grpSpPr>
        <a:xfrm>
          <a:off x="0" y="0"/>
          <a:ext cx="0" cy="0"/>
          <a:chOff x="0" y="0"/>
          <a:chExt cx="0" cy="0"/>
        </a:xfrm>
      </p:grpSpPr>
      <p:sp>
        <p:nvSpPr>
          <p:cNvPr id="653" name="Google Shape;653;p3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20</a:t>
            </a:fld>
            <a:endParaRPr/>
          </a:p>
        </p:txBody>
      </p:sp>
      <p:sp>
        <p:nvSpPr>
          <p:cNvPr id="654" name="Google Shape;654;p38"/>
          <p:cNvSpPr txBox="1"/>
          <p:nvPr/>
        </p:nvSpPr>
        <p:spPr>
          <a:xfrm>
            <a:off x="804603" y="2722074"/>
            <a:ext cx="2504700" cy="1569620"/>
          </a:xfrm>
          <a:prstGeom prst="rect">
            <a:avLst/>
          </a:prstGeom>
          <a:noFill/>
          <a:ln>
            <a:noFill/>
          </a:ln>
        </p:spPr>
        <p:txBody>
          <a:bodyPr spcFirstLastPara="1" wrap="square" lIns="91425" tIns="45700" rIns="91425" bIns="45700" anchor="t" anchorCtr="0">
            <a:spAutoFit/>
          </a:bodyPr>
          <a:lstStyle/>
          <a:p>
            <a:pPr marL="171450" marR="0" lvl="0" indent="-171450" algn="l" rtl="0">
              <a:lnSpc>
                <a:spcPct val="200000"/>
              </a:lnSpc>
              <a:spcBef>
                <a:spcPts val="0"/>
              </a:spcBef>
              <a:spcAft>
                <a:spcPts val="0"/>
              </a:spcAft>
              <a:buClr>
                <a:schemeClr val="accent1"/>
              </a:buClr>
              <a:buSzPts val="1600"/>
              <a:buFont typeface="Arial"/>
              <a:buChar char="•"/>
            </a:pPr>
            <a:r>
              <a:rPr lang="en-US" sz="1600" b="0" i="0" u="none" strike="noStrike" cap="none">
                <a:solidFill>
                  <a:schemeClr val="accent1"/>
                </a:solidFill>
                <a:latin typeface="Calibri"/>
                <a:ea typeface="Calibri"/>
                <a:cs typeface="Calibri"/>
                <a:sym typeface="Calibri"/>
              </a:rPr>
              <a:t>Modality: </a:t>
            </a:r>
            <a:r>
              <a:rPr lang="en-US" sz="1600" b="0" i="0" u="none" strike="noStrike" cap="none">
                <a:solidFill>
                  <a:srgbClr val="000000"/>
                </a:solidFill>
                <a:latin typeface="Calibri"/>
                <a:ea typeface="Calibri"/>
                <a:cs typeface="Calibri"/>
                <a:sym typeface="Calibri"/>
              </a:rPr>
              <a:t>MRI </a:t>
            </a:r>
            <a:endParaRPr sz="1400" b="0" i="0" u="none" strike="noStrike" cap="none">
              <a:solidFill>
                <a:srgbClr val="000000"/>
              </a:solidFill>
              <a:latin typeface="Calibri"/>
              <a:ea typeface="Calibri"/>
              <a:cs typeface="Calibri"/>
              <a:sym typeface="Calibri"/>
            </a:endParaRPr>
          </a:p>
          <a:p>
            <a:pPr marL="171450" marR="0" lvl="0" indent="-171450" algn="l" rtl="0">
              <a:lnSpc>
                <a:spcPct val="200000"/>
              </a:lnSpc>
              <a:spcBef>
                <a:spcPts val="0"/>
              </a:spcBef>
              <a:spcAft>
                <a:spcPts val="0"/>
              </a:spcAft>
              <a:buClr>
                <a:schemeClr val="accent1"/>
              </a:buClr>
              <a:buSzPts val="1600"/>
              <a:buFont typeface="Arial"/>
              <a:buChar char="•"/>
            </a:pPr>
            <a:r>
              <a:rPr lang="en-US" sz="1600" b="0" i="0" u="none" strike="noStrike" cap="none">
                <a:solidFill>
                  <a:schemeClr val="accent1"/>
                </a:solidFill>
                <a:latin typeface="Calibri"/>
                <a:ea typeface="Calibri"/>
                <a:cs typeface="Calibri"/>
                <a:sym typeface="Calibri"/>
              </a:rPr>
              <a:t>Data Size: </a:t>
            </a:r>
            <a:r>
              <a:rPr lang="en-US" sz="1600" b="0" i="0" u="none" strike="noStrike" cap="none">
                <a:solidFill>
                  <a:srgbClr val="000000"/>
                </a:solidFill>
                <a:latin typeface="Calibri"/>
                <a:ea typeface="Calibri"/>
                <a:cs typeface="Calibri"/>
                <a:sym typeface="Calibri"/>
              </a:rPr>
              <a:t>33,894</a:t>
            </a:r>
            <a:endParaRPr sz="1400" b="0" i="0" u="none" strike="noStrike" cap="none">
              <a:solidFill>
                <a:srgbClr val="000000"/>
              </a:solidFill>
              <a:latin typeface="Calibri"/>
              <a:ea typeface="Calibri"/>
              <a:cs typeface="Calibri"/>
              <a:sym typeface="Calibri"/>
            </a:endParaRPr>
          </a:p>
          <a:p>
            <a:pPr marL="171450" marR="0" lvl="0" indent="-171450" algn="l" rtl="0">
              <a:lnSpc>
                <a:spcPct val="200000"/>
              </a:lnSpc>
              <a:spcBef>
                <a:spcPts val="0"/>
              </a:spcBef>
              <a:spcAft>
                <a:spcPts val="0"/>
              </a:spcAft>
              <a:buClr>
                <a:schemeClr val="accent1"/>
              </a:buClr>
              <a:buSzPts val="1600"/>
              <a:buFont typeface="Arial"/>
              <a:buChar char="•"/>
            </a:pPr>
            <a:r>
              <a:rPr lang="en-US" sz="1600" b="0" i="0" u="none" strike="noStrike" cap="none">
                <a:solidFill>
                  <a:schemeClr val="accent1"/>
                </a:solidFill>
                <a:latin typeface="Calibri"/>
                <a:ea typeface="Calibri"/>
                <a:cs typeface="Calibri"/>
                <a:sym typeface="Calibri"/>
              </a:rPr>
              <a:t>Training : Test </a:t>
            </a:r>
            <a:r>
              <a:rPr lang="en-US" sz="1600" b="0" i="0" u="none" strike="noStrike" cap="none">
                <a:solidFill>
                  <a:srgbClr val="000000"/>
                </a:solidFill>
                <a:latin typeface="Calibri"/>
                <a:ea typeface="Calibri"/>
                <a:cs typeface="Calibri"/>
                <a:sym typeface="Calibri"/>
              </a:rPr>
              <a:t>= 0.8 : 0.2</a:t>
            </a:r>
            <a:endParaRPr sz="1400" b="0" i="0" u="none" strike="noStrike" cap="none">
              <a:solidFill>
                <a:srgbClr val="000000"/>
              </a:solidFill>
              <a:latin typeface="Calibri"/>
              <a:ea typeface="Calibri"/>
              <a:cs typeface="Calibri"/>
              <a:sym typeface="Calibri"/>
            </a:endParaRPr>
          </a:p>
        </p:txBody>
      </p:sp>
      <p:sp>
        <p:nvSpPr>
          <p:cNvPr id="655" name="Google Shape;655;p38"/>
          <p:cNvSpPr txBox="1"/>
          <p:nvPr/>
        </p:nvSpPr>
        <p:spPr>
          <a:xfrm>
            <a:off x="800366" y="2329133"/>
            <a:ext cx="2504802"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accent1"/>
                </a:solidFill>
                <a:latin typeface="Calibri"/>
                <a:ea typeface="Calibri"/>
                <a:cs typeface="Calibri"/>
                <a:sym typeface="Calibri"/>
              </a:rPr>
              <a:t>Specification</a:t>
            </a:r>
            <a:endParaRPr sz="1400" b="0" i="0" u="none" strike="noStrike" cap="none">
              <a:solidFill>
                <a:srgbClr val="000000"/>
              </a:solidFill>
              <a:latin typeface="Calibri"/>
              <a:ea typeface="Calibri"/>
              <a:cs typeface="Calibri"/>
              <a:sym typeface="Calibri"/>
            </a:endParaRPr>
          </a:p>
        </p:txBody>
      </p:sp>
      <p:grpSp>
        <p:nvGrpSpPr>
          <p:cNvPr id="656" name="Google Shape;656;p38"/>
          <p:cNvGrpSpPr/>
          <p:nvPr/>
        </p:nvGrpSpPr>
        <p:grpSpPr>
          <a:xfrm>
            <a:off x="921287" y="1739673"/>
            <a:ext cx="308036" cy="444222"/>
            <a:chOff x="3934475" y="3619773"/>
            <a:chExt cx="308036" cy="444222"/>
          </a:xfrm>
        </p:grpSpPr>
        <p:sp>
          <p:nvSpPr>
            <p:cNvPr id="657" name="Google Shape;657;p38"/>
            <p:cNvSpPr/>
            <p:nvPr/>
          </p:nvSpPr>
          <p:spPr>
            <a:xfrm>
              <a:off x="3934475" y="3619773"/>
              <a:ext cx="308036" cy="444222"/>
            </a:xfrm>
            <a:custGeom>
              <a:avLst/>
              <a:gdLst/>
              <a:ahLst/>
              <a:cxnLst/>
              <a:rect l="l" t="t" r="r" b="b"/>
              <a:pathLst>
                <a:path w="419300" h="604675" extrusionOk="0">
                  <a:moveTo>
                    <a:pt x="97916" y="453171"/>
                  </a:moveTo>
                  <a:lnTo>
                    <a:pt x="326304" y="453171"/>
                  </a:lnTo>
                  <a:cubicBezTo>
                    <a:pt x="330808" y="453171"/>
                    <a:pt x="334339" y="456816"/>
                    <a:pt x="334339" y="461190"/>
                  </a:cubicBezTo>
                  <a:cubicBezTo>
                    <a:pt x="334339" y="465685"/>
                    <a:pt x="330808" y="469330"/>
                    <a:pt x="326304" y="469330"/>
                  </a:cubicBezTo>
                  <a:lnTo>
                    <a:pt x="97916" y="469330"/>
                  </a:lnTo>
                  <a:cubicBezTo>
                    <a:pt x="93411" y="469330"/>
                    <a:pt x="89759" y="465685"/>
                    <a:pt x="89759" y="461190"/>
                  </a:cubicBezTo>
                  <a:cubicBezTo>
                    <a:pt x="89759" y="456816"/>
                    <a:pt x="93411" y="453171"/>
                    <a:pt x="97916" y="453171"/>
                  </a:cubicBezTo>
                  <a:close/>
                  <a:moveTo>
                    <a:pt x="185206" y="404340"/>
                  </a:moveTo>
                  <a:lnTo>
                    <a:pt x="326304" y="404340"/>
                  </a:lnTo>
                  <a:cubicBezTo>
                    <a:pt x="330808" y="404340"/>
                    <a:pt x="334339" y="407985"/>
                    <a:pt x="334339" y="412480"/>
                  </a:cubicBezTo>
                  <a:cubicBezTo>
                    <a:pt x="334339" y="416976"/>
                    <a:pt x="330808" y="420499"/>
                    <a:pt x="326304" y="420499"/>
                  </a:cubicBezTo>
                  <a:lnTo>
                    <a:pt x="185206" y="420499"/>
                  </a:lnTo>
                  <a:cubicBezTo>
                    <a:pt x="180701" y="420499"/>
                    <a:pt x="177049" y="416976"/>
                    <a:pt x="177049" y="412480"/>
                  </a:cubicBezTo>
                  <a:cubicBezTo>
                    <a:pt x="177049" y="407985"/>
                    <a:pt x="180701" y="404340"/>
                    <a:pt x="185206" y="404340"/>
                  </a:cubicBezTo>
                  <a:close/>
                  <a:moveTo>
                    <a:pt x="147895" y="404340"/>
                  </a:moveTo>
                  <a:lnTo>
                    <a:pt x="162260" y="404340"/>
                  </a:lnTo>
                  <a:cubicBezTo>
                    <a:pt x="166764" y="404340"/>
                    <a:pt x="170416" y="407985"/>
                    <a:pt x="170416" y="412480"/>
                  </a:cubicBezTo>
                  <a:cubicBezTo>
                    <a:pt x="170416" y="416976"/>
                    <a:pt x="166764" y="420499"/>
                    <a:pt x="162260" y="420499"/>
                  </a:cubicBezTo>
                  <a:lnTo>
                    <a:pt x="147895" y="420499"/>
                  </a:lnTo>
                  <a:cubicBezTo>
                    <a:pt x="143391" y="420499"/>
                    <a:pt x="139861" y="416976"/>
                    <a:pt x="139861" y="412480"/>
                  </a:cubicBezTo>
                  <a:cubicBezTo>
                    <a:pt x="139861" y="407985"/>
                    <a:pt x="143391" y="404340"/>
                    <a:pt x="147895" y="404340"/>
                  </a:cubicBezTo>
                  <a:close/>
                  <a:moveTo>
                    <a:pt x="97906" y="404340"/>
                  </a:moveTo>
                  <a:lnTo>
                    <a:pt x="124657" y="404340"/>
                  </a:lnTo>
                  <a:cubicBezTo>
                    <a:pt x="129156" y="404340"/>
                    <a:pt x="132804" y="407985"/>
                    <a:pt x="132804" y="412480"/>
                  </a:cubicBezTo>
                  <a:cubicBezTo>
                    <a:pt x="132804" y="416976"/>
                    <a:pt x="129156" y="420499"/>
                    <a:pt x="124657" y="420499"/>
                  </a:cubicBezTo>
                  <a:lnTo>
                    <a:pt x="97906" y="420499"/>
                  </a:lnTo>
                  <a:cubicBezTo>
                    <a:pt x="93407" y="420499"/>
                    <a:pt x="89759" y="416976"/>
                    <a:pt x="89759" y="412480"/>
                  </a:cubicBezTo>
                  <a:cubicBezTo>
                    <a:pt x="89759" y="407985"/>
                    <a:pt x="93407" y="404340"/>
                    <a:pt x="97906" y="404340"/>
                  </a:cubicBezTo>
                  <a:close/>
                  <a:moveTo>
                    <a:pt x="97916" y="355085"/>
                  </a:moveTo>
                  <a:lnTo>
                    <a:pt x="326304" y="355085"/>
                  </a:lnTo>
                  <a:cubicBezTo>
                    <a:pt x="330808" y="355085"/>
                    <a:pt x="334339" y="358608"/>
                    <a:pt x="334339" y="363104"/>
                  </a:cubicBezTo>
                  <a:cubicBezTo>
                    <a:pt x="334339" y="367599"/>
                    <a:pt x="330808" y="371244"/>
                    <a:pt x="326304" y="371244"/>
                  </a:cubicBezTo>
                  <a:lnTo>
                    <a:pt x="97916" y="371244"/>
                  </a:lnTo>
                  <a:cubicBezTo>
                    <a:pt x="93411" y="371244"/>
                    <a:pt x="89759" y="367599"/>
                    <a:pt x="89759" y="363104"/>
                  </a:cubicBezTo>
                  <a:cubicBezTo>
                    <a:pt x="89759" y="358608"/>
                    <a:pt x="93411" y="355085"/>
                    <a:pt x="97916" y="355085"/>
                  </a:cubicBezTo>
                  <a:close/>
                  <a:moveTo>
                    <a:pt x="243849" y="305972"/>
                  </a:moveTo>
                  <a:lnTo>
                    <a:pt x="326302" y="305972"/>
                  </a:lnTo>
                  <a:cubicBezTo>
                    <a:pt x="330808" y="305972"/>
                    <a:pt x="334340" y="309617"/>
                    <a:pt x="334340" y="314112"/>
                  </a:cubicBezTo>
                  <a:cubicBezTo>
                    <a:pt x="334340" y="318486"/>
                    <a:pt x="330808" y="322131"/>
                    <a:pt x="326302" y="322131"/>
                  </a:cubicBezTo>
                  <a:lnTo>
                    <a:pt x="243849" y="322131"/>
                  </a:lnTo>
                  <a:cubicBezTo>
                    <a:pt x="239343" y="322131"/>
                    <a:pt x="235689" y="318486"/>
                    <a:pt x="235689" y="314112"/>
                  </a:cubicBezTo>
                  <a:cubicBezTo>
                    <a:pt x="235689" y="309617"/>
                    <a:pt x="239343" y="305972"/>
                    <a:pt x="243849" y="305972"/>
                  </a:cubicBezTo>
                  <a:close/>
                  <a:moveTo>
                    <a:pt x="98128" y="305972"/>
                  </a:moveTo>
                  <a:lnTo>
                    <a:pt x="220969" y="305972"/>
                  </a:lnTo>
                  <a:cubicBezTo>
                    <a:pt x="225474" y="305972"/>
                    <a:pt x="229126" y="309617"/>
                    <a:pt x="229126" y="314112"/>
                  </a:cubicBezTo>
                  <a:cubicBezTo>
                    <a:pt x="229126" y="318486"/>
                    <a:pt x="225474" y="322131"/>
                    <a:pt x="220969" y="322131"/>
                  </a:cubicBezTo>
                  <a:lnTo>
                    <a:pt x="98128" y="322131"/>
                  </a:lnTo>
                  <a:cubicBezTo>
                    <a:pt x="93623" y="322131"/>
                    <a:pt x="89971" y="318486"/>
                    <a:pt x="89971" y="314112"/>
                  </a:cubicBezTo>
                  <a:cubicBezTo>
                    <a:pt x="89971" y="309617"/>
                    <a:pt x="93623" y="305972"/>
                    <a:pt x="98128" y="305972"/>
                  </a:cubicBezTo>
                  <a:close/>
                  <a:moveTo>
                    <a:pt x="97916" y="256858"/>
                  </a:moveTo>
                  <a:lnTo>
                    <a:pt x="326304" y="256858"/>
                  </a:lnTo>
                  <a:cubicBezTo>
                    <a:pt x="330808" y="256858"/>
                    <a:pt x="334339" y="260508"/>
                    <a:pt x="334339" y="265009"/>
                  </a:cubicBezTo>
                  <a:cubicBezTo>
                    <a:pt x="334339" y="269510"/>
                    <a:pt x="330808" y="273159"/>
                    <a:pt x="326304" y="273159"/>
                  </a:cubicBezTo>
                  <a:lnTo>
                    <a:pt x="97916" y="273159"/>
                  </a:lnTo>
                  <a:cubicBezTo>
                    <a:pt x="93411" y="273159"/>
                    <a:pt x="89759" y="269510"/>
                    <a:pt x="89759" y="265009"/>
                  </a:cubicBezTo>
                  <a:cubicBezTo>
                    <a:pt x="89759" y="260508"/>
                    <a:pt x="93411" y="256858"/>
                    <a:pt x="97916" y="256858"/>
                  </a:cubicBezTo>
                  <a:close/>
                  <a:moveTo>
                    <a:pt x="165801" y="207745"/>
                  </a:moveTo>
                  <a:lnTo>
                    <a:pt x="326157" y="207745"/>
                  </a:lnTo>
                  <a:cubicBezTo>
                    <a:pt x="327983" y="207745"/>
                    <a:pt x="329688" y="208232"/>
                    <a:pt x="331027" y="209327"/>
                  </a:cubicBezTo>
                  <a:cubicBezTo>
                    <a:pt x="331149" y="209448"/>
                    <a:pt x="331270" y="209448"/>
                    <a:pt x="331270" y="209448"/>
                  </a:cubicBezTo>
                  <a:cubicBezTo>
                    <a:pt x="333949" y="211638"/>
                    <a:pt x="335045" y="215287"/>
                    <a:pt x="333949" y="218572"/>
                  </a:cubicBezTo>
                  <a:cubicBezTo>
                    <a:pt x="332732" y="221735"/>
                    <a:pt x="329688" y="223924"/>
                    <a:pt x="326278" y="223924"/>
                  </a:cubicBezTo>
                  <a:cubicBezTo>
                    <a:pt x="303144" y="224046"/>
                    <a:pt x="196240" y="224046"/>
                    <a:pt x="165801" y="223924"/>
                  </a:cubicBezTo>
                  <a:cubicBezTo>
                    <a:pt x="161296" y="223924"/>
                    <a:pt x="157643" y="220275"/>
                    <a:pt x="157643" y="215774"/>
                  </a:cubicBezTo>
                  <a:cubicBezTo>
                    <a:pt x="157643" y="211273"/>
                    <a:pt x="161296" y="207745"/>
                    <a:pt x="165801" y="207745"/>
                  </a:cubicBezTo>
                  <a:close/>
                  <a:moveTo>
                    <a:pt x="97912" y="207725"/>
                  </a:moveTo>
                  <a:cubicBezTo>
                    <a:pt x="113001" y="207847"/>
                    <a:pt x="125169" y="207847"/>
                    <a:pt x="139771" y="207725"/>
                  </a:cubicBezTo>
                  <a:cubicBezTo>
                    <a:pt x="144274" y="207603"/>
                    <a:pt x="148046" y="211257"/>
                    <a:pt x="148046" y="215641"/>
                  </a:cubicBezTo>
                  <a:cubicBezTo>
                    <a:pt x="148046" y="220148"/>
                    <a:pt x="144517" y="223801"/>
                    <a:pt x="140015" y="223923"/>
                  </a:cubicBezTo>
                  <a:cubicBezTo>
                    <a:pt x="132592" y="224045"/>
                    <a:pt x="105335" y="224045"/>
                    <a:pt x="97790" y="223923"/>
                  </a:cubicBezTo>
                  <a:cubicBezTo>
                    <a:pt x="93288" y="223923"/>
                    <a:pt x="89759" y="220148"/>
                    <a:pt x="89759" y="215641"/>
                  </a:cubicBezTo>
                  <a:cubicBezTo>
                    <a:pt x="89759" y="211257"/>
                    <a:pt x="93531" y="207725"/>
                    <a:pt x="97912" y="207725"/>
                  </a:cubicBezTo>
                  <a:close/>
                  <a:moveTo>
                    <a:pt x="8157" y="173803"/>
                  </a:moveTo>
                  <a:cubicBezTo>
                    <a:pt x="12540" y="173803"/>
                    <a:pt x="16192" y="177329"/>
                    <a:pt x="16192" y="181827"/>
                  </a:cubicBezTo>
                  <a:lnTo>
                    <a:pt x="16192" y="573065"/>
                  </a:lnTo>
                  <a:cubicBezTo>
                    <a:pt x="16192" y="581575"/>
                    <a:pt x="23132" y="588384"/>
                    <a:pt x="31533" y="588384"/>
                  </a:cubicBezTo>
                  <a:lnTo>
                    <a:pt x="387767" y="588384"/>
                  </a:lnTo>
                  <a:cubicBezTo>
                    <a:pt x="396168" y="588384"/>
                    <a:pt x="403108" y="581575"/>
                    <a:pt x="403108" y="573065"/>
                  </a:cubicBezTo>
                  <a:lnTo>
                    <a:pt x="403108" y="547412"/>
                  </a:lnTo>
                  <a:cubicBezTo>
                    <a:pt x="403108" y="543035"/>
                    <a:pt x="406638" y="539388"/>
                    <a:pt x="411143" y="539388"/>
                  </a:cubicBezTo>
                  <a:cubicBezTo>
                    <a:pt x="415648" y="539388"/>
                    <a:pt x="419300" y="543035"/>
                    <a:pt x="419300" y="547412"/>
                  </a:cubicBezTo>
                  <a:lnTo>
                    <a:pt x="419300" y="573065"/>
                  </a:lnTo>
                  <a:cubicBezTo>
                    <a:pt x="419300" y="590450"/>
                    <a:pt x="405177" y="604675"/>
                    <a:pt x="387767" y="604675"/>
                  </a:cubicBezTo>
                  <a:lnTo>
                    <a:pt x="31533" y="604675"/>
                  </a:lnTo>
                  <a:cubicBezTo>
                    <a:pt x="14123" y="604675"/>
                    <a:pt x="0" y="590450"/>
                    <a:pt x="0" y="573065"/>
                  </a:cubicBezTo>
                  <a:lnTo>
                    <a:pt x="0" y="181827"/>
                  </a:lnTo>
                  <a:cubicBezTo>
                    <a:pt x="0" y="177329"/>
                    <a:pt x="3652" y="173803"/>
                    <a:pt x="8157" y="173803"/>
                  </a:cubicBezTo>
                  <a:close/>
                  <a:moveTo>
                    <a:pt x="8140" y="136050"/>
                  </a:moveTo>
                  <a:cubicBezTo>
                    <a:pt x="12514" y="136050"/>
                    <a:pt x="16159" y="139691"/>
                    <a:pt x="16159" y="144182"/>
                  </a:cubicBezTo>
                  <a:lnTo>
                    <a:pt x="16159" y="155227"/>
                  </a:lnTo>
                  <a:cubicBezTo>
                    <a:pt x="16159" y="159718"/>
                    <a:pt x="12514" y="163359"/>
                    <a:pt x="8140" y="163359"/>
                  </a:cubicBezTo>
                  <a:cubicBezTo>
                    <a:pt x="3645" y="163359"/>
                    <a:pt x="0" y="159718"/>
                    <a:pt x="0" y="155227"/>
                  </a:cubicBezTo>
                  <a:lnTo>
                    <a:pt x="0" y="144182"/>
                  </a:lnTo>
                  <a:cubicBezTo>
                    <a:pt x="0" y="139691"/>
                    <a:pt x="3645" y="136050"/>
                    <a:pt x="8140" y="136050"/>
                  </a:cubicBezTo>
                  <a:close/>
                  <a:moveTo>
                    <a:pt x="210144" y="33448"/>
                  </a:moveTo>
                  <a:cubicBezTo>
                    <a:pt x="218874" y="33448"/>
                    <a:pt x="225951" y="40525"/>
                    <a:pt x="225951" y="49255"/>
                  </a:cubicBezTo>
                  <a:cubicBezTo>
                    <a:pt x="225951" y="57985"/>
                    <a:pt x="218874" y="65062"/>
                    <a:pt x="210144" y="65062"/>
                  </a:cubicBezTo>
                  <a:cubicBezTo>
                    <a:pt x="201414" y="65062"/>
                    <a:pt x="194337" y="57985"/>
                    <a:pt x="194337" y="49255"/>
                  </a:cubicBezTo>
                  <a:cubicBezTo>
                    <a:pt x="194337" y="40525"/>
                    <a:pt x="201414" y="33448"/>
                    <a:pt x="210144" y="33448"/>
                  </a:cubicBezTo>
                  <a:close/>
                  <a:moveTo>
                    <a:pt x="210502" y="16167"/>
                  </a:moveTo>
                  <a:cubicBezTo>
                    <a:pt x="194553" y="16167"/>
                    <a:pt x="179822" y="25405"/>
                    <a:pt x="172882" y="39749"/>
                  </a:cubicBezTo>
                  <a:cubicBezTo>
                    <a:pt x="171543" y="42545"/>
                    <a:pt x="168743" y="44246"/>
                    <a:pt x="165577" y="44246"/>
                  </a:cubicBezTo>
                  <a:lnTo>
                    <a:pt x="136845" y="44246"/>
                  </a:lnTo>
                  <a:lnTo>
                    <a:pt x="136845" y="115600"/>
                  </a:lnTo>
                  <a:lnTo>
                    <a:pt x="221216" y="115600"/>
                  </a:lnTo>
                  <a:cubicBezTo>
                    <a:pt x="225721" y="115600"/>
                    <a:pt x="229373" y="119247"/>
                    <a:pt x="229373" y="123744"/>
                  </a:cubicBezTo>
                  <a:cubicBezTo>
                    <a:pt x="229373" y="128242"/>
                    <a:pt x="225721" y="131767"/>
                    <a:pt x="221216" y="131767"/>
                  </a:cubicBezTo>
                  <a:lnTo>
                    <a:pt x="128688" y="131767"/>
                  </a:lnTo>
                  <a:cubicBezTo>
                    <a:pt x="124305" y="131767"/>
                    <a:pt x="120652" y="128242"/>
                    <a:pt x="120652" y="123744"/>
                  </a:cubicBezTo>
                  <a:lnTo>
                    <a:pt x="120652" y="113898"/>
                  </a:lnTo>
                  <a:lnTo>
                    <a:pt x="61117" y="113898"/>
                  </a:lnTo>
                  <a:lnTo>
                    <a:pt x="61117" y="516127"/>
                  </a:lnTo>
                  <a:lnTo>
                    <a:pt x="359156" y="516127"/>
                  </a:lnTo>
                  <a:lnTo>
                    <a:pt x="359156" y="113898"/>
                  </a:lnTo>
                  <a:lnTo>
                    <a:pt x="300230" y="113898"/>
                  </a:lnTo>
                  <a:lnTo>
                    <a:pt x="300230" y="123744"/>
                  </a:lnTo>
                  <a:cubicBezTo>
                    <a:pt x="300230" y="128242"/>
                    <a:pt x="296578" y="131767"/>
                    <a:pt x="292195" y="131767"/>
                  </a:cubicBezTo>
                  <a:lnTo>
                    <a:pt x="252140" y="131767"/>
                  </a:lnTo>
                  <a:cubicBezTo>
                    <a:pt x="247635" y="131767"/>
                    <a:pt x="243983" y="128242"/>
                    <a:pt x="243983" y="123744"/>
                  </a:cubicBezTo>
                  <a:cubicBezTo>
                    <a:pt x="243983" y="119247"/>
                    <a:pt x="247635" y="115600"/>
                    <a:pt x="252140" y="115600"/>
                  </a:cubicBezTo>
                  <a:lnTo>
                    <a:pt x="284038" y="115600"/>
                  </a:lnTo>
                  <a:lnTo>
                    <a:pt x="284038" y="44246"/>
                  </a:lnTo>
                  <a:lnTo>
                    <a:pt x="255305" y="44246"/>
                  </a:lnTo>
                  <a:cubicBezTo>
                    <a:pt x="252140" y="44246"/>
                    <a:pt x="249340" y="42545"/>
                    <a:pt x="248001" y="39749"/>
                  </a:cubicBezTo>
                  <a:cubicBezTo>
                    <a:pt x="241061" y="25405"/>
                    <a:pt x="226329" y="16167"/>
                    <a:pt x="210502" y="16167"/>
                  </a:cubicBezTo>
                  <a:close/>
                  <a:moveTo>
                    <a:pt x="210502" y="0"/>
                  </a:moveTo>
                  <a:cubicBezTo>
                    <a:pt x="230712" y="0"/>
                    <a:pt x="249705" y="10819"/>
                    <a:pt x="260175" y="28079"/>
                  </a:cubicBezTo>
                  <a:lnTo>
                    <a:pt x="292195" y="28079"/>
                  </a:lnTo>
                  <a:cubicBezTo>
                    <a:pt x="296578" y="28079"/>
                    <a:pt x="300230" y="31726"/>
                    <a:pt x="300230" y="36224"/>
                  </a:cubicBezTo>
                  <a:lnTo>
                    <a:pt x="300230" y="48987"/>
                  </a:lnTo>
                  <a:lnTo>
                    <a:pt x="387767" y="48987"/>
                  </a:lnTo>
                  <a:cubicBezTo>
                    <a:pt x="405177" y="48987"/>
                    <a:pt x="419300" y="63088"/>
                    <a:pt x="419300" y="80470"/>
                  </a:cubicBezTo>
                  <a:lnTo>
                    <a:pt x="419300" y="518680"/>
                  </a:lnTo>
                  <a:cubicBezTo>
                    <a:pt x="419300" y="523178"/>
                    <a:pt x="415648" y="526824"/>
                    <a:pt x="411143" y="526824"/>
                  </a:cubicBezTo>
                  <a:cubicBezTo>
                    <a:pt x="406638" y="526824"/>
                    <a:pt x="402986" y="523178"/>
                    <a:pt x="402986" y="518680"/>
                  </a:cubicBezTo>
                  <a:lnTo>
                    <a:pt x="402986" y="80470"/>
                  </a:lnTo>
                  <a:cubicBezTo>
                    <a:pt x="402986" y="72083"/>
                    <a:pt x="396168" y="65154"/>
                    <a:pt x="387767" y="65154"/>
                  </a:cubicBezTo>
                  <a:lnTo>
                    <a:pt x="300230" y="65154"/>
                  </a:lnTo>
                  <a:lnTo>
                    <a:pt x="300230" y="97731"/>
                  </a:lnTo>
                  <a:lnTo>
                    <a:pt x="367314" y="97731"/>
                  </a:lnTo>
                  <a:cubicBezTo>
                    <a:pt x="371818" y="97731"/>
                    <a:pt x="375471" y="101256"/>
                    <a:pt x="375471" y="105754"/>
                  </a:cubicBezTo>
                  <a:lnTo>
                    <a:pt x="375471" y="524272"/>
                  </a:lnTo>
                  <a:cubicBezTo>
                    <a:pt x="375471" y="528769"/>
                    <a:pt x="371818" y="532416"/>
                    <a:pt x="367314" y="532416"/>
                  </a:cubicBezTo>
                  <a:lnTo>
                    <a:pt x="52960" y="532416"/>
                  </a:lnTo>
                  <a:cubicBezTo>
                    <a:pt x="48456" y="532416"/>
                    <a:pt x="44803" y="528769"/>
                    <a:pt x="44803" y="524272"/>
                  </a:cubicBezTo>
                  <a:lnTo>
                    <a:pt x="44803" y="105754"/>
                  </a:lnTo>
                  <a:cubicBezTo>
                    <a:pt x="44803" y="101256"/>
                    <a:pt x="48456" y="97731"/>
                    <a:pt x="52960" y="97731"/>
                  </a:cubicBezTo>
                  <a:lnTo>
                    <a:pt x="120652" y="97731"/>
                  </a:lnTo>
                  <a:lnTo>
                    <a:pt x="120652" y="65154"/>
                  </a:lnTo>
                  <a:lnTo>
                    <a:pt x="31533" y="65154"/>
                  </a:lnTo>
                  <a:cubicBezTo>
                    <a:pt x="23132" y="65154"/>
                    <a:pt x="16192" y="72083"/>
                    <a:pt x="16192" y="80470"/>
                  </a:cubicBezTo>
                  <a:lnTo>
                    <a:pt x="16192" y="117545"/>
                  </a:lnTo>
                  <a:cubicBezTo>
                    <a:pt x="16192" y="121921"/>
                    <a:pt x="12540" y="125568"/>
                    <a:pt x="8157" y="125568"/>
                  </a:cubicBezTo>
                  <a:cubicBezTo>
                    <a:pt x="3652" y="125568"/>
                    <a:pt x="0" y="122042"/>
                    <a:pt x="0" y="117545"/>
                  </a:cubicBezTo>
                  <a:lnTo>
                    <a:pt x="0" y="80470"/>
                  </a:lnTo>
                  <a:cubicBezTo>
                    <a:pt x="0" y="63088"/>
                    <a:pt x="14123" y="48987"/>
                    <a:pt x="31533" y="48987"/>
                  </a:cubicBezTo>
                  <a:lnTo>
                    <a:pt x="120652" y="48987"/>
                  </a:lnTo>
                  <a:lnTo>
                    <a:pt x="120652" y="36224"/>
                  </a:lnTo>
                  <a:cubicBezTo>
                    <a:pt x="120652" y="31726"/>
                    <a:pt x="124305" y="28079"/>
                    <a:pt x="128688" y="28079"/>
                  </a:cubicBezTo>
                  <a:lnTo>
                    <a:pt x="160829" y="28079"/>
                  </a:lnTo>
                  <a:cubicBezTo>
                    <a:pt x="171178" y="10819"/>
                    <a:pt x="190170" y="0"/>
                    <a:pt x="210502"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658" name="Google Shape;658;p38"/>
            <p:cNvSpPr/>
            <p:nvPr/>
          </p:nvSpPr>
          <p:spPr>
            <a:xfrm>
              <a:off x="4017223" y="3739102"/>
              <a:ext cx="142542" cy="205561"/>
            </a:xfrm>
            <a:custGeom>
              <a:avLst/>
              <a:gdLst/>
              <a:ahLst/>
              <a:cxnLst/>
              <a:rect l="l" t="t" r="r" b="b"/>
              <a:pathLst>
                <a:path w="419300" h="604675" extrusionOk="0">
                  <a:moveTo>
                    <a:pt x="97916" y="453171"/>
                  </a:moveTo>
                  <a:lnTo>
                    <a:pt x="326304" y="453171"/>
                  </a:lnTo>
                  <a:cubicBezTo>
                    <a:pt x="330808" y="453171"/>
                    <a:pt x="334339" y="456816"/>
                    <a:pt x="334339" y="461190"/>
                  </a:cubicBezTo>
                  <a:cubicBezTo>
                    <a:pt x="334339" y="465685"/>
                    <a:pt x="330808" y="469330"/>
                    <a:pt x="326304" y="469330"/>
                  </a:cubicBezTo>
                  <a:lnTo>
                    <a:pt x="97916" y="469330"/>
                  </a:lnTo>
                  <a:cubicBezTo>
                    <a:pt x="93411" y="469330"/>
                    <a:pt x="89759" y="465685"/>
                    <a:pt x="89759" y="461190"/>
                  </a:cubicBezTo>
                  <a:cubicBezTo>
                    <a:pt x="89759" y="456816"/>
                    <a:pt x="93411" y="453171"/>
                    <a:pt x="97916" y="453171"/>
                  </a:cubicBezTo>
                  <a:close/>
                  <a:moveTo>
                    <a:pt x="185206" y="404340"/>
                  </a:moveTo>
                  <a:lnTo>
                    <a:pt x="326304" y="404340"/>
                  </a:lnTo>
                  <a:cubicBezTo>
                    <a:pt x="330808" y="404340"/>
                    <a:pt x="334339" y="407985"/>
                    <a:pt x="334339" y="412480"/>
                  </a:cubicBezTo>
                  <a:cubicBezTo>
                    <a:pt x="334339" y="416976"/>
                    <a:pt x="330808" y="420499"/>
                    <a:pt x="326304" y="420499"/>
                  </a:cubicBezTo>
                  <a:lnTo>
                    <a:pt x="185206" y="420499"/>
                  </a:lnTo>
                  <a:cubicBezTo>
                    <a:pt x="180701" y="420499"/>
                    <a:pt x="177049" y="416976"/>
                    <a:pt x="177049" y="412480"/>
                  </a:cubicBezTo>
                  <a:cubicBezTo>
                    <a:pt x="177049" y="407985"/>
                    <a:pt x="180701" y="404340"/>
                    <a:pt x="185206" y="404340"/>
                  </a:cubicBezTo>
                  <a:close/>
                  <a:moveTo>
                    <a:pt x="147895" y="404340"/>
                  </a:moveTo>
                  <a:lnTo>
                    <a:pt x="162260" y="404340"/>
                  </a:lnTo>
                  <a:cubicBezTo>
                    <a:pt x="166764" y="404340"/>
                    <a:pt x="170416" y="407985"/>
                    <a:pt x="170416" y="412480"/>
                  </a:cubicBezTo>
                  <a:cubicBezTo>
                    <a:pt x="170416" y="416976"/>
                    <a:pt x="166764" y="420499"/>
                    <a:pt x="162260" y="420499"/>
                  </a:cubicBezTo>
                  <a:lnTo>
                    <a:pt x="147895" y="420499"/>
                  </a:lnTo>
                  <a:cubicBezTo>
                    <a:pt x="143391" y="420499"/>
                    <a:pt x="139861" y="416976"/>
                    <a:pt x="139861" y="412480"/>
                  </a:cubicBezTo>
                  <a:cubicBezTo>
                    <a:pt x="139861" y="407985"/>
                    <a:pt x="143391" y="404340"/>
                    <a:pt x="147895" y="404340"/>
                  </a:cubicBezTo>
                  <a:close/>
                  <a:moveTo>
                    <a:pt x="97906" y="404340"/>
                  </a:moveTo>
                  <a:lnTo>
                    <a:pt x="124657" y="404340"/>
                  </a:lnTo>
                  <a:cubicBezTo>
                    <a:pt x="129156" y="404340"/>
                    <a:pt x="132804" y="407985"/>
                    <a:pt x="132804" y="412480"/>
                  </a:cubicBezTo>
                  <a:cubicBezTo>
                    <a:pt x="132804" y="416976"/>
                    <a:pt x="129156" y="420499"/>
                    <a:pt x="124657" y="420499"/>
                  </a:cubicBezTo>
                  <a:lnTo>
                    <a:pt x="97906" y="420499"/>
                  </a:lnTo>
                  <a:cubicBezTo>
                    <a:pt x="93407" y="420499"/>
                    <a:pt x="89759" y="416976"/>
                    <a:pt x="89759" y="412480"/>
                  </a:cubicBezTo>
                  <a:cubicBezTo>
                    <a:pt x="89759" y="407985"/>
                    <a:pt x="93407" y="404340"/>
                    <a:pt x="97906" y="404340"/>
                  </a:cubicBezTo>
                  <a:close/>
                  <a:moveTo>
                    <a:pt x="97916" y="355085"/>
                  </a:moveTo>
                  <a:lnTo>
                    <a:pt x="326304" y="355085"/>
                  </a:lnTo>
                  <a:cubicBezTo>
                    <a:pt x="330808" y="355085"/>
                    <a:pt x="334339" y="358608"/>
                    <a:pt x="334339" y="363104"/>
                  </a:cubicBezTo>
                  <a:cubicBezTo>
                    <a:pt x="334339" y="367599"/>
                    <a:pt x="330808" y="371244"/>
                    <a:pt x="326304" y="371244"/>
                  </a:cubicBezTo>
                  <a:lnTo>
                    <a:pt x="97916" y="371244"/>
                  </a:lnTo>
                  <a:cubicBezTo>
                    <a:pt x="93411" y="371244"/>
                    <a:pt x="89759" y="367599"/>
                    <a:pt x="89759" y="363104"/>
                  </a:cubicBezTo>
                  <a:cubicBezTo>
                    <a:pt x="89759" y="358608"/>
                    <a:pt x="93411" y="355085"/>
                    <a:pt x="97916" y="355085"/>
                  </a:cubicBezTo>
                  <a:close/>
                  <a:moveTo>
                    <a:pt x="243849" y="305972"/>
                  </a:moveTo>
                  <a:lnTo>
                    <a:pt x="326302" y="305972"/>
                  </a:lnTo>
                  <a:cubicBezTo>
                    <a:pt x="330808" y="305972"/>
                    <a:pt x="334340" y="309617"/>
                    <a:pt x="334340" y="314112"/>
                  </a:cubicBezTo>
                  <a:cubicBezTo>
                    <a:pt x="334340" y="318486"/>
                    <a:pt x="330808" y="322131"/>
                    <a:pt x="326302" y="322131"/>
                  </a:cubicBezTo>
                  <a:lnTo>
                    <a:pt x="243849" y="322131"/>
                  </a:lnTo>
                  <a:cubicBezTo>
                    <a:pt x="239343" y="322131"/>
                    <a:pt x="235689" y="318486"/>
                    <a:pt x="235689" y="314112"/>
                  </a:cubicBezTo>
                  <a:cubicBezTo>
                    <a:pt x="235689" y="309617"/>
                    <a:pt x="239343" y="305972"/>
                    <a:pt x="243849" y="305972"/>
                  </a:cubicBezTo>
                  <a:close/>
                  <a:moveTo>
                    <a:pt x="98128" y="305972"/>
                  </a:moveTo>
                  <a:lnTo>
                    <a:pt x="220969" y="305972"/>
                  </a:lnTo>
                  <a:cubicBezTo>
                    <a:pt x="225474" y="305972"/>
                    <a:pt x="229126" y="309617"/>
                    <a:pt x="229126" y="314112"/>
                  </a:cubicBezTo>
                  <a:cubicBezTo>
                    <a:pt x="229126" y="318486"/>
                    <a:pt x="225474" y="322131"/>
                    <a:pt x="220969" y="322131"/>
                  </a:cubicBezTo>
                  <a:lnTo>
                    <a:pt x="98128" y="322131"/>
                  </a:lnTo>
                  <a:cubicBezTo>
                    <a:pt x="93623" y="322131"/>
                    <a:pt x="89971" y="318486"/>
                    <a:pt x="89971" y="314112"/>
                  </a:cubicBezTo>
                  <a:cubicBezTo>
                    <a:pt x="89971" y="309617"/>
                    <a:pt x="93623" y="305972"/>
                    <a:pt x="98128" y="305972"/>
                  </a:cubicBezTo>
                  <a:close/>
                  <a:moveTo>
                    <a:pt x="97916" y="256858"/>
                  </a:moveTo>
                  <a:lnTo>
                    <a:pt x="326304" y="256858"/>
                  </a:lnTo>
                  <a:cubicBezTo>
                    <a:pt x="330808" y="256858"/>
                    <a:pt x="334339" y="260508"/>
                    <a:pt x="334339" y="265009"/>
                  </a:cubicBezTo>
                  <a:cubicBezTo>
                    <a:pt x="334339" y="269510"/>
                    <a:pt x="330808" y="273159"/>
                    <a:pt x="326304" y="273159"/>
                  </a:cubicBezTo>
                  <a:lnTo>
                    <a:pt x="97916" y="273159"/>
                  </a:lnTo>
                  <a:cubicBezTo>
                    <a:pt x="93411" y="273159"/>
                    <a:pt x="89759" y="269510"/>
                    <a:pt x="89759" y="265009"/>
                  </a:cubicBezTo>
                  <a:cubicBezTo>
                    <a:pt x="89759" y="260508"/>
                    <a:pt x="93411" y="256858"/>
                    <a:pt x="97916" y="256858"/>
                  </a:cubicBezTo>
                  <a:close/>
                  <a:moveTo>
                    <a:pt x="165801" y="207745"/>
                  </a:moveTo>
                  <a:lnTo>
                    <a:pt x="326157" y="207745"/>
                  </a:lnTo>
                  <a:cubicBezTo>
                    <a:pt x="327983" y="207745"/>
                    <a:pt x="329688" y="208232"/>
                    <a:pt x="331027" y="209327"/>
                  </a:cubicBezTo>
                  <a:cubicBezTo>
                    <a:pt x="331149" y="209448"/>
                    <a:pt x="331270" y="209448"/>
                    <a:pt x="331270" y="209448"/>
                  </a:cubicBezTo>
                  <a:cubicBezTo>
                    <a:pt x="333949" y="211638"/>
                    <a:pt x="335045" y="215287"/>
                    <a:pt x="333949" y="218572"/>
                  </a:cubicBezTo>
                  <a:cubicBezTo>
                    <a:pt x="332732" y="221735"/>
                    <a:pt x="329688" y="223924"/>
                    <a:pt x="326278" y="223924"/>
                  </a:cubicBezTo>
                  <a:cubicBezTo>
                    <a:pt x="303144" y="224046"/>
                    <a:pt x="196240" y="224046"/>
                    <a:pt x="165801" y="223924"/>
                  </a:cubicBezTo>
                  <a:cubicBezTo>
                    <a:pt x="161296" y="223924"/>
                    <a:pt x="157643" y="220275"/>
                    <a:pt x="157643" y="215774"/>
                  </a:cubicBezTo>
                  <a:cubicBezTo>
                    <a:pt x="157643" y="211273"/>
                    <a:pt x="161296" y="207745"/>
                    <a:pt x="165801" y="207745"/>
                  </a:cubicBezTo>
                  <a:close/>
                  <a:moveTo>
                    <a:pt x="97912" y="207725"/>
                  </a:moveTo>
                  <a:cubicBezTo>
                    <a:pt x="113001" y="207847"/>
                    <a:pt x="125169" y="207847"/>
                    <a:pt x="139771" y="207725"/>
                  </a:cubicBezTo>
                  <a:cubicBezTo>
                    <a:pt x="144274" y="207603"/>
                    <a:pt x="148046" y="211257"/>
                    <a:pt x="148046" y="215641"/>
                  </a:cubicBezTo>
                  <a:cubicBezTo>
                    <a:pt x="148046" y="220148"/>
                    <a:pt x="144517" y="223801"/>
                    <a:pt x="140015" y="223923"/>
                  </a:cubicBezTo>
                  <a:cubicBezTo>
                    <a:pt x="132592" y="224045"/>
                    <a:pt x="105335" y="224045"/>
                    <a:pt x="97790" y="223923"/>
                  </a:cubicBezTo>
                  <a:cubicBezTo>
                    <a:pt x="93288" y="223923"/>
                    <a:pt x="89759" y="220148"/>
                    <a:pt x="89759" y="215641"/>
                  </a:cubicBezTo>
                  <a:cubicBezTo>
                    <a:pt x="89759" y="211257"/>
                    <a:pt x="93531" y="207725"/>
                    <a:pt x="97912" y="207725"/>
                  </a:cubicBezTo>
                  <a:close/>
                  <a:moveTo>
                    <a:pt x="8157" y="173803"/>
                  </a:moveTo>
                  <a:cubicBezTo>
                    <a:pt x="12540" y="173803"/>
                    <a:pt x="16192" y="177329"/>
                    <a:pt x="16192" y="181827"/>
                  </a:cubicBezTo>
                  <a:lnTo>
                    <a:pt x="16192" y="573065"/>
                  </a:lnTo>
                  <a:cubicBezTo>
                    <a:pt x="16192" y="581575"/>
                    <a:pt x="23132" y="588384"/>
                    <a:pt x="31533" y="588384"/>
                  </a:cubicBezTo>
                  <a:lnTo>
                    <a:pt x="387767" y="588384"/>
                  </a:lnTo>
                  <a:cubicBezTo>
                    <a:pt x="396168" y="588384"/>
                    <a:pt x="403108" y="581575"/>
                    <a:pt x="403108" y="573065"/>
                  </a:cubicBezTo>
                  <a:lnTo>
                    <a:pt x="403108" y="547412"/>
                  </a:lnTo>
                  <a:cubicBezTo>
                    <a:pt x="403108" y="543035"/>
                    <a:pt x="406638" y="539388"/>
                    <a:pt x="411143" y="539388"/>
                  </a:cubicBezTo>
                  <a:cubicBezTo>
                    <a:pt x="415648" y="539388"/>
                    <a:pt x="419300" y="543035"/>
                    <a:pt x="419300" y="547412"/>
                  </a:cubicBezTo>
                  <a:lnTo>
                    <a:pt x="419300" y="573065"/>
                  </a:lnTo>
                  <a:cubicBezTo>
                    <a:pt x="419300" y="590450"/>
                    <a:pt x="405177" y="604675"/>
                    <a:pt x="387767" y="604675"/>
                  </a:cubicBezTo>
                  <a:lnTo>
                    <a:pt x="31533" y="604675"/>
                  </a:lnTo>
                  <a:cubicBezTo>
                    <a:pt x="14123" y="604675"/>
                    <a:pt x="0" y="590450"/>
                    <a:pt x="0" y="573065"/>
                  </a:cubicBezTo>
                  <a:lnTo>
                    <a:pt x="0" y="181827"/>
                  </a:lnTo>
                  <a:cubicBezTo>
                    <a:pt x="0" y="177329"/>
                    <a:pt x="3652" y="173803"/>
                    <a:pt x="8157" y="173803"/>
                  </a:cubicBezTo>
                  <a:close/>
                  <a:moveTo>
                    <a:pt x="8140" y="136050"/>
                  </a:moveTo>
                  <a:cubicBezTo>
                    <a:pt x="12514" y="136050"/>
                    <a:pt x="16159" y="139691"/>
                    <a:pt x="16159" y="144182"/>
                  </a:cubicBezTo>
                  <a:lnTo>
                    <a:pt x="16159" y="155227"/>
                  </a:lnTo>
                  <a:cubicBezTo>
                    <a:pt x="16159" y="159718"/>
                    <a:pt x="12514" y="163359"/>
                    <a:pt x="8140" y="163359"/>
                  </a:cubicBezTo>
                  <a:cubicBezTo>
                    <a:pt x="3645" y="163359"/>
                    <a:pt x="0" y="159718"/>
                    <a:pt x="0" y="155227"/>
                  </a:cubicBezTo>
                  <a:lnTo>
                    <a:pt x="0" y="144182"/>
                  </a:lnTo>
                  <a:cubicBezTo>
                    <a:pt x="0" y="139691"/>
                    <a:pt x="3645" y="136050"/>
                    <a:pt x="8140" y="136050"/>
                  </a:cubicBezTo>
                  <a:close/>
                  <a:moveTo>
                    <a:pt x="210144" y="33448"/>
                  </a:moveTo>
                  <a:cubicBezTo>
                    <a:pt x="218874" y="33448"/>
                    <a:pt x="225951" y="40525"/>
                    <a:pt x="225951" y="49255"/>
                  </a:cubicBezTo>
                  <a:cubicBezTo>
                    <a:pt x="225951" y="57985"/>
                    <a:pt x="218874" y="65062"/>
                    <a:pt x="210144" y="65062"/>
                  </a:cubicBezTo>
                  <a:cubicBezTo>
                    <a:pt x="201414" y="65062"/>
                    <a:pt x="194337" y="57985"/>
                    <a:pt x="194337" y="49255"/>
                  </a:cubicBezTo>
                  <a:cubicBezTo>
                    <a:pt x="194337" y="40525"/>
                    <a:pt x="201414" y="33448"/>
                    <a:pt x="210144" y="33448"/>
                  </a:cubicBezTo>
                  <a:close/>
                  <a:moveTo>
                    <a:pt x="210502" y="16167"/>
                  </a:moveTo>
                  <a:cubicBezTo>
                    <a:pt x="194553" y="16167"/>
                    <a:pt x="179822" y="25405"/>
                    <a:pt x="172882" y="39749"/>
                  </a:cubicBezTo>
                  <a:cubicBezTo>
                    <a:pt x="171543" y="42545"/>
                    <a:pt x="168743" y="44246"/>
                    <a:pt x="165577" y="44246"/>
                  </a:cubicBezTo>
                  <a:lnTo>
                    <a:pt x="136845" y="44246"/>
                  </a:lnTo>
                  <a:lnTo>
                    <a:pt x="136845" y="115600"/>
                  </a:lnTo>
                  <a:lnTo>
                    <a:pt x="221216" y="115600"/>
                  </a:lnTo>
                  <a:cubicBezTo>
                    <a:pt x="225721" y="115600"/>
                    <a:pt x="229373" y="119247"/>
                    <a:pt x="229373" y="123744"/>
                  </a:cubicBezTo>
                  <a:cubicBezTo>
                    <a:pt x="229373" y="128242"/>
                    <a:pt x="225721" y="131767"/>
                    <a:pt x="221216" y="131767"/>
                  </a:cubicBezTo>
                  <a:lnTo>
                    <a:pt x="128688" y="131767"/>
                  </a:lnTo>
                  <a:cubicBezTo>
                    <a:pt x="124305" y="131767"/>
                    <a:pt x="120652" y="128242"/>
                    <a:pt x="120652" y="123744"/>
                  </a:cubicBezTo>
                  <a:lnTo>
                    <a:pt x="120652" y="113898"/>
                  </a:lnTo>
                  <a:lnTo>
                    <a:pt x="61117" y="113898"/>
                  </a:lnTo>
                  <a:lnTo>
                    <a:pt x="61117" y="516127"/>
                  </a:lnTo>
                  <a:lnTo>
                    <a:pt x="359156" y="516127"/>
                  </a:lnTo>
                  <a:lnTo>
                    <a:pt x="359156" y="113898"/>
                  </a:lnTo>
                  <a:lnTo>
                    <a:pt x="300230" y="113898"/>
                  </a:lnTo>
                  <a:lnTo>
                    <a:pt x="300230" y="123744"/>
                  </a:lnTo>
                  <a:cubicBezTo>
                    <a:pt x="300230" y="128242"/>
                    <a:pt x="296578" y="131767"/>
                    <a:pt x="292195" y="131767"/>
                  </a:cubicBezTo>
                  <a:lnTo>
                    <a:pt x="252140" y="131767"/>
                  </a:lnTo>
                  <a:cubicBezTo>
                    <a:pt x="247635" y="131767"/>
                    <a:pt x="243983" y="128242"/>
                    <a:pt x="243983" y="123744"/>
                  </a:cubicBezTo>
                  <a:cubicBezTo>
                    <a:pt x="243983" y="119247"/>
                    <a:pt x="247635" y="115600"/>
                    <a:pt x="252140" y="115600"/>
                  </a:cubicBezTo>
                  <a:lnTo>
                    <a:pt x="284038" y="115600"/>
                  </a:lnTo>
                  <a:lnTo>
                    <a:pt x="284038" y="44246"/>
                  </a:lnTo>
                  <a:lnTo>
                    <a:pt x="255305" y="44246"/>
                  </a:lnTo>
                  <a:cubicBezTo>
                    <a:pt x="252140" y="44246"/>
                    <a:pt x="249340" y="42545"/>
                    <a:pt x="248001" y="39749"/>
                  </a:cubicBezTo>
                  <a:cubicBezTo>
                    <a:pt x="241061" y="25405"/>
                    <a:pt x="226329" y="16167"/>
                    <a:pt x="210502" y="16167"/>
                  </a:cubicBezTo>
                  <a:close/>
                  <a:moveTo>
                    <a:pt x="210502" y="0"/>
                  </a:moveTo>
                  <a:cubicBezTo>
                    <a:pt x="230712" y="0"/>
                    <a:pt x="249705" y="10819"/>
                    <a:pt x="260175" y="28079"/>
                  </a:cubicBezTo>
                  <a:lnTo>
                    <a:pt x="292195" y="28079"/>
                  </a:lnTo>
                  <a:cubicBezTo>
                    <a:pt x="296578" y="28079"/>
                    <a:pt x="300230" y="31726"/>
                    <a:pt x="300230" y="36224"/>
                  </a:cubicBezTo>
                  <a:lnTo>
                    <a:pt x="300230" y="48987"/>
                  </a:lnTo>
                  <a:lnTo>
                    <a:pt x="387767" y="48987"/>
                  </a:lnTo>
                  <a:cubicBezTo>
                    <a:pt x="405177" y="48987"/>
                    <a:pt x="419300" y="63088"/>
                    <a:pt x="419300" y="80470"/>
                  </a:cubicBezTo>
                  <a:lnTo>
                    <a:pt x="419300" y="518680"/>
                  </a:lnTo>
                  <a:cubicBezTo>
                    <a:pt x="419300" y="523178"/>
                    <a:pt x="415648" y="526824"/>
                    <a:pt x="411143" y="526824"/>
                  </a:cubicBezTo>
                  <a:cubicBezTo>
                    <a:pt x="406638" y="526824"/>
                    <a:pt x="402986" y="523178"/>
                    <a:pt x="402986" y="518680"/>
                  </a:cubicBezTo>
                  <a:lnTo>
                    <a:pt x="402986" y="80470"/>
                  </a:lnTo>
                  <a:cubicBezTo>
                    <a:pt x="402986" y="72083"/>
                    <a:pt x="396168" y="65154"/>
                    <a:pt x="387767" y="65154"/>
                  </a:cubicBezTo>
                  <a:lnTo>
                    <a:pt x="300230" y="65154"/>
                  </a:lnTo>
                  <a:lnTo>
                    <a:pt x="300230" y="97731"/>
                  </a:lnTo>
                  <a:lnTo>
                    <a:pt x="367314" y="97731"/>
                  </a:lnTo>
                  <a:cubicBezTo>
                    <a:pt x="371818" y="97731"/>
                    <a:pt x="375471" y="101256"/>
                    <a:pt x="375471" y="105754"/>
                  </a:cubicBezTo>
                  <a:lnTo>
                    <a:pt x="375471" y="524272"/>
                  </a:lnTo>
                  <a:cubicBezTo>
                    <a:pt x="375471" y="528769"/>
                    <a:pt x="371818" y="532416"/>
                    <a:pt x="367314" y="532416"/>
                  </a:cubicBezTo>
                  <a:lnTo>
                    <a:pt x="52960" y="532416"/>
                  </a:lnTo>
                  <a:cubicBezTo>
                    <a:pt x="48456" y="532416"/>
                    <a:pt x="44803" y="528769"/>
                    <a:pt x="44803" y="524272"/>
                  </a:cubicBezTo>
                  <a:lnTo>
                    <a:pt x="44803" y="105754"/>
                  </a:lnTo>
                  <a:cubicBezTo>
                    <a:pt x="44803" y="101256"/>
                    <a:pt x="48456" y="97731"/>
                    <a:pt x="52960" y="97731"/>
                  </a:cubicBezTo>
                  <a:lnTo>
                    <a:pt x="120652" y="97731"/>
                  </a:lnTo>
                  <a:lnTo>
                    <a:pt x="120652" y="65154"/>
                  </a:lnTo>
                  <a:lnTo>
                    <a:pt x="31533" y="65154"/>
                  </a:lnTo>
                  <a:cubicBezTo>
                    <a:pt x="23132" y="65154"/>
                    <a:pt x="16192" y="72083"/>
                    <a:pt x="16192" y="80470"/>
                  </a:cubicBezTo>
                  <a:lnTo>
                    <a:pt x="16192" y="117545"/>
                  </a:lnTo>
                  <a:cubicBezTo>
                    <a:pt x="16192" y="121921"/>
                    <a:pt x="12540" y="125568"/>
                    <a:pt x="8157" y="125568"/>
                  </a:cubicBezTo>
                  <a:cubicBezTo>
                    <a:pt x="3652" y="125568"/>
                    <a:pt x="0" y="122042"/>
                    <a:pt x="0" y="117545"/>
                  </a:cubicBezTo>
                  <a:lnTo>
                    <a:pt x="0" y="80470"/>
                  </a:lnTo>
                  <a:cubicBezTo>
                    <a:pt x="0" y="63088"/>
                    <a:pt x="14123" y="48987"/>
                    <a:pt x="31533" y="48987"/>
                  </a:cubicBezTo>
                  <a:lnTo>
                    <a:pt x="120652" y="48987"/>
                  </a:lnTo>
                  <a:lnTo>
                    <a:pt x="120652" y="36224"/>
                  </a:lnTo>
                  <a:cubicBezTo>
                    <a:pt x="120652" y="31726"/>
                    <a:pt x="124305" y="28079"/>
                    <a:pt x="128688" y="28079"/>
                  </a:cubicBezTo>
                  <a:lnTo>
                    <a:pt x="160829" y="28079"/>
                  </a:lnTo>
                  <a:cubicBezTo>
                    <a:pt x="171178" y="10819"/>
                    <a:pt x="190170" y="0"/>
                    <a:pt x="210502" y="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grpSp>
      <p:sp>
        <p:nvSpPr>
          <p:cNvPr id="659" name="Google Shape;659;p38"/>
          <p:cNvSpPr txBox="1"/>
          <p:nvPr/>
        </p:nvSpPr>
        <p:spPr>
          <a:xfrm>
            <a:off x="625258" y="22225"/>
            <a:ext cx="10972800" cy="1325563"/>
          </a:xfrm>
          <a:prstGeom prst="rect">
            <a:avLst/>
          </a:prstGeom>
          <a:noFill/>
          <a:ln>
            <a:noFill/>
          </a:ln>
        </p:spPr>
        <p:txBody>
          <a:bodyPr spcFirstLastPara="1" wrap="square" lIns="91425" tIns="45700" rIns="91425" bIns="45700" anchor="ctr" anchorCtr="0">
            <a:normAutofit/>
          </a:bodyPr>
          <a:lstStyle/>
          <a:p>
            <a:pPr marL="0" marR="0" lvl="0" indent="0" algn="ctr" rtl="0">
              <a:lnSpc>
                <a:spcPct val="90000"/>
              </a:lnSpc>
              <a:spcBef>
                <a:spcPts val="0"/>
              </a:spcBef>
              <a:spcAft>
                <a:spcPts val="0"/>
              </a:spcAft>
              <a:buClr>
                <a:srgbClr val="3F82C4"/>
              </a:buClr>
              <a:buSzPts val="4400"/>
              <a:buFont typeface="Calibri"/>
              <a:buNone/>
            </a:pPr>
            <a:r>
              <a:rPr lang="en-US" sz="4000" b="0" i="0" u="none" strike="noStrike" cap="none">
                <a:solidFill>
                  <a:srgbClr val="3F82C4"/>
                </a:solidFill>
                <a:highlight>
                  <a:schemeClr val="lt1"/>
                </a:highlight>
                <a:latin typeface="Calibri"/>
                <a:ea typeface="Calibri"/>
                <a:cs typeface="Calibri"/>
                <a:sym typeface="Calibri"/>
              </a:rPr>
              <a:t>We compare our</a:t>
            </a:r>
            <a:r>
              <a:rPr lang="en-US" sz="4000" b="1" i="0" u="none" strike="noStrike" cap="none">
                <a:solidFill>
                  <a:srgbClr val="3F82C4"/>
                </a:solidFill>
                <a:highlight>
                  <a:schemeClr val="lt1"/>
                </a:highlight>
                <a:latin typeface="Calibri"/>
                <a:ea typeface="Calibri"/>
                <a:cs typeface="Calibri"/>
                <a:sym typeface="Calibri"/>
              </a:rPr>
              <a:t> </a:t>
            </a:r>
            <a:r>
              <a:rPr lang="en-US" sz="4000" b="0" i="0" u="none" strike="noStrike" cap="none">
                <a:solidFill>
                  <a:srgbClr val="3F82C4"/>
                </a:solidFill>
                <a:highlight>
                  <a:schemeClr val="lt1"/>
                </a:highlight>
                <a:latin typeface="Calibri"/>
                <a:ea typeface="Calibri"/>
                <a:cs typeface="Calibri"/>
                <a:sym typeface="Calibri"/>
              </a:rPr>
              <a:t>models to the baseline result</a:t>
            </a:r>
            <a:endParaRPr sz="1400" b="0" i="0" u="none" strike="noStrike" cap="none">
              <a:solidFill>
                <a:srgbClr val="000000"/>
              </a:solidFill>
              <a:highlight>
                <a:schemeClr val="lt1"/>
              </a:highlight>
              <a:latin typeface="Arial"/>
              <a:ea typeface="Arial"/>
              <a:cs typeface="Arial"/>
              <a:sym typeface="Arial"/>
            </a:endParaRPr>
          </a:p>
        </p:txBody>
      </p:sp>
      <p:sp>
        <p:nvSpPr>
          <p:cNvPr id="660" name="Google Shape;660;p38"/>
          <p:cNvSpPr txBox="1"/>
          <p:nvPr/>
        </p:nvSpPr>
        <p:spPr>
          <a:xfrm>
            <a:off x="1707037" y="5155475"/>
            <a:ext cx="8610600" cy="1046410"/>
          </a:xfrm>
          <a:prstGeom prst="rect">
            <a:avLst/>
          </a:prstGeom>
          <a:noFill/>
          <a:ln>
            <a:noFill/>
          </a:ln>
        </p:spPr>
        <p:txBody>
          <a:bodyPr spcFirstLastPara="1" wrap="square" lIns="91425" tIns="91425" rIns="91425" bIns="91425" anchor="t" anchorCtr="0">
            <a:spAutoFit/>
          </a:bodyPr>
          <a:lstStyle/>
          <a:p>
            <a:pPr marL="120650" marR="0" lvl="0" indent="0" algn="l" rtl="0">
              <a:lnSpc>
                <a:spcPct val="100000"/>
              </a:lnSpc>
              <a:spcBef>
                <a:spcPts val="0"/>
              </a:spcBef>
              <a:spcAft>
                <a:spcPts val="0"/>
              </a:spcAft>
              <a:buClr>
                <a:srgbClr val="000000"/>
              </a:buClr>
              <a:buSzPts val="2800"/>
              <a:buFont typeface="Arial"/>
              <a:buNone/>
            </a:pPr>
            <a:r>
              <a:rPr lang="en-US" sz="2800" b="0" i="0" u="none" strike="noStrike" cap="none">
                <a:solidFill>
                  <a:schemeClr val="dk1"/>
                </a:solidFill>
                <a:latin typeface="Calibri"/>
                <a:ea typeface="Calibri"/>
                <a:cs typeface="Calibri"/>
                <a:sym typeface="Calibri"/>
              </a:rPr>
              <a:t>The fine-tuned </a:t>
            </a:r>
            <a:r>
              <a:rPr lang="en-US" sz="2800" b="1" i="0" u="none" strike="noStrike" cap="none">
                <a:solidFill>
                  <a:schemeClr val="accent1"/>
                </a:solidFill>
                <a:latin typeface="Calibri"/>
                <a:ea typeface="Calibri"/>
                <a:cs typeface="Calibri"/>
                <a:sym typeface="Calibri"/>
              </a:rPr>
              <a:t>Mistral-7b</a:t>
            </a:r>
            <a:r>
              <a:rPr lang="en-US" sz="2800" b="0" i="0" u="none" strike="noStrike" cap="none">
                <a:solidFill>
                  <a:schemeClr val="dk1"/>
                </a:solidFill>
                <a:latin typeface="Calibri"/>
                <a:ea typeface="Calibri"/>
                <a:cs typeface="Calibri"/>
                <a:sym typeface="Calibri"/>
              </a:rPr>
              <a:t> model emerged as the </a:t>
            </a:r>
            <a:r>
              <a:rPr lang="en-US" sz="2800" b="1" i="0" u="none" strike="noStrike" cap="none">
                <a:solidFill>
                  <a:schemeClr val="accent1"/>
                </a:solidFill>
                <a:latin typeface="Calibri"/>
                <a:ea typeface="Calibri"/>
                <a:cs typeface="Calibri"/>
                <a:sym typeface="Calibri"/>
              </a:rPr>
              <a:t>top performer</a:t>
            </a:r>
            <a:r>
              <a:rPr lang="en-US" sz="2800" b="0" i="0" u="none" strike="noStrike" cap="none">
                <a:solidFill>
                  <a:schemeClr val="dk1"/>
                </a:solidFill>
                <a:latin typeface="Calibri"/>
                <a:ea typeface="Calibri"/>
                <a:cs typeface="Calibri"/>
                <a:sym typeface="Calibri"/>
              </a:rPr>
              <a:t>, surpassing other models and baseline results</a:t>
            </a:r>
            <a:endParaRPr sz="2800" b="0" i="0" u="none" strike="noStrike" cap="none">
              <a:solidFill>
                <a:schemeClr val="dk1"/>
              </a:solidFill>
              <a:latin typeface="Calibri"/>
              <a:ea typeface="Calibri"/>
              <a:cs typeface="Calibri"/>
              <a:sym typeface="Calibri"/>
            </a:endParaRPr>
          </a:p>
        </p:txBody>
      </p:sp>
      <p:sp>
        <p:nvSpPr>
          <p:cNvPr id="661" name="Google Shape;661;p38"/>
          <p:cNvSpPr/>
          <p:nvPr/>
        </p:nvSpPr>
        <p:spPr>
          <a:xfrm>
            <a:off x="736875" y="1386618"/>
            <a:ext cx="2504700" cy="3474510"/>
          </a:xfrm>
          <a:prstGeom prst="roundRect">
            <a:avLst>
              <a:gd name="adj" fmla="val 8694"/>
            </a:avLst>
          </a:prstGeom>
          <a:solidFill>
            <a:schemeClr val="dk1">
              <a:alpha val="3137"/>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662" name="Google Shape;662;p38"/>
          <p:cNvSpPr/>
          <p:nvPr/>
        </p:nvSpPr>
        <p:spPr>
          <a:xfrm rot="2700000">
            <a:off x="926254" y="5252572"/>
            <a:ext cx="914400" cy="914400"/>
          </a:xfrm>
          <a:custGeom>
            <a:avLst/>
            <a:gdLst/>
            <a:ahLst/>
            <a:cxnLst/>
            <a:rect l="l" t="t" r="r" b="b"/>
            <a:pathLst>
              <a:path w="1544063" h="1544063" extrusionOk="0">
                <a:moveTo>
                  <a:pt x="0" y="1544063"/>
                </a:moveTo>
                <a:lnTo>
                  <a:pt x="0" y="0"/>
                </a:lnTo>
                <a:lnTo>
                  <a:pt x="252342" y="252342"/>
                </a:lnTo>
                <a:lnTo>
                  <a:pt x="252342" y="1266485"/>
                </a:lnTo>
                <a:lnTo>
                  <a:pt x="1266485" y="1266485"/>
                </a:lnTo>
                <a:lnTo>
                  <a:pt x="1544063" y="1544063"/>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FFFFFF"/>
              </a:solidFill>
              <a:latin typeface="Calibri"/>
              <a:ea typeface="Calibri"/>
              <a:cs typeface="Calibri"/>
              <a:sym typeface="Calibri"/>
            </a:endParaRPr>
          </a:p>
        </p:txBody>
      </p:sp>
      <p:sp>
        <p:nvSpPr>
          <p:cNvPr id="663" name="Google Shape;663;p38"/>
          <p:cNvSpPr/>
          <p:nvPr/>
        </p:nvSpPr>
        <p:spPr>
          <a:xfrm rot="-2700000" flipH="1">
            <a:off x="10184020" y="5252572"/>
            <a:ext cx="914400" cy="914400"/>
          </a:xfrm>
          <a:custGeom>
            <a:avLst/>
            <a:gdLst/>
            <a:ahLst/>
            <a:cxnLst/>
            <a:rect l="l" t="t" r="r" b="b"/>
            <a:pathLst>
              <a:path w="1544063" h="1544063" extrusionOk="0">
                <a:moveTo>
                  <a:pt x="0" y="1544063"/>
                </a:moveTo>
                <a:lnTo>
                  <a:pt x="0" y="0"/>
                </a:lnTo>
                <a:lnTo>
                  <a:pt x="252342" y="252342"/>
                </a:lnTo>
                <a:lnTo>
                  <a:pt x="252342" y="1266485"/>
                </a:lnTo>
                <a:lnTo>
                  <a:pt x="1266485" y="1266485"/>
                </a:lnTo>
                <a:lnTo>
                  <a:pt x="1544063" y="1544063"/>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FFFFFF"/>
              </a:solidFill>
              <a:latin typeface="Calibri"/>
              <a:ea typeface="Calibri"/>
              <a:cs typeface="Calibri"/>
              <a:sym typeface="Calibri"/>
            </a:endParaRPr>
          </a:p>
        </p:txBody>
      </p:sp>
      <p:graphicFrame>
        <p:nvGraphicFramePr>
          <p:cNvPr id="664" name="Google Shape;664;p38"/>
          <p:cNvGraphicFramePr/>
          <p:nvPr/>
        </p:nvGraphicFramePr>
        <p:xfrm>
          <a:off x="3599699" y="1386618"/>
          <a:ext cx="7688100" cy="3474510"/>
        </p:xfrm>
        <a:graphic>
          <a:graphicData uri="http://schemas.openxmlformats.org/drawingml/2006/table">
            <a:tbl>
              <a:tblPr firstRow="1" bandRow="1">
                <a:noFill/>
                <a:tableStyleId>{7E0289D7-7F76-49AF-945D-C915971E9004}</a:tableStyleId>
              </a:tblPr>
              <a:tblGrid>
                <a:gridCol w="1922025">
                  <a:extLst>
                    <a:ext uri="{9D8B030D-6E8A-4147-A177-3AD203B41FA5}">
                      <a16:colId xmlns:a16="http://schemas.microsoft.com/office/drawing/2014/main" val="20000"/>
                    </a:ext>
                  </a:extLst>
                </a:gridCol>
                <a:gridCol w="1922025">
                  <a:extLst>
                    <a:ext uri="{9D8B030D-6E8A-4147-A177-3AD203B41FA5}">
                      <a16:colId xmlns:a16="http://schemas.microsoft.com/office/drawing/2014/main" val="20001"/>
                    </a:ext>
                  </a:extLst>
                </a:gridCol>
                <a:gridCol w="1922025">
                  <a:extLst>
                    <a:ext uri="{9D8B030D-6E8A-4147-A177-3AD203B41FA5}">
                      <a16:colId xmlns:a16="http://schemas.microsoft.com/office/drawing/2014/main" val="20002"/>
                    </a:ext>
                  </a:extLst>
                </a:gridCol>
                <a:gridCol w="1922025">
                  <a:extLst>
                    <a:ext uri="{9D8B030D-6E8A-4147-A177-3AD203B41FA5}">
                      <a16:colId xmlns:a16="http://schemas.microsoft.com/office/drawing/2014/main" val="20003"/>
                    </a:ext>
                  </a:extLst>
                </a:gridCol>
              </a:tblGrid>
              <a:tr h="433250">
                <a:tc>
                  <a:txBody>
                    <a:bodyPr/>
                    <a:lstStyle/>
                    <a:p>
                      <a:pPr marL="0" marR="0" lvl="0" indent="0" algn="ctr" rtl="0">
                        <a:lnSpc>
                          <a:spcPct val="100000"/>
                        </a:lnSpc>
                        <a:spcBef>
                          <a:spcPts val="0"/>
                        </a:spcBef>
                        <a:spcAft>
                          <a:spcPts val="0"/>
                        </a:spcAft>
                        <a:buClr>
                          <a:srgbClr val="000000"/>
                        </a:buClr>
                        <a:buSzPts val="1400"/>
                        <a:buFont typeface="Arial"/>
                        <a:buNone/>
                      </a:pPr>
                      <a:r>
                        <a:rPr lang="en-US" sz="1800" u="none" strike="noStrike" cap="none">
                          <a:latin typeface="Calibri"/>
                          <a:ea typeface="Calibri"/>
                          <a:cs typeface="Calibri"/>
                          <a:sym typeface="Calibri"/>
                        </a:rPr>
                        <a:t>System</a:t>
                      </a:r>
                      <a:endParaRPr sz="1800" u="none" strike="noStrike" cap="none">
                        <a:latin typeface="Calibri"/>
                        <a:ea typeface="Calibri"/>
                        <a:cs typeface="Calibri"/>
                        <a:sym typeface="Calibri"/>
                      </a:endParaRPr>
                    </a:p>
                  </a:txBody>
                  <a:tcPr marL="91425" marR="91425" marT="91425" marB="91425" anchor="ctr"/>
                </a:tc>
                <a:tc>
                  <a:txBody>
                    <a:bodyPr/>
                    <a:lstStyle/>
                    <a:p>
                      <a:pPr marL="0" marR="0" lvl="0" indent="0" algn="ctr" rtl="0">
                        <a:lnSpc>
                          <a:spcPct val="100000"/>
                        </a:lnSpc>
                        <a:spcBef>
                          <a:spcPts val="0"/>
                        </a:spcBef>
                        <a:spcAft>
                          <a:spcPts val="0"/>
                        </a:spcAft>
                        <a:buClr>
                          <a:srgbClr val="000000"/>
                        </a:buClr>
                        <a:buSzPts val="1400"/>
                        <a:buFont typeface="Arial"/>
                        <a:buNone/>
                      </a:pPr>
                      <a:r>
                        <a:rPr lang="en-US" sz="1800" u="none" strike="noStrike" cap="none">
                          <a:latin typeface="Calibri"/>
                          <a:ea typeface="Calibri"/>
                          <a:cs typeface="Calibri"/>
                          <a:sym typeface="Calibri"/>
                        </a:rPr>
                        <a:t>ROUGE-1</a:t>
                      </a:r>
                      <a:endParaRPr sz="1800" u="none" strike="noStrike" cap="none">
                        <a:latin typeface="Calibri"/>
                        <a:ea typeface="Calibri"/>
                        <a:cs typeface="Calibri"/>
                        <a:sym typeface="Calibri"/>
                      </a:endParaRPr>
                    </a:p>
                  </a:txBody>
                  <a:tcPr marL="91425" marR="91425" marT="91425" marB="91425" anchor="ctr"/>
                </a:tc>
                <a:tc>
                  <a:txBody>
                    <a:bodyPr/>
                    <a:lstStyle/>
                    <a:p>
                      <a:pPr marL="0" marR="0" lvl="0" indent="0" algn="ctr" rtl="0">
                        <a:lnSpc>
                          <a:spcPct val="100000"/>
                        </a:lnSpc>
                        <a:spcBef>
                          <a:spcPts val="0"/>
                        </a:spcBef>
                        <a:spcAft>
                          <a:spcPts val="0"/>
                        </a:spcAft>
                        <a:buClr>
                          <a:srgbClr val="000000"/>
                        </a:buClr>
                        <a:buSzPts val="1100"/>
                        <a:buFont typeface="Arial"/>
                        <a:buNone/>
                      </a:pPr>
                      <a:r>
                        <a:rPr lang="en-US" sz="1800" u="none" strike="noStrike" cap="none">
                          <a:solidFill>
                            <a:srgbClr val="FFFFFF"/>
                          </a:solidFill>
                          <a:latin typeface="Calibri"/>
                          <a:ea typeface="Calibri"/>
                          <a:cs typeface="Calibri"/>
                          <a:sym typeface="Calibri"/>
                        </a:rPr>
                        <a:t>ROUGE-2</a:t>
                      </a:r>
                      <a:endParaRPr sz="1800" u="none" strike="noStrike" cap="none">
                        <a:solidFill>
                          <a:srgbClr val="FFFFFF"/>
                        </a:solidFill>
                        <a:latin typeface="Calibri"/>
                        <a:ea typeface="Calibri"/>
                        <a:cs typeface="Calibri"/>
                        <a:sym typeface="Calibri"/>
                      </a:endParaRPr>
                    </a:p>
                  </a:txBody>
                  <a:tcPr marL="91425" marR="91425" marT="91425" marB="91425" anchor="ctr"/>
                </a:tc>
                <a:tc>
                  <a:txBody>
                    <a:bodyPr/>
                    <a:lstStyle/>
                    <a:p>
                      <a:pPr marL="0" marR="0" lvl="0" indent="0" algn="ctr" rtl="0">
                        <a:lnSpc>
                          <a:spcPct val="100000"/>
                        </a:lnSpc>
                        <a:spcBef>
                          <a:spcPts val="0"/>
                        </a:spcBef>
                        <a:spcAft>
                          <a:spcPts val="0"/>
                        </a:spcAft>
                        <a:buClr>
                          <a:srgbClr val="000000"/>
                        </a:buClr>
                        <a:buSzPts val="1400"/>
                        <a:buFont typeface="Arial"/>
                        <a:buNone/>
                      </a:pPr>
                      <a:r>
                        <a:rPr lang="en-US" sz="1800" u="none" strike="noStrike" cap="none">
                          <a:solidFill>
                            <a:srgbClr val="FFFFFF"/>
                          </a:solidFill>
                          <a:latin typeface="Calibri"/>
                          <a:ea typeface="Calibri"/>
                          <a:cs typeface="Calibri"/>
                          <a:sym typeface="Calibri"/>
                        </a:rPr>
                        <a:t>ROUGE-L</a:t>
                      </a:r>
                      <a:endParaRPr sz="1800" u="none" strike="noStrike" cap="none">
                        <a:solidFill>
                          <a:srgbClr val="FFFFFF"/>
                        </a:solidFill>
                        <a:latin typeface="Calibri"/>
                        <a:ea typeface="Calibri"/>
                        <a:cs typeface="Calibri"/>
                        <a:sym typeface="Calibri"/>
                      </a:endParaRPr>
                    </a:p>
                  </a:txBody>
                  <a:tcPr marL="91425" marR="91425" marT="91425" marB="91425" anchor="ctr"/>
                </a:tc>
                <a:extLst>
                  <a:ext uri="{0D108BD9-81ED-4DB2-BD59-A6C34878D82A}">
                    <a16:rowId xmlns:a16="http://schemas.microsoft.com/office/drawing/2014/main" val="10000"/>
                  </a:ext>
                </a:extLst>
              </a:tr>
              <a:tr h="555900">
                <a:tc>
                  <a:txBody>
                    <a:bodyPr/>
                    <a:lstStyle/>
                    <a:p>
                      <a:pPr marL="0" marR="0" lvl="0" indent="0" algn="l" rtl="0">
                        <a:lnSpc>
                          <a:spcPct val="100000"/>
                        </a:lnSpc>
                        <a:spcBef>
                          <a:spcPts val="0"/>
                        </a:spcBef>
                        <a:spcAft>
                          <a:spcPts val="0"/>
                        </a:spcAft>
                        <a:buClr>
                          <a:srgbClr val="000000"/>
                        </a:buClr>
                        <a:buSzPts val="1400"/>
                        <a:buFont typeface="Arial"/>
                        <a:buNone/>
                      </a:pPr>
                      <a:r>
                        <a:rPr lang="en-US" sz="1800" u="none" strike="noStrike" cap="none">
                          <a:solidFill>
                            <a:srgbClr val="000000"/>
                          </a:solidFill>
                          <a:latin typeface="Calibri"/>
                          <a:ea typeface="Calibri"/>
                          <a:cs typeface="Calibri"/>
                          <a:sym typeface="Calibri"/>
                        </a:rPr>
                        <a:t>PG ⊕ BERT (Baseline Result)</a:t>
                      </a:r>
                      <a:endParaRPr sz="1800" u="none" strike="noStrike" cap="none">
                        <a:solidFill>
                          <a:srgbClr val="000000"/>
                        </a:solidFill>
                        <a:latin typeface="Calibri"/>
                        <a:ea typeface="Calibri"/>
                        <a:cs typeface="Calibri"/>
                        <a:sym typeface="Calibri"/>
                      </a:endParaRPr>
                    </a:p>
                  </a:txBody>
                  <a:tcPr marL="91425" marR="91425" marT="91425" marB="91425" anchor="ctr">
                    <a:solidFill>
                      <a:srgbClr val="D8D8D8"/>
                    </a:solidFill>
                  </a:tcPr>
                </a:tc>
                <a:tc>
                  <a:txBody>
                    <a:bodyPr/>
                    <a:lstStyle/>
                    <a:p>
                      <a:pPr marL="0" marR="0" lvl="0" indent="0" algn="ctr" rtl="0">
                        <a:lnSpc>
                          <a:spcPct val="100000"/>
                        </a:lnSpc>
                        <a:spcBef>
                          <a:spcPts val="0"/>
                        </a:spcBef>
                        <a:spcAft>
                          <a:spcPts val="0"/>
                        </a:spcAft>
                        <a:buClr>
                          <a:srgbClr val="000000"/>
                        </a:buClr>
                        <a:buSzPts val="250"/>
                        <a:buFont typeface="Arial"/>
                        <a:buNone/>
                      </a:pPr>
                      <a:r>
                        <a:rPr lang="en-US" sz="1800" b="0" i="0" u="none" strike="noStrike" cap="none">
                          <a:solidFill>
                            <a:srgbClr val="000000"/>
                          </a:solidFill>
                          <a:latin typeface="Calibri"/>
                          <a:ea typeface="Calibri"/>
                          <a:cs typeface="Calibri"/>
                          <a:sym typeface="Calibri"/>
                        </a:rPr>
                        <a:t>47.17</a:t>
                      </a:r>
                      <a:endParaRPr sz="1800" b="0" i="0" u="none" strike="noStrike" cap="none">
                        <a:solidFill>
                          <a:srgbClr val="000000"/>
                        </a:solidFill>
                        <a:latin typeface="Calibri"/>
                        <a:ea typeface="Calibri"/>
                        <a:cs typeface="Calibri"/>
                        <a:sym typeface="Calibri"/>
                      </a:endParaRPr>
                    </a:p>
                  </a:txBody>
                  <a:tcPr marL="91450" marR="91450" marT="45725" marB="45725" anchor="ctr">
                    <a:solidFill>
                      <a:srgbClr val="D8D8D8"/>
                    </a:solidFill>
                  </a:tcPr>
                </a:tc>
                <a:tc>
                  <a:txBody>
                    <a:bodyPr/>
                    <a:lstStyle/>
                    <a:p>
                      <a:pPr marL="0" marR="0" lvl="0" indent="0" algn="ctr" rtl="0">
                        <a:lnSpc>
                          <a:spcPct val="100000"/>
                        </a:lnSpc>
                        <a:spcBef>
                          <a:spcPts val="0"/>
                        </a:spcBef>
                        <a:spcAft>
                          <a:spcPts val="0"/>
                        </a:spcAft>
                        <a:buClr>
                          <a:srgbClr val="000000"/>
                        </a:buClr>
                        <a:buSzPts val="250"/>
                        <a:buFont typeface="Arial"/>
                        <a:buNone/>
                      </a:pPr>
                      <a:r>
                        <a:rPr lang="en-US" sz="1800" b="0" i="0" u="none" strike="noStrike" cap="none">
                          <a:solidFill>
                            <a:srgbClr val="000000"/>
                          </a:solidFill>
                          <a:latin typeface="Calibri"/>
                          <a:ea typeface="Calibri"/>
                          <a:cs typeface="Calibri"/>
                          <a:sym typeface="Calibri"/>
                        </a:rPr>
                        <a:t>32.89</a:t>
                      </a:r>
                      <a:endParaRPr sz="1800" b="0" i="0" u="none" strike="noStrike" cap="none">
                        <a:solidFill>
                          <a:srgbClr val="000000"/>
                        </a:solidFill>
                        <a:latin typeface="Calibri"/>
                        <a:ea typeface="Calibri"/>
                        <a:cs typeface="Calibri"/>
                        <a:sym typeface="Calibri"/>
                      </a:endParaRPr>
                    </a:p>
                  </a:txBody>
                  <a:tcPr marL="91450" marR="91450" marT="45725" marB="45725" anchor="ctr">
                    <a:solidFill>
                      <a:srgbClr val="D8D8D8"/>
                    </a:solidFill>
                  </a:tcPr>
                </a:tc>
                <a:tc>
                  <a:txBody>
                    <a:bodyPr/>
                    <a:lstStyle/>
                    <a:p>
                      <a:pPr marL="0" marR="0" lvl="0" indent="0" algn="ctr" rtl="0">
                        <a:lnSpc>
                          <a:spcPct val="100000"/>
                        </a:lnSpc>
                        <a:spcBef>
                          <a:spcPts val="0"/>
                        </a:spcBef>
                        <a:spcAft>
                          <a:spcPts val="0"/>
                        </a:spcAft>
                        <a:buClr>
                          <a:srgbClr val="000000"/>
                        </a:buClr>
                        <a:buSzPts val="250"/>
                        <a:buFont typeface="Arial"/>
                        <a:buNone/>
                      </a:pPr>
                      <a:r>
                        <a:rPr lang="en-US" sz="1800" b="0" i="0" u="none" strike="noStrike" cap="none">
                          <a:solidFill>
                            <a:srgbClr val="000000"/>
                          </a:solidFill>
                          <a:latin typeface="Calibri"/>
                          <a:ea typeface="Calibri"/>
                          <a:cs typeface="Calibri"/>
                          <a:sym typeface="Calibri"/>
                        </a:rPr>
                        <a:t>45.91</a:t>
                      </a:r>
                      <a:endParaRPr sz="1800" b="0" i="0" u="none" strike="noStrike" cap="none">
                        <a:solidFill>
                          <a:srgbClr val="000000"/>
                        </a:solidFill>
                        <a:latin typeface="Calibri"/>
                        <a:ea typeface="Calibri"/>
                        <a:cs typeface="Calibri"/>
                        <a:sym typeface="Calibri"/>
                      </a:endParaRPr>
                    </a:p>
                  </a:txBody>
                  <a:tcPr marL="91450" marR="91450" marT="45725" marB="45725" anchor="ctr">
                    <a:solidFill>
                      <a:srgbClr val="D8D8D8"/>
                    </a:solidFill>
                  </a:tcPr>
                </a:tc>
                <a:extLst>
                  <a:ext uri="{0D108BD9-81ED-4DB2-BD59-A6C34878D82A}">
                    <a16:rowId xmlns:a16="http://schemas.microsoft.com/office/drawing/2014/main" val="10001"/>
                  </a:ext>
                </a:extLst>
              </a:tr>
              <a:tr h="433250">
                <a:tc>
                  <a:txBody>
                    <a:bodyPr/>
                    <a:lstStyle/>
                    <a:p>
                      <a:pPr marL="0" marR="0" lvl="0" indent="0" algn="l" rtl="0">
                        <a:lnSpc>
                          <a:spcPct val="100000"/>
                        </a:lnSpc>
                        <a:spcBef>
                          <a:spcPts val="0"/>
                        </a:spcBef>
                        <a:spcAft>
                          <a:spcPts val="0"/>
                        </a:spcAft>
                        <a:buClr>
                          <a:srgbClr val="000000"/>
                        </a:buClr>
                        <a:buSzPts val="1400"/>
                        <a:buFont typeface="Arial"/>
                        <a:buNone/>
                      </a:pPr>
                      <a:r>
                        <a:rPr lang="en-US" sz="1800" u="none" strike="noStrike" cap="none">
                          <a:solidFill>
                            <a:srgbClr val="000000"/>
                          </a:solidFill>
                          <a:latin typeface="Calibri"/>
                          <a:ea typeface="Calibri"/>
                          <a:cs typeface="Calibri"/>
                          <a:sym typeface="Calibri"/>
                        </a:rPr>
                        <a:t>Alpaca-7b</a:t>
                      </a:r>
                      <a:endParaRPr sz="1800" u="none" strike="noStrike" cap="none">
                        <a:solidFill>
                          <a:srgbClr val="000000"/>
                        </a:solidFill>
                        <a:latin typeface="Calibri"/>
                        <a:ea typeface="Calibri"/>
                        <a:cs typeface="Calibri"/>
                        <a:sym typeface="Calibri"/>
                      </a:endParaRPr>
                    </a:p>
                  </a:txBody>
                  <a:tcPr marL="91425" marR="91425" marT="91425" marB="91425" anchor="ctr"/>
                </a:tc>
                <a:tc>
                  <a:txBody>
                    <a:bodyPr/>
                    <a:lstStyle/>
                    <a:p>
                      <a:pPr marL="0" marR="0" lvl="0" indent="0" algn="ctr" rtl="0">
                        <a:lnSpc>
                          <a:spcPct val="100000"/>
                        </a:lnSpc>
                        <a:spcBef>
                          <a:spcPts val="0"/>
                        </a:spcBef>
                        <a:spcAft>
                          <a:spcPts val="0"/>
                        </a:spcAft>
                        <a:buClr>
                          <a:srgbClr val="000000"/>
                        </a:buClr>
                        <a:buSzPts val="250"/>
                        <a:buFont typeface="Arial"/>
                        <a:buNone/>
                      </a:pPr>
                      <a:r>
                        <a:rPr lang="en-US" sz="1800" u="none" strike="noStrike" cap="none">
                          <a:latin typeface="Calibri"/>
                          <a:ea typeface="Calibri"/>
                          <a:cs typeface="Calibri"/>
                          <a:sym typeface="Calibri"/>
                        </a:rPr>
                        <a:t>45.63</a:t>
                      </a:r>
                      <a:endParaRPr sz="1800" b="0" i="0" u="none" strike="noStrike" cap="none">
                        <a:solidFill>
                          <a:srgbClr val="000000"/>
                        </a:solidFill>
                        <a:latin typeface="Calibri"/>
                        <a:ea typeface="Calibri"/>
                        <a:cs typeface="Calibri"/>
                        <a:sym typeface="Calibri"/>
                      </a:endParaRPr>
                    </a:p>
                  </a:txBody>
                  <a:tcPr marL="91450" marR="91450" marT="45725" marB="45725" anchor="ctr"/>
                </a:tc>
                <a:tc>
                  <a:txBody>
                    <a:bodyPr/>
                    <a:lstStyle/>
                    <a:p>
                      <a:pPr marL="0" marR="0" lvl="0" indent="0" algn="ctr" rtl="0">
                        <a:lnSpc>
                          <a:spcPct val="100000"/>
                        </a:lnSpc>
                        <a:spcBef>
                          <a:spcPts val="0"/>
                        </a:spcBef>
                        <a:spcAft>
                          <a:spcPts val="0"/>
                        </a:spcAft>
                        <a:buClr>
                          <a:srgbClr val="000000"/>
                        </a:buClr>
                        <a:buSzPts val="250"/>
                        <a:buFont typeface="Arial"/>
                        <a:buNone/>
                      </a:pPr>
                      <a:r>
                        <a:rPr lang="en-US" sz="1800" u="none" strike="noStrike" cap="none">
                          <a:latin typeface="Calibri"/>
                          <a:ea typeface="Calibri"/>
                          <a:cs typeface="Calibri"/>
                          <a:sym typeface="Calibri"/>
                        </a:rPr>
                        <a:t>27.34</a:t>
                      </a:r>
                      <a:endParaRPr sz="1800" b="0" i="0" u="none" strike="noStrike" cap="none">
                        <a:solidFill>
                          <a:srgbClr val="000000"/>
                        </a:solidFill>
                        <a:latin typeface="Calibri"/>
                        <a:ea typeface="Calibri"/>
                        <a:cs typeface="Calibri"/>
                        <a:sym typeface="Calibri"/>
                      </a:endParaRPr>
                    </a:p>
                  </a:txBody>
                  <a:tcPr marL="91450" marR="91450" marT="45725" marB="45725" anchor="ctr"/>
                </a:tc>
                <a:tc>
                  <a:txBody>
                    <a:bodyPr/>
                    <a:lstStyle/>
                    <a:p>
                      <a:pPr marL="0" marR="0" lvl="0" indent="0" algn="ctr" rtl="0">
                        <a:lnSpc>
                          <a:spcPct val="100000"/>
                        </a:lnSpc>
                        <a:spcBef>
                          <a:spcPts val="0"/>
                        </a:spcBef>
                        <a:spcAft>
                          <a:spcPts val="0"/>
                        </a:spcAft>
                        <a:buClr>
                          <a:srgbClr val="000000"/>
                        </a:buClr>
                        <a:buSzPts val="250"/>
                        <a:buFont typeface="Arial"/>
                        <a:buNone/>
                      </a:pPr>
                      <a:r>
                        <a:rPr lang="en-US" sz="1800" u="none" strike="noStrike" cap="none">
                          <a:latin typeface="Calibri"/>
                          <a:ea typeface="Calibri"/>
                          <a:cs typeface="Calibri"/>
                          <a:sym typeface="Calibri"/>
                        </a:rPr>
                        <a:t>38.08</a:t>
                      </a:r>
                      <a:endParaRPr sz="1800" b="0" i="0" u="none" strike="noStrike" cap="none">
                        <a:solidFill>
                          <a:srgbClr val="000000"/>
                        </a:solidFill>
                        <a:latin typeface="Calibri"/>
                        <a:ea typeface="Calibri"/>
                        <a:cs typeface="Calibri"/>
                        <a:sym typeface="Calibri"/>
                      </a:endParaRPr>
                    </a:p>
                  </a:txBody>
                  <a:tcPr marL="91450" marR="91450" marT="45725" marB="45725" anchor="ctr"/>
                </a:tc>
                <a:extLst>
                  <a:ext uri="{0D108BD9-81ED-4DB2-BD59-A6C34878D82A}">
                    <a16:rowId xmlns:a16="http://schemas.microsoft.com/office/drawing/2014/main" val="10002"/>
                  </a:ext>
                </a:extLst>
              </a:tr>
              <a:tr h="433250">
                <a:tc>
                  <a:txBody>
                    <a:bodyPr/>
                    <a:lstStyle/>
                    <a:p>
                      <a:pPr marL="0" marR="0" lvl="0" indent="0" algn="l" rtl="0">
                        <a:lnSpc>
                          <a:spcPct val="100000"/>
                        </a:lnSpc>
                        <a:spcBef>
                          <a:spcPts val="0"/>
                        </a:spcBef>
                        <a:spcAft>
                          <a:spcPts val="0"/>
                        </a:spcAft>
                        <a:buClr>
                          <a:srgbClr val="000000"/>
                        </a:buClr>
                        <a:buSzPts val="1400"/>
                        <a:buFont typeface="Arial"/>
                        <a:buNone/>
                      </a:pPr>
                      <a:r>
                        <a:rPr lang="en-US" sz="1800" u="none" strike="noStrike" cap="none">
                          <a:solidFill>
                            <a:srgbClr val="000000"/>
                          </a:solidFill>
                          <a:latin typeface="Calibri"/>
                          <a:ea typeface="Calibri"/>
                          <a:cs typeface="Calibri"/>
                          <a:sym typeface="Calibri"/>
                        </a:rPr>
                        <a:t>Medalpaca-7b</a:t>
                      </a:r>
                      <a:endParaRPr sz="1800" u="none" strike="noStrike" cap="none">
                        <a:solidFill>
                          <a:srgbClr val="000000"/>
                        </a:solidFill>
                        <a:latin typeface="Calibri"/>
                        <a:ea typeface="Calibri"/>
                        <a:cs typeface="Calibri"/>
                        <a:sym typeface="Calibri"/>
                      </a:endParaRPr>
                    </a:p>
                  </a:txBody>
                  <a:tcPr marL="91425" marR="91425" marT="91425" marB="91425" anchor="ctr"/>
                </a:tc>
                <a:tc>
                  <a:txBody>
                    <a:bodyPr/>
                    <a:lstStyle/>
                    <a:p>
                      <a:pPr marL="0" marR="0" lvl="0" indent="0" algn="ctr" rtl="0">
                        <a:lnSpc>
                          <a:spcPct val="100000"/>
                        </a:lnSpc>
                        <a:spcBef>
                          <a:spcPts val="0"/>
                        </a:spcBef>
                        <a:spcAft>
                          <a:spcPts val="0"/>
                        </a:spcAft>
                        <a:buClr>
                          <a:srgbClr val="000000"/>
                        </a:buClr>
                        <a:buSzPts val="250"/>
                        <a:buFont typeface="Arial"/>
                        <a:buNone/>
                      </a:pPr>
                      <a:r>
                        <a:rPr lang="en-US" sz="1800" u="none" strike="noStrike" cap="none">
                          <a:latin typeface="Calibri"/>
                          <a:ea typeface="Calibri"/>
                          <a:cs typeface="Calibri"/>
                          <a:sym typeface="Calibri"/>
                        </a:rPr>
                        <a:t>50.47</a:t>
                      </a:r>
                      <a:endParaRPr sz="1800" b="0" i="0" u="none" strike="noStrike" cap="none">
                        <a:solidFill>
                          <a:srgbClr val="000000"/>
                        </a:solidFill>
                        <a:latin typeface="Calibri"/>
                        <a:ea typeface="Calibri"/>
                        <a:cs typeface="Calibri"/>
                        <a:sym typeface="Calibri"/>
                      </a:endParaRPr>
                    </a:p>
                  </a:txBody>
                  <a:tcPr marL="91450" marR="91450" marT="45725" marB="45725" anchor="ctr"/>
                </a:tc>
                <a:tc>
                  <a:txBody>
                    <a:bodyPr/>
                    <a:lstStyle/>
                    <a:p>
                      <a:pPr marL="0" marR="0" lvl="0" indent="0" algn="ctr" rtl="0">
                        <a:lnSpc>
                          <a:spcPct val="100000"/>
                        </a:lnSpc>
                        <a:spcBef>
                          <a:spcPts val="0"/>
                        </a:spcBef>
                        <a:spcAft>
                          <a:spcPts val="0"/>
                        </a:spcAft>
                        <a:buClr>
                          <a:srgbClr val="000000"/>
                        </a:buClr>
                        <a:buSzPts val="250"/>
                        <a:buFont typeface="Arial"/>
                        <a:buNone/>
                      </a:pPr>
                      <a:r>
                        <a:rPr lang="en-US" sz="1800" u="none" strike="noStrike" cap="none">
                          <a:latin typeface="Calibri"/>
                          <a:ea typeface="Calibri"/>
                          <a:cs typeface="Calibri"/>
                          <a:sym typeface="Calibri"/>
                        </a:rPr>
                        <a:t>31.02</a:t>
                      </a:r>
                      <a:endParaRPr sz="1800" b="0" i="0" u="none" strike="noStrike" cap="none">
                        <a:solidFill>
                          <a:srgbClr val="000000"/>
                        </a:solidFill>
                        <a:latin typeface="Calibri"/>
                        <a:ea typeface="Calibri"/>
                        <a:cs typeface="Calibri"/>
                        <a:sym typeface="Calibri"/>
                      </a:endParaRPr>
                    </a:p>
                  </a:txBody>
                  <a:tcPr marL="91450" marR="91450" marT="45725" marB="45725" anchor="ctr"/>
                </a:tc>
                <a:tc>
                  <a:txBody>
                    <a:bodyPr/>
                    <a:lstStyle/>
                    <a:p>
                      <a:pPr marL="0" marR="0" lvl="0" indent="0" algn="ctr" rtl="0">
                        <a:lnSpc>
                          <a:spcPct val="100000"/>
                        </a:lnSpc>
                        <a:spcBef>
                          <a:spcPts val="0"/>
                        </a:spcBef>
                        <a:spcAft>
                          <a:spcPts val="0"/>
                        </a:spcAft>
                        <a:buClr>
                          <a:srgbClr val="000000"/>
                        </a:buClr>
                        <a:buSzPts val="250"/>
                        <a:buFont typeface="Arial"/>
                        <a:buNone/>
                      </a:pPr>
                      <a:r>
                        <a:rPr lang="en-US" sz="1800" u="none" strike="noStrike" cap="none">
                          <a:latin typeface="Calibri"/>
                          <a:ea typeface="Calibri"/>
                          <a:cs typeface="Calibri"/>
                          <a:sym typeface="Calibri"/>
                        </a:rPr>
                        <a:t>42.10</a:t>
                      </a:r>
                      <a:endParaRPr sz="1800" b="0" i="0" u="none" strike="noStrike" cap="none">
                        <a:solidFill>
                          <a:srgbClr val="000000"/>
                        </a:solidFill>
                        <a:latin typeface="Calibri"/>
                        <a:ea typeface="Calibri"/>
                        <a:cs typeface="Calibri"/>
                        <a:sym typeface="Calibri"/>
                      </a:endParaRPr>
                    </a:p>
                  </a:txBody>
                  <a:tcPr marL="91450" marR="91450" marT="45725" marB="45725" anchor="ctr"/>
                </a:tc>
                <a:extLst>
                  <a:ext uri="{0D108BD9-81ED-4DB2-BD59-A6C34878D82A}">
                    <a16:rowId xmlns:a16="http://schemas.microsoft.com/office/drawing/2014/main" val="10003"/>
                  </a:ext>
                </a:extLst>
              </a:tr>
              <a:tr h="433250">
                <a:tc>
                  <a:txBody>
                    <a:bodyPr/>
                    <a:lstStyle/>
                    <a:p>
                      <a:pPr marL="0" marR="0" lvl="0" indent="0" algn="l" rtl="0">
                        <a:lnSpc>
                          <a:spcPct val="100000"/>
                        </a:lnSpc>
                        <a:spcBef>
                          <a:spcPts val="0"/>
                        </a:spcBef>
                        <a:spcAft>
                          <a:spcPts val="0"/>
                        </a:spcAft>
                        <a:buClr>
                          <a:srgbClr val="000000"/>
                        </a:buClr>
                        <a:buSzPts val="1400"/>
                        <a:buFont typeface="Arial"/>
                        <a:buNone/>
                      </a:pPr>
                      <a:r>
                        <a:rPr lang="en-US" sz="1800" u="none" strike="noStrike" cap="none">
                          <a:solidFill>
                            <a:srgbClr val="000000"/>
                          </a:solidFill>
                          <a:latin typeface="Calibri"/>
                          <a:ea typeface="Calibri"/>
                          <a:cs typeface="Calibri"/>
                          <a:sym typeface="Calibri"/>
                        </a:rPr>
                        <a:t>Llama-7b</a:t>
                      </a:r>
                      <a:endParaRPr sz="1800" u="none" strike="noStrike" cap="none">
                        <a:solidFill>
                          <a:srgbClr val="000000"/>
                        </a:solidFill>
                        <a:latin typeface="Calibri"/>
                        <a:ea typeface="Calibri"/>
                        <a:cs typeface="Calibri"/>
                        <a:sym typeface="Calibri"/>
                      </a:endParaRPr>
                    </a:p>
                  </a:txBody>
                  <a:tcPr marL="91425" marR="91425" marT="91425" marB="91425" anchor="ctr"/>
                </a:tc>
                <a:tc>
                  <a:txBody>
                    <a:bodyPr/>
                    <a:lstStyle/>
                    <a:p>
                      <a:pPr marL="0" marR="0" lvl="0" indent="0" algn="ctr" rtl="0">
                        <a:lnSpc>
                          <a:spcPct val="100000"/>
                        </a:lnSpc>
                        <a:spcBef>
                          <a:spcPts val="0"/>
                        </a:spcBef>
                        <a:spcAft>
                          <a:spcPts val="0"/>
                        </a:spcAft>
                        <a:buClr>
                          <a:srgbClr val="000000"/>
                        </a:buClr>
                        <a:buSzPts val="250"/>
                        <a:buFont typeface="Arial"/>
                        <a:buNone/>
                      </a:pPr>
                      <a:r>
                        <a:rPr lang="en-US" sz="1800" u="none" strike="noStrike" cap="none">
                          <a:latin typeface="Calibri"/>
                          <a:ea typeface="Calibri"/>
                          <a:cs typeface="Calibri"/>
                          <a:sym typeface="Calibri"/>
                        </a:rPr>
                        <a:t>46.75</a:t>
                      </a:r>
                      <a:endParaRPr sz="1800" b="0" i="0" u="none" strike="noStrike" cap="none">
                        <a:solidFill>
                          <a:srgbClr val="000000"/>
                        </a:solidFill>
                        <a:latin typeface="Calibri"/>
                        <a:ea typeface="Calibri"/>
                        <a:cs typeface="Calibri"/>
                        <a:sym typeface="Calibri"/>
                      </a:endParaRPr>
                    </a:p>
                  </a:txBody>
                  <a:tcPr marL="91450" marR="91450" marT="45725" marB="45725" anchor="ctr"/>
                </a:tc>
                <a:tc>
                  <a:txBody>
                    <a:bodyPr/>
                    <a:lstStyle/>
                    <a:p>
                      <a:pPr marL="0" marR="0" lvl="0" indent="0" algn="ctr" rtl="0">
                        <a:lnSpc>
                          <a:spcPct val="100000"/>
                        </a:lnSpc>
                        <a:spcBef>
                          <a:spcPts val="0"/>
                        </a:spcBef>
                        <a:spcAft>
                          <a:spcPts val="0"/>
                        </a:spcAft>
                        <a:buClr>
                          <a:srgbClr val="000000"/>
                        </a:buClr>
                        <a:buSzPts val="250"/>
                        <a:buFont typeface="Arial"/>
                        <a:buNone/>
                      </a:pPr>
                      <a:r>
                        <a:rPr lang="en-US" sz="1800" u="none" strike="noStrike" cap="none">
                          <a:latin typeface="Calibri"/>
                          <a:ea typeface="Calibri"/>
                          <a:cs typeface="Calibri"/>
                          <a:sym typeface="Calibri"/>
                        </a:rPr>
                        <a:t>28.02</a:t>
                      </a:r>
                      <a:endParaRPr sz="1800" b="0" i="0" u="none" strike="noStrike" cap="none">
                        <a:solidFill>
                          <a:srgbClr val="000000"/>
                        </a:solidFill>
                        <a:latin typeface="Calibri"/>
                        <a:ea typeface="Calibri"/>
                        <a:cs typeface="Calibri"/>
                        <a:sym typeface="Calibri"/>
                      </a:endParaRPr>
                    </a:p>
                  </a:txBody>
                  <a:tcPr marL="91450" marR="91450" marT="45725" marB="45725" anchor="ctr"/>
                </a:tc>
                <a:tc>
                  <a:txBody>
                    <a:bodyPr/>
                    <a:lstStyle/>
                    <a:p>
                      <a:pPr marL="0" marR="0" lvl="0" indent="0" algn="ctr" rtl="0">
                        <a:lnSpc>
                          <a:spcPct val="100000"/>
                        </a:lnSpc>
                        <a:spcBef>
                          <a:spcPts val="0"/>
                        </a:spcBef>
                        <a:spcAft>
                          <a:spcPts val="0"/>
                        </a:spcAft>
                        <a:buClr>
                          <a:srgbClr val="000000"/>
                        </a:buClr>
                        <a:buSzPts val="250"/>
                        <a:buFont typeface="Arial"/>
                        <a:buNone/>
                      </a:pPr>
                      <a:r>
                        <a:rPr lang="en-US" sz="1800" u="none" strike="noStrike" cap="none">
                          <a:latin typeface="Calibri"/>
                          <a:ea typeface="Calibri"/>
                          <a:cs typeface="Calibri"/>
                          <a:sym typeface="Calibri"/>
                        </a:rPr>
                        <a:t>39.07</a:t>
                      </a:r>
                      <a:endParaRPr sz="1800" b="0" i="0" u="none" strike="noStrike" cap="none">
                        <a:solidFill>
                          <a:srgbClr val="000000"/>
                        </a:solidFill>
                        <a:latin typeface="Calibri"/>
                        <a:ea typeface="Calibri"/>
                        <a:cs typeface="Calibri"/>
                        <a:sym typeface="Calibri"/>
                      </a:endParaRPr>
                    </a:p>
                  </a:txBody>
                  <a:tcPr marL="91450" marR="91450" marT="45725" marB="45725" anchor="ctr"/>
                </a:tc>
                <a:extLst>
                  <a:ext uri="{0D108BD9-81ED-4DB2-BD59-A6C34878D82A}">
                    <a16:rowId xmlns:a16="http://schemas.microsoft.com/office/drawing/2014/main" val="10004"/>
                  </a:ext>
                </a:extLst>
              </a:tr>
              <a:tr h="433250">
                <a:tc>
                  <a:txBody>
                    <a:bodyPr/>
                    <a:lstStyle/>
                    <a:p>
                      <a:pPr marL="0" marR="0" lvl="0" indent="0" algn="l" rtl="0">
                        <a:lnSpc>
                          <a:spcPct val="100000"/>
                        </a:lnSpc>
                        <a:spcBef>
                          <a:spcPts val="0"/>
                        </a:spcBef>
                        <a:spcAft>
                          <a:spcPts val="0"/>
                        </a:spcAft>
                        <a:buClr>
                          <a:srgbClr val="000000"/>
                        </a:buClr>
                        <a:buSzPts val="1400"/>
                        <a:buFont typeface="Arial"/>
                        <a:buNone/>
                      </a:pPr>
                      <a:r>
                        <a:rPr lang="en-US" sz="1800" u="none" strike="noStrike" cap="none">
                          <a:solidFill>
                            <a:srgbClr val="000000"/>
                          </a:solidFill>
                          <a:latin typeface="Calibri"/>
                          <a:ea typeface="Calibri"/>
                          <a:cs typeface="Calibri"/>
                          <a:sym typeface="Calibri"/>
                        </a:rPr>
                        <a:t>Llama-13b</a:t>
                      </a:r>
                      <a:endParaRPr sz="1800" u="none" strike="noStrike" cap="none">
                        <a:solidFill>
                          <a:srgbClr val="000000"/>
                        </a:solidFill>
                        <a:latin typeface="Calibri"/>
                        <a:ea typeface="Calibri"/>
                        <a:cs typeface="Calibri"/>
                        <a:sym typeface="Calibri"/>
                      </a:endParaRPr>
                    </a:p>
                  </a:txBody>
                  <a:tcPr marL="91425" marR="91425" marT="91425" marB="91425" anchor="ctr"/>
                </a:tc>
                <a:tc>
                  <a:txBody>
                    <a:bodyPr/>
                    <a:lstStyle/>
                    <a:p>
                      <a:pPr marL="0" marR="0" lvl="0" indent="0" algn="ctr" rtl="0">
                        <a:lnSpc>
                          <a:spcPct val="100000"/>
                        </a:lnSpc>
                        <a:spcBef>
                          <a:spcPts val="0"/>
                        </a:spcBef>
                        <a:spcAft>
                          <a:spcPts val="0"/>
                        </a:spcAft>
                        <a:buClr>
                          <a:srgbClr val="000000"/>
                        </a:buClr>
                        <a:buSzPts val="250"/>
                        <a:buFont typeface="Arial"/>
                        <a:buNone/>
                      </a:pPr>
                      <a:r>
                        <a:rPr lang="en-US" sz="1800" u="none" strike="noStrike" cap="none">
                          <a:latin typeface="Calibri"/>
                          <a:ea typeface="Calibri"/>
                          <a:cs typeface="Calibri"/>
                          <a:sym typeface="Calibri"/>
                        </a:rPr>
                        <a:t>44.98</a:t>
                      </a:r>
                      <a:endParaRPr sz="1800" b="0" i="0" u="none" strike="noStrike" cap="none">
                        <a:solidFill>
                          <a:srgbClr val="000000"/>
                        </a:solidFill>
                        <a:latin typeface="Calibri"/>
                        <a:ea typeface="Calibri"/>
                        <a:cs typeface="Calibri"/>
                        <a:sym typeface="Calibri"/>
                      </a:endParaRPr>
                    </a:p>
                  </a:txBody>
                  <a:tcPr marL="91450" marR="91450" marT="45725" marB="45725" anchor="ctr"/>
                </a:tc>
                <a:tc>
                  <a:txBody>
                    <a:bodyPr/>
                    <a:lstStyle/>
                    <a:p>
                      <a:pPr marL="0" marR="0" lvl="0" indent="0" algn="ctr" rtl="0">
                        <a:lnSpc>
                          <a:spcPct val="100000"/>
                        </a:lnSpc>
                        <a:spcBef>
                          <a:spcPts val="0"/>
                        </a:spcBef>
                        <a:spcAft>
                          <a:spcPts val="0"/>
                        </a:spcAft>
                        <a:buClr>
                          <a:srgbClr val="000000"/>
                        </a:buClr>
                        <a:buSzPts val="250"/>
                        <a:buFont typeface="Arial"/>
                        <a:buNone/>
                      </a:pPr>
                      <a:r>
                        <a:rPr lang="en-US" sz="1800" u="none" strike="noStrike" cap="none">
                          <a:latin typeface="Calibri"/>
                          <a:ea typeface="Calibri"/>
                          <a:cs typeface="Calibri"/>
                          <a:sym typeface="Calibri"/>
                        </a:rPr>
                        <a:t>26.54</a:t>
                      </a:r>
                      <a:endParaRPr sz="1800" b="0" i="0" u="none" strike="noStrike" cap="none">
                        <a:solidFill>
                          <a:srgbClr val="000000"/>
                        </a:solidFill>
                        <a:latin typeface="Calibri"/>
                        <a:ea typeface="Calibri"/>
                        <a:cs typeface="Calibri"/>
                        <a:sym typeface="Calibri"/>
                      </a:endParaRPr>
                    </a:p>
                  </a:txBody>
                  <a:tcPr marL="91450" marR="91450" marT="45725" marB="45725" anchor="ctr"/>
                </a:tc>
                <a:tc>
                  <a:txBody>
                    <a:bodyPr/>
                    <a:lstStyle/>
                    <a:p>
                      <a:pPr marL="0" marR="0" lvl="0" indent="0" algn="ctr" rtl="0">
                        <a:lnSpc>
                          <a:spcPct val="100000"/>
                        </a:lnSpc>
                        <a:spcBef>
                          <a:spcPts val="0"/>
                        </a:spcBef>
                        <a:spcAft>
                          <a:spcPts val="0"/>
                        </a:spcAft>
                        <a:buClr>
                          <a:srgbClr val="000000"/>
                        </a:buClr>
                        <a:buSzPts val="250"/>
                        <a:buFont typeface="Arial"/>
                        <a:buNone/>
                      </a:pPr>
                      <a:r>
                        <a:rPr lang="en-US" sz="1800" u="none" strike="noStrike" cap="none">
                          <a:latin typeface="Calibri"/>
                          <a:ea typeface="Calibri"/>
                          <a:cs typeface="Calibri"/>
                          <a:sym typeface="Calibri"/>
                        </a:rPr>
                        <a:t>38.53</a:t>
                      </a:r>
                      <a:endParaRPr sz="1800" b="0" i="0" u="none" strike="noStrike" cap="none">
                        <a:solidFill>
                          <a:srgbClr val="000000"/>
                        </a:solidFill>
                        <a:latin typeface="Calibri"/>
                        <a:ea typeface="Calibri"/>
                        <a:cs typeface="Calibri"/>
                        <a:sym typeface="Calibri"/>
                      </a:endParaRPr>
                    </a:p>
                  </a:txBody>
                  <a:tcPr marL="91450" marR="91450" marT="45725" marB="45725" anchor="ctr"/>
                </a:tc>
                <a:extLst>
                  <a:ext uri="{0D108BD9-81ED-4DB2-BD59-A6C34878D82A}">
                    <a16:rowId xmlns:a16="http://schemas.microsoft.com/office/drawing/2014/main" val="10005"/>
                  </a:ext>
                </a:extLst>
              </a:tr>
              <a:tr h="433250">
                <a:tc>
                  <a:txBody>
                    <a:bodyPr/>
                    <a:lstStyle/>
                    <a:p>
                      <a:pPr marL="0" marR="0" lvl="0" indent="0" algn="l" rtl="0">
                        <a:lnSpc>
                          <a:spcPct val="100000"/>
                        </a:lnSpc>
                        <a:spcBef>
                          <a:spcPts val="0"/>
                        </a:spcBef>
                        <a:spcAft>
                          <a:spcPts val="0"/>
                        </a:spcAft>
                        <a:buClr>
                          <a:srgbClr val="000000"/>
                        </a:buClr>
                        <a:buSzPts val="1400"/>
                        <a:buFont typeface="Arial"/>
                        <a:buNone/>
                      </a:pPr>
                      <a:r>
                        <a:rPr lang="en-US" sz="1800" u="none" strike="noStrike" cap="none">
                          <a:solidFill>
                            <a:srgbClr val="000000"/>
                          </a:solidFill>
                          <a:latin typeface="Calibri"/>
                          <a:ea typeface="Calibri"/>
                          <a:cs typeface="Calibri"/>
                          <a:sym typeface="Calibri"/>
                        </a:rPr>
                        <a:t>Mistral-7b</a:t>
                      </a:r>
                      <a:endParaRPr sz="1800" u="none" strike="noStrike" cap="none">
                        <a:solidFill>
                          <a:srgbClr val="000000"/>
                        </a:solidFill>
                        <a:latin typeface="Calibri"/>
                        <a:ea typeface="Calibri"/>
                        <a:cs typeface="Calibri"/>
                        <a:sym typeface="Calibri"/>
                      </a:endParaRPr>
                    </a:p>
                  </a:txBody>
                  <a:tcPr marL="91425" marR="91425" marT="91425" marB="91425" anchor="ctr"/>
                </a:tc>
                <a:tc>
                  <a:txBody>
                    <a:bodyPr/>
                    <a:lstStyle/>
                    <a:p>
                      <a:pPr marL="0" marR="0" lvl="0" indent="0" algn="ctr" rtl="0">
                        <a:lnSpc>
                          <a:spcPct val="100000"/>
                        </a:lnSpc>
                        <a:spcBef>
                          <a:spcPts val="0"/>
                        </a:spcBef>
                        <a:spcAft>
                          <a:spcPts val="0"/>
                        </a:spcAft>
                        <a:buClr>
                          <a:srgbClr val="000000"/>
                        </a:buClr>
                        <a:buSzPts val="250"/>
                        <a:buFont typeface="Arial"/>
                        <a:buNone/>
                      </a:pPr>
                      <a:r>
                        <a:rPr lang="en-US" sz="1800" u="none" strike="noStrike" cap="none">
                          <a:latin typeface="Calibri"/>
                          <a:ea typeface="Calibri"/>
                          <a:cs typeface="Calibri"/>
                          <a:sym typeface="Calibri"/>
                        </a:rPr>
                        <a:t>56.42</a:t>
                      </a:r>
                      <a:endParaRPr sz="1800" b="0" i="0" u="none" strike="noStrike" cap="none">
                        <a:solidFill>
                          <a:srgbClr val="000000"/>
                        </a:solidFill>
                        <a:latin typeface="Calibri"/>
                        <a:ea typeface="Calibri"/>
                        <a:cs typeface="Calibri"/>
                        <a:sym typeface="Calibri"/>
                      </a:endParaRPr>
                    </a:p>
                  </a:txBody>
                  <a:tcPr marL="91450" marR="91450" marT="45725" marB="45725" anchor="ctr"/>
                </a:tc>
                <a:tc>
                  <a:txBody>
                    <a:bodyPr/>
                    <a:lstStyle/>
                    <a:p>
                      <a:pPr marL="0" marR="0" lvl="0" indent="0" algn="ctr" rtl="0">
                        <a:lnSpc>
                          <a:spcPct val="100000"/>
                        </a:lnSpc>
                        <a:spcBef>
                          <a:spcPts val="0"/>
                        </a:spcBef>
                        <a:spcAft>
                          <a:spcPts val="0"/>
                        </a:spcAft>
                        <a:buClr>
                          <a:srgbClr val="000000"/>
                        </a:buClr>
                        <a:buSzPts val="250"/>
                        <a:buFont typeface="Arial"/>
                        <a:buNone/>
                      </a:pPr>
                      <a:r>
                        <a:rPr lang="en-US" sz="1800" u="none" strike="noStrike" cap="none">
                          <a:latin typeface="Calibri"/>
                          <a:ea typeface="Calibri"/>
                          <a:cs typeface="Calibri"/>
                          <a:sym typeface="Calibri"/>
                        </a:rPr>
                        <a:t>40.11</a:t>
                      </a:r>
                      <a:endParaRPr sz="1800" b="0" i="0" u="none" strike="noStrike" cap="none">
                        <a:solidFill>
                          <a:srgbClr val="000000"/>
                        </a:solidFill>
                        <a:latin typeface="Calibri"/>
                        <a:ea typeface="Calibri"/>
                        <a:cs typeface="Calibri"/>
                        <a:sym typeface="Calibri"/>
                      </a:endParaRPr>
                    </a:p>
                  </a:txBody>
                  <a:tcPr marL="91450" marR="91450" marT="45725" marB="45725" anchor="ctr"/>
                </a:tc>
                <a:tc>
                  <a:txBody>
                    <a:bodyPr/>
                    <a:lstStyle/>
                    <a:p>
                      <a:pPr marL="0" marR="0" lvl="0" indent="0" algn="ctr" rtl="0">
                        <a:lnSpc>
                          <a:spcPct val="100000"/>
                        </a:lnSpc>
                        <a:spcBef>
                          <a:spcPts val="0"/>
                        </a:spcBef>
                        <a:spcAft>
                          <a:spcPts val="0"/>
                        </a:spcAft>
                        <a:buClr>
                          <a:srgbClr val="000000"/>
                        </a:buClr>
                        <a:buSzPts val="250"/>
                        <a:buFont typeface="Arial"/>
                        <a:buNone/>
                      </a:pPr>
                      <a:r>
                        <a:rPr lang="en-US" sz="1800" u="none" strike="noStrike" cap="none">
                          <a:latin typeface="Calibri"/>
                          <a:ea typeface="Calibri"/>
                          <a:cs typeface="Calibri"/>
                          <a:sym typeface="Calibri"/>
                        </a:rPr>
                        <a:t>48.66</a:t>
                      </a:r>
                      <a:endParaRPr sz="1800" b="0" i="0" u="none" strike="noStrike" cap="none">
                        <a:solidFill>
                          <a:srgbClr val="000000"/>
                        </a:solidFill>
                        <a:latin typeface="Calibri"/>
                        <a:ea typeface="Calibri"/>
                        <a:cs typeface="Calibri"/>
                        <a:sym typeface="Calibri"/>
                      </a:endParaRPr>
                    </a:p>
                  </a:txBody>
                  <a:tcPr marL="91450" marR="91450" marT="45725" marB="45725" anchor="ctr"/>
                </a:tc>
                <a:extLst>
                  <a:ext uri="{0D108BD9-81ED-4DB2-BD59-A6C34878D82A}">
                    <a16:rowId xmlns:a16="http://schemas.microsoft.com/office/drawing/2014/main" val="10006"/>
                  </a:ext>
                </a:extLst>
              </a:tr>
            </a:tbl>
          </a:graphicData>
        </a:graphic>
      </p:graphicFrame>
      <p:sp>
        <p:nvSpPr>
          <p:cNvPr id="665" name="Google Shape;665;p38"/>
          <p:cNvSpPr/>
          <p:nvPr/>
        </p:nvSpPr>
        <p:spPr>
          <a:xfrm>
            <a:off x="3443996" y="4403847"/>
            <a:ext cx="7999500" cy="433200"/>
          </a:xfrm>
          <a:prstGeom prst="rect">
            <a:avLst/>
          </a:prstGeom>
          <a:noFill/>
          <a:ln w="19050" cap="flat" cmpd="sng">
            <a:solidFill>
              <a:schemeClr val="dk2"/>
            </a:solidFill>
            <a:prstDash val="lgDash"/>
            <a:round/>
            <a:headEnd type="none" w="sm" len="sm"/>
            <a:tailEnd type="none" w="sm" len="sm"/>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000000"/>
              </a:solidFill>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69"/>
        <p:cNvGrpSpPr/>
        <p:nvPr/>
      </p:nvGrpSpPr>
      <p:grpSpPr>
        <a:xfrm>
          <a:off x="0" y="0"/>
          <a:ext cx="0" cy="0"/>
          <a:chOff x="0" y="0"/>
          <a:chExt cx="0" cy="0"/>
        </a:xfrm>
      </p:grpSpPr>
      <p:sp>
        <p:nvSpPr>
          <p:cNvPr id="670" name="Google Shape;670;p4"/>
          <p:cNvSpPr/>
          <p:nvPr/>
        </p:nvSpPr>
        <p:spPr>
          <a:xfrm rot="-5400000">
            <a:off x="3510000" y="-1736551"/>
            <a:ext cx="5172000" cy="12192000"/>
          </a:xfrm>
          <a:prstGeom prst="rect">
            <a:avLst/>
          </a:prstGeom>
          <a:solidFill>
            <a:srgbClr val="7F7F7F">
              <a:alpha val="745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671" name="Google Shape;671;p4"/>
          <p:cNvSpPr txBox="1"/>
          <p:nvPr/>
        </p:nvSpPr>
        <p:spPr>
          <a:xfrm>
            <a:off x="851451" y="1160398"/>
            <a:ext cx="10108649" cy="600134"/>
          </a:xfrm>
          <a:prstGeom prst="rect">
            <a:avLst/>
          </a:prstGeom>
          <a:noFill/>
          <a:ln>
            <a:noFill/>
          </a:ln>
        </p:spPr>
        <p:txBody>
          <a:bodyPr spcFirstLastPara="1" wrap="square" lIns="91425" tIns="91425" rIns="91425" bIns="91425" anchor="t" anchorCtr="0">
            <a:spAutoFit/>
          </a:bodyPr>
          <a:lstStyle/>
          <a:p>
            <a:pPr marL="0" marR="0" lvl="0" indent="0" algn="ctr" rtl="0">
              <a:lnSpc>
                <a:spcPct val="150000"/>
              </a:lnSpc>
              <a:spcBef>
                <a:spcPts val="0"/>
              </a:spcBef>
              <a:spcAft>
                <a:spcPts val="0"/>
              </a:spcAft>
              <a:buClr>
                <a:srgbClr val="000000"/>
              </a:buClr>
              <a:buSzPts val="1800"/>
              <a:buFont typeface="Arial"/>
              <a:buNone/>
            </a:pPr>
            <a:r>
              <a:rPr lang="en-US" sz="1800" b="1" i="0" u="none" strike="noStrike" cap="none">
                <a:solidFill>
                  <a:srgbClr val="000000"/>
                </a:solidFill>
                <a:latin typeface="Calibri"/>
                <a:ea typeface="Calibri"/>
                <a:cs typeface="Calibri"/>
                <a:sym typeface="Calibri"/>
              </a:rPr>
              <a:t>Successfully deployed our models using </a:t>
            </a:r>
            <a:r>
              <a:rPr lang="en-US" sz="1800" b="1" i="0" u="sng" strike="noStrike" cap="none">
                <a:solidFill>
                  <a:schemeClr val="accent1"/>
                </a:solidFill>
                <a:latin typeface="Calibri"/>
                <a:ea typeface="Calibri"/>
                <a:cs typeface="Calibri"/>
                <a:sym typeface="Calibri"/>
                <a:hlinkClick r:id="rId5">
                  <a:extLst>
                    <a:ext uri="{A12FA001-AC4F-418D-AE19-62706E023703}">
                      <ahyp:hlinkClr xmlns:ahyp="http://schemas.microsoft.com/office/drawing/2018/hyperlinkcolor" val="tx"/>
                    </a:ext>
                  </a:extLst>
                </a:hlinkClick>
              </a:rPr>
              <a:t>Gradio</a:t>
            </a:r>
            <a:r>
              <a:rPr lang="en-US" sz="1800" b="1" i="0" u="none" strike="noStrike" cap="none">
                <a:solidFill>
                  <a:schemeClr val="accent1"/>
                </a:solidFill>
                <a:latin typeface="Calibri"/>
                <a:ea typeface="Calibri"/>
                <a:cs typeface="Calibri"/>
                <a:sym typeface="Calibri"/>
              </a:rPr>
              <a:t> </a:t>
            </a:r>
            <a:r>
              <a:rPr lang="en-US" sz="1800" b="1" i="0" u="none" strike="noStrike" cap="none">
                <a:solidFill>
                  <a:srgbClr val="000000"/>
                </a:solidFill>
                <a:latin typeface="Calibri"/>
                <a:ea typeface="Calibri"/>
                <a:cs typeface="Calibri"/>
                <a:sym typeface="Calibri"/>
              </a:rPr>
              <a:t>to generate real-time impressions</a:t>
            </a:r>
            <a:endParaRPr sz="1800" b="1" i="0" u="none" strike="noStrike" cap="none">
              <a:solidFill>
                <a:srgbClr val="000000"/>
              </a:solidFill>
              <a:latin typeface="Calibri"/>
              <a:ea typeface="Calibri"/>
              <a:cs typeface="Calibri"/>
              <a:sym typeface="Calibri"/>
            </a:endParaRPr>
          </a:p>
        </p:txBody>
      </p:sp>
      <p:sp>
        <p:nvSpPr>
          <p:cNvPr id="672" name="Google Shape;672;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21</a:t>
            </a:fld>
            <a:endParaRPr/>
          </a:p>
        </p:txBody>
      </p:sp>
      <p:sp>
        <p:nvSpPr>
          <p:cNvPr id="673" name="Google Shape;673;p4"/>
          <p:cNvSpPr txBox="1"/>
          <p:nvPr/>
        </p:nvSpPr>
        <p:spPr>
          <a:xfrm>
            <a:off x="612732" y="9699"/>
            <a:ext cx="10972800" cy="1325563"/>
          </a:xfrm>
          <a:prstGeom prst="rect">
            <a:avLst/>
          </a:prstGeom>
          <a:noFill/>
          <a:ln>
            <a:noFill/>
          </a:ln>
        </p:spPr>
        <p:txBody>
          <a:bodyPr spcFirstLastPara="1" wrap="square" lIns="91425" tIns="45700" rIns="91425" bIns="45700" anchor="ctr" anchorCtr="0">
            <a:normAutofit/>
          </a:bodyPr>
          <a:lstStyle/>
          <a:p>
            <a:pPr marL="0" marR="0" lvl="0" indent="0" algn="ctr" rtl="0">
              <a:lnSpc>
                <a:spcPct val="90000"/>
              </a:lnSpc>
              <a:spcBef>
                <a:spcPts val="0"/>
              </a:spcBef>
              <a:spcAft>
                <a:spcPts val="0"/>
              </a:spcAft>
              <a:buClr>
                <a:srgbClr val="3F82C4"/>
              </a:buClr>
              <a:buSzPts val="4400"/>
              <a:buFont typeface="Calibri"/>
              <a:buNone/>
            </a:pPr>
            <a:r>
              <a:rPr lang="en-US" sz="4000" b="0" i="0" u="none" strike="noStrike" cap="none">
                <a:solidFill>
                  <a:srgbClr val="3F82C4"/>
                </a:solidFill>
                <a:latin typeface="Calibri"/>
                <a:ea typeface="Calibri"/>
                <a:cs typeface="Calibri"/>
                <a:sym typeface="Calibri"/>
              </a:rPr>
              <a:t>Our final deliverable is a user-friendly interface</a:t>
            </a:r>
            <a:endParaRPr sz="1400" b="0" i="0" u="none" strike="noStrike" cap="none">
              <a:solidFill>
                <a:srgbClr val="000000"/>
              </a:solidFill>
              <a:latin typeface="Arial"/>
              <a:ea typeface="Arial"/>
              <a:cs typeface="Arial"/>
              <a:sym typeface="Arial"/>
            </a:endParaRPr>
          </a:p>
        </p:txBody>
      </p:sp>
      <p:pic>
        <p:nvPicPr>
          <p:cNvPr id="2" name="Demo">
            <a:hlinkClick r:id="" action="ppaction://media"/>
            <a:extLst>
              <a:ext uri="{FF2B5EF4-FFF2-40B4-BE49-F238E27FC236}">
                <a16:creationId xmlns:a16="http://schemas.microsoft.com/office/drawing/2014/main" id="{B3F5781E-E5E7-9A55-57C5-39CA49F62193}"/>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925843" y="1773449"/>
            <a:ext cx="8340314" cy="469142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73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79"/>
        <p:cNvGrpSpPr/>
        <p:nvPr/>
      </p:nvGrpSpPr>
      <p:grpSpPr>
        <a:xfrm>
          <a:off x="0" y="0"/>
          <a:ext cx="0" cy="0"/>
          <a:chOff x="0" y="0"/>
          <a:chExt cx="0" cy="0"/>
        </a:xfrm>
      </p:grpSpPr>
      <p:sp>
        <p:nvSpPr>
          <p:cNvPr id="680" name="Google Shape;680;p43"/>
          <p:cNvSpPr txBox="1">
            <a:spLocks noGrp="1"/>
          </p:cNvSpPr>
          <p:nvPr>
            <p:ph type="title"/>
          </p:nvPr>
        </p:nvSpPr>
        <p:spPr>
          <a:xfrm>
            <a:off x="5874455" y="2810279"/>
            <a:ext cx="5419185" cy="895350"/>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SzPts val="4400"/>
              <a:buNone/>
            </a:pPr>
            <a:r>
              <a:rPr lang="en-US" sz="4000">
                <a:latin typeface="Calibri"/>
                <a:ea typeface="Calibri"/>
                <a:cs typeface="Calibri"/>
                <a:sym typeface="Calibri"/>
              </a:rPr>
              <a:t>Future Improvements</a:t>
            </a:r>
            <a:endParaRPr/>
          </a:p>
        </p:txBody>
      </p:sp>
      <p:sp>
        <p:nvSpPr>
          <p:cNvPr id="681" name="Google Shape;681;p43"/>
          <p:cNvSpPr/>
          <p:nvPr/>
        </p:nvSpPr>
        <p:spPr>
          <a:xfrm>
            <a:off x="3141204" y="3323531"/>
            <a:ext cx="1023516" cy="889909"/>
          </a:xfrm>
          <a:prstGeom prst="rect">
            <a:avLst/>
          </a:prstGeom>
        </p:spPr>
        <p:txBody>
          <a:bodyPr>
            <a:prstTxWarp prst="textPlain">
              <a:avLst/>
            </a:prstTxWarp>
          </a:bodyPr>
          <a:lstStyle/>
          <a:p>
            <a:pPr lvl="0" algn="l"/>
            <a:r>
              <a:rPr b="0" i="0">
                <a:ln>
                  <a:noFill/>
                </a:ln>
                <a:solidFill>
                  <a:srgbClr val="FFFFFF"/>
                </a:solidFill>
                <a:latin typeface="Impact"/>
              </a:rPr>
              <a:t>/05</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86"/>
        <p:cNvGrpSpPr/>
        <p:nvPr/>
      </p:nvGrpSpPr>
      <p:grpSpPr>
        <a:xfrm>
          <a:off x="0" y="0"/>
          <a:ext cx="0" cy="0"/>
          <a:chOff x="0" y="0"/>
          <a:chExt cx="0" cy="0"/>
        </a:xfrm>
      </p:grpSpPr>
      <p:sp>
        <p:nvSpPr>
          <p:cNvPr id="687" name="Google Shape;687;p39"/>
          <p:cNvSpPr/>
          <p:nvPr/>
        </p:nvSpPr>
        <p:spPr>
          <a:xfrm>
            <a:off x="0" y="4896905"/>
            <a:ext cx="12192000" cy="1223663"/>
          </a:xfrm>
          <a:prstGeom prst="rect">
            <a:avLst/>
          </a:prstGeom>
          <a:solidFill>
            <a:srgbClr val="DDEAF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688" name="Google Shape;688;p39"/>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23</a:t>
            </a:fld>
            <a:endParaRPr/>
          </a:p>
        </p:txBody>
      </p:sp>
      <p:grpSp>
        <p:nvGrpSpPr>
          <p:cNvPr id="689" name="Google Shape;689;p39"/>
          <p:cNvGrpSpPr/>
          <p:nvPr/>
        </p:nvGrpSpPr>
        <p:grpSpPr>
          <a:xfrm>
            <a:off x="565093" y="1534856"/>
            <a:ext cx="5181382" cy="4371753"/>
            <a:chOff x="1333718" y="1692899"/>
            <a:chExt cx="5181382" cy="4371753"/>
          </a:xfrm>
        </p:grpSpPr>
        <p:grpSp>
          <p:nvGrpSpPr>
            <p:cNvPr id="690" name="Google Shape;690;p39"/>
            <p:cNvGrpSpPr/>
            <p:nvPr/>
          </p:nvGrpSpPr>
          <p:grpSpPr>
            <a:xfrm>
              <a:off x="1333718" y="1692899"/>
              <a:ext cx="5181382" cy="3323601"/>
              <a:chOff x="1333718" y="1717042"/>
              <a:chExt cx="4041351" cy="2420937"/>
            </a:xfrm>
          </p:grpSpPr>
          <p:pic>
            <p:nvPicPr>
              <p:cNvPr id="691" name="Google Shape;691;p39" descr="Evaluate Easily"/>
              <p:cNvPicPr preferRelativeResize="0"/>
              <p:nvPr/>
            </p:nvPicPr>
            <p:blipFill rotWithShape="1">
              <a:blip r:embed="rId3">
                <a:alphaModFix/>
              </a:blip>
              <a:srcRect/>
              <a:stretch/>
            </p:blipFill>
            <p:spPr>
              <a:xfrm>
                <a:off x="1333718" y="1717042"/>
                <a:ext cx="4041351" cy="2420937"/>
              </a:xfrm>
              <a:prstGeom prst="rect">
                <a:avLst/>
              </a:prstGeom>
              <a:noFill/>
              <a:ln>
                <a:noFill/>
              </a:ln>
            </p:spPr>
          </p:pic>
          <p:sp>
            <p:nvSpPr>
              <p:cNvPr id="692" name="Google Shape;692;p39"/>
              <p:cNvSpPr txBox="1"/>
              <p:nvPr/>
            </p:nvSpPr>
            <p:spPr>
              <a:xfrm>
                <a:off x="2047055" y="3621034"/>
                <a:ext cx="2545465" cy="381118"/>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800"/>
                  <a:buFont typeface="Arial"/>
                  <a:buNone/>
                </a:pPr>
                <a:r>
                  <a:rPr lang="en-US" sz="2800" b="1" i="0" u="none" strike="noStrike" cap="none">
                    <a:solidFill>
                      <a:srgbClr val="000000"/>
                    </a:solidFill>
                    <a:latin typeface="Calibri"/>
                    <a:ea typeface="Calibri"/>
                    <a:cs typeface="Calibri"/>
                    <a:sym typeface="Calibri"/>
                  </a:rPr>
                  <a:t>Evaluation Method</a:t>
                </a:r>
                <a:endParaRPr sz="2800" b="1" i="0" u="none" strike="noStrike" cap="none">
                  <a:solidFill>
                    <a:srgbClr val="000000"/>
                  </a:solidFill>
                  <a:latin typeface="Calibri"/>
                  <a:ea typeface="Calibri"/>
                  <a:cs typeface="Calibri"/>
                  <a:sym typeface="Calibri"/>
                </a:endParaRPr>
              </a:p>
            </p:txBody>
          </p:sp>
        </p:grpSp>
        <p:sp>
          <p:nvSpPr>
            <p:cNvPr id="693" name="Google Shape;693;p39"/>
            <p:cNvSpPr txBox="1"/>
            <p:nvPr/>
          </p:nvSpPr>
          <p:spPr>
            <a:xfrm>
              <a:off x="1333718" y="5172140"/>
              <a:ext cx="5181300" cy="892512"/>
            </a:xfrm>
            <a:prstGeom prst="rect">
              <a:avLst/>
            </a:prstGeom>
            <a:noFill/>
            <a:ln>
              <a:noFill/>
            </a:ln>
          </p:spPr>
          <p:txBody>
            <a:bodyPr spcFirstLastPara="1" wrap="square" lIns="91425" tIns="45700" rIns="91425" bIns="45700" anchor="t" anchorCtr="0">
              <a:spAutoFit/>
            </a:bodyPr>
            <a:lstStyle/>
            <a:p>
              <a:pPr marL="0" marR="0" lvl="0" indent="0" algn="ctr" rtl="0">
                <a:lnSpc>
                  <a:spcPct val="130000"/>
                </a:lnSpc>
                <a:spcBef>
                  <a:spcPts val="0"/>
                </a:spcBef>
                <a:spcAft>
                  <a:spcPts val="0"/>
                </a:spcAft>
                <a:buClr>
                  <a:srgbClr val="000000"/>
                </a:buClr>
                <a:buSzPts val="2000"/>
                <a:buFont typeface="Arial"/>
                <a:buNone/>
              </a:pPr>
              <a:r>
                <a:rPr lang="en-US" sz="2000" b="1" i="0" u="none" strike="noStrike" cap="none">
                  <a:solidFill>
                    <a:srgbClr val="000000"/>
                  </a:solidFill>
                  <a:latin typeface="Calibri"/>
                  <a:ea typeface="Calibri"/>
                  <a:cs typeface="Calibri"/>
                  <a:sym typeface="Calibri"/>
                </a:rPr>
                <a:t>Strategy: </a:t>
              </a:r>
              <a:r>
                <a:rPr lang="en-US" sz="2000" b="0" i="0" u="none" strike="noStrike" cap="none">
                  <a:solidFill>
                    <a:srgbClr val="000000"/>
                  </a:solidFill>
                  <a:latin typeface="Calibri"/>
                  <a:ea typeface="Calibri"/>
                  <a:cs typeface="Calibri"/>
                  <a:sym typeface="Calibri"/>
                </a:rPr>
                <a:t>Include judgements from </a:t>
              </a:r>
              <a:r>
                <a:rPr lang="en-US" sz="2000" b="0" i="0" u="none" strike="noStrike" cap="none">
                  <a:solidFill>
                    <a:schemeClr val="accent1"/>
                  </a:solidFill>
                  <a:latin typeface="Calibri"/>
                  <a:ea typeface="Calibri"/>
                  <a:cs typeface="Calibri"/>
                  <a:sym typeface="Calibri"/>
                </a:rPr>
                <a:t>Subject Matter Experts (SMEs) </a:t>
              </a:r>
              <a:r>
                <a:rPr lang="en-US" sz="2000" b="0" i="0" u="none" strike="noStrike" cap="none">
                  <a:solidFill>
                    <a:srgbClr val="000000"/>
                  </a:solidFill>
                  <a:latin typeface="Calibri"/>
                  <a:ea typeface="Calibri"/>
                  <a:cs typeface="Calibri"/>
                  <a:sym typeface="Calibri"/>
                </a:rPr>
                <a:t>in radiology</a:t>
              </a:r>
              <a:endParaRPr sz="1400" b="0" i="0" u="none" strike="noStrike" cap="none">
                <a:solidFill>
                  <a:srgbClr val="000000"/>
                </a:solidFill>
                <a:latin typeface="Arial"/>
                <a:ea typeface="Arial"/>
                <a:cs typeface="Arial"/>
                <a:sym typeface="Arial"/>
              </a:endParaRPr>
            </a:p>
          </p:txBody>
        </p:sp>
      </p:grpSp>
      <p:grpSp>
        <p:nvGrpSpPr>
          <p:cNvPr id="694" name="Google Shape;694;p39"/>
          <p:cNvGrpSpPr/>
          <p:nvPr/>
        </p:nvGrpSpPr>
        <p:grpSpPr>
          <a:xfrm>
            <a:off x="6387853" y="1532782"/>
            <a:ext cx="5529600" cy="4373827"/>
            <a:chOff x="7103472" y="1690825"/>
            <a:chExt cx="5529600" cy="4373827"/>
          </a:xfrm>
        </p:grpSpPr>
        <p:pic>
          <p:nvPicPr>
            <p:cNvPr id="695" name="Google Shape;695;p39" descr="6 Applicability Icons - Free in SVG, PNG, ICO - IconScout"/>
            <p:cNvPicPr preferRelativeResize="0"/>
            <p:nvPr/>
          </p:nvPicPr>
          <p:blipFill rotWithShape="1">
            <a:blip r:embed="rId4">
              <a:alphaModFix/>
            </a:blip>
            <a:srcRect/>
            <a:stretch/>
          </p:blipFill>
          <p:spPr>
            <a:xfrm>
              <a:off x="8471078" y="1690825"/>
              <a:ext cx="2468880" cy="2468880"/>
            </a:xfrm>
            <a:prstGeom prst="rect">
              <a:avLst/>
            </a:prstGeom>
            <a:noFill/>
            <a:ln>
              <a:noFill/>
            </a:ln>
          </p:spPr>
        </p:pic>
        <p:sp>
          <p:nvSpPr>
            <p:cNvPr id="696" name="Google Shape;696;p39"/>
            <p:cNvSpPr txBox="1"/>
            <p:nvPr/>
          </p:nvSpPr>
          <p:spPr>
            <a:xfrm>
              <a:off x="8073759" y="4306806"/>
              <a:ext cx="3263519" cy="523221"/>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800"/>
                <a:buFont typeface="Arial"/>
                <a:buNone/>
              </a:pPr>
              <a:r>
                <a:rPr lang="en-US" sz="2800" b="1" i="0" u="none" strike="noStrike" cap="none">
                  <a:solidFill>
                    <a:srgbClr val="000000"/>
                  </a:solidFill>
                  <a:latin typeface="Calibri"/>
                  <a:ea typeface="Calibri"/>
                  <a:cs typeface="Calibri"/>
                  <a:sym typeface="Calibri"/>
                </a:rPr>
                <a:t>Generalizability</a:t>
              </a:r>
              <a:endParaRPr sz="2800" b="1" i="0" u="none" strike="noStrike" cap="none">
                <a:solidFill>
                  <a:srgbClr val="000000"/>
                </a:solidFill>
                <a:latin typeface="Calibri"/>
                <a:ea typeface="Calibri"/>
                <a:cs typeface="Calibri"/>
                <a:sym typeface="Calibri"/>
              </a:endParaRPr>
            </a:p>
          </p:txBody>
        </p:sp>
        <p:sp>
          <p:nvSpPr>
            <p:cNvPr id="697" name="Google Shape;697;p39"/>
            <p:cNvSpPr txBox="1"/>
            <p:nvPr/>
          </p:nvSpPr>
          <p:spPr>
            <a:xfrm>
              <a:off x="7103472" y="5172140"/>
              <a:ext cx="5529600" cy="892512"/>
            </a:xfrm>
            <a:prstGeom prst="rect">
              <a:avLst/>
            </a:prstGeom>
            <a:noFill/>
            <a:ln>
              <a:noFill/>
            </a:ln>
          </p:spPr>
          <p:txBody>
            <a:bodyPr spcFirstLastPara="1" wrap="square" lIns="91425" tIns="45700" rIns="91425" bIns="45700" anchor="t" anchorCtr="0">
              <a:spAutoFit/>
            </a:bodyPr>
            <a:lstStyle/>
            <a:p>
              <a:pPr marL="0" marR="0" lvl="0" indent="0" algn="ctr" rtl="0">
                <a:lnSpc>
                  <a:spcPct val="130000"/>
                </a:lnSpc>
                <a:spcBef>
                  <a:spcPts val="0"/>
                </a:spcBef>
                <a:spcAft>
                  <a:spcPts val="0"/>
                </a:spcAft>
                <a:buClr>
                  <a:srgbClr val="000000"/>
                </a:buClr>
                <a:buSzPts val="2000"/>
                <a:buFont typeface="Arial"/>
                <a:buNone/>
              </a:pPr>
              <a:r>
                <a:rPr lang="en-US" sz="2000" b="1" i="0" u="none" strike="noStrike" cap="none">
                  <a:solidFill>
                    <a:schemeClr val="dk1"/>
                  </a:solidFill>
                  <a:latin typeface="Calibri"/>
                  <a:ea typeface="Calibri"/>
                  <a:cs typeface="Calibri"/>
                  <a:sym typeface="Calibri"/>
                </a:rPr>
                <a:t>Strategy: </a:t>
              </a:r>
              <a:r>
                <a:rPr lang="en-US" sz="2000" b="0" i="0" u="none" strike="noStrike" cap="none">
                  <a:solidFill>
                    <a:srgbClr val="4472C4"/>
                  </a:solidFill>
                  <a:latin typeface="Calibri"/>
                  <a:ea typeface="Calibri"/>
                  <a:cs typeface="Calibri"/>
                  <a:sym typeface="Calibri"/>
                </a:rPr>
                <a:t>Test on other data </a:t>
              </a:r>
              <a:r>
                <a:rPr lang="en-US" sz="2000" b="0" i="0" u="none" strike="noStrike" cap="none">
                  <a:solidFill>
                    <a:srgbClr val="000000"/>
                  </a:solidFill>
                  <a:latin typeface="Calibri"/>
                  <a:ea typeface="Calibri"/>
                  <a:cs typeface="Calibri"/>
                  <a:sym typeface="Calibri"/>
                </a:rPr>
                <a:t>(e.g., Indiana University data) to enhance </a:t>
              </a:r>
              <a:r>
                <a:rPr lang="en-US" sz="2000" b="0" i="0" u="none" strike="noStrike" cap="none">
                  <a:solidFill>
                    <a:schemeClr val="dk1"/>
                  </a:solidFill>
                  <a:latin typeface="Calibri"/>
                  <a:ea typeface="Calibri"/>
                  <a:cs typeface="Calibri"/>
                  <a:sym typeface="Calibri"/>
                </a:rPr>
                <a:t>generalization</a:t>
              </a:r>
              <a:endParaRPr sz="1400" b="0" i="0" u="none" strike="noStrike" cap="none">
                <a:solidFill>
                  <a:schemeClr val="dk1"/>
                </a:solidFill>
                <a:latin typeface="Arial"/>
                <a:ea typeface="Arial"/>
                <a:cs typeface="Arial"/>
                <a:sym typeface="Arial"/>
              </a:endParaRPr>
            </a:p>
          </p:txBody>
        </p:sp>
      </p:grpSp>
      <p:sp>
        <p:nvSpPr>
          <p:cNvPr id="698" name="Google Shape;698;p39"/>
          <p:cNvSpPr txBox="1"/>
          <p:nvPr/>
        </p:nvSpPr>
        <p:spPr>
          <a:xfrm>
            <a:off x="625256" y="9699"/>
            <a:ext cx="10972800" cy="1325563"/>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rgbClr val="3F82C4"/>
              </a:buClr>
              <a:buSzPts val="4400"/>
              <a:buFont typeface="Calibri"/>
              <a:buNone/>
            </a:pPr>
            <a:r>
              <a:rPr lang="en-US" sz="4000" b="0" i="0" u="none" strike="noStrike" cap="none">
                <a:solidFill>
                  <a:srgbClr val="4472C4"/>
                </a:solidFill>
                <a:latin typeface="Calibri"/>
                <a:ea typeface="Calibri"/>
                <a:cs typeface="Calibri"/>
                <a:sym typeface="Calibri"/>
              </a:rPr>
              <a:t>Future improvements could focus on refining evaluation methods and expanding generalizability</a:t>
            </a:r>
            <a:endParaRPr sz="4000" b="0" i="0" u="none" strike="noStrike" cap="none">
              <a:solidFill>
                <a:srgbClr val="3F82C4"/>
              </a:solidFill>
              <a:latin typeface="Calibri"/>
              <a:ea typeface="Calibri"/>
              <a:cs typeface="Calibri"/>
              <a:sym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03"/>
        <p:cNvGrpSpPr/>
        <p:nvPr/>
      </p:nvGrpSpPr>
      <p:grpSpPr>
        <a:xfrm>
          <a:off x="0" y="0"/>
          <a:ext cx="0" cy="0"/>
          <a:chOff x="0" y="0"/>
          <a:chExt cx="0" cy="0"/>
        </a:xfrm>
      </p:grpSpPr>
      <p:sp>
        <p:nvSpPr>
          <p:cNvPr id="704" name="Google Shape;704;g2a170a2dade_0_0"/>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24</a:t>
            </a:fld>
            <a:endParaRPr/>
          </a:p>
        </p:txBody>
      </p:sp>
      <p:sp>
        <p:nvSpPr>
          <p:cNvPr id="705" name="Google Shape;705;g2a170a2dade_0_0"/>
          <p:cNvSpPr txBox="1"/>
          <p:nvPr/>
        </p:nvSpPr>
        <p:spPr>
          <a:xfrm>
            <a:off x="625256" y="9699"/>
            <a:ext cx="10972800" cy="1325700"/>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rgbClr val="3F82C4"/>
              </a:buClr>
              <a:buSzPts val="4400"/>
              <a:buFont typeface="Calibri"/>
              <a:buNone/>
            </a:pPr>
            <a:r>
              <a:rPr lang="en-US" sz="4000" b="0" i="0" u="none" strike="noStrike" cap="none">
                <a:solidFill>
                  <a:srgbClr val="4472C4"/>
                </a:solidFill>
                <a:latin typeface="Calibri"/>
                <a:ea typeface="Calibri"/>
                <a:cs typeface="Calibri"/>
                <a:sym typeface="Calibri"/>
              </a:rPr>
              <a:t>Acknowledgement</a:t>
            </a:r>
            <a:endParaRPr sz="4000" b="0" i="0" u="none" strike="noStrike" cap="none">
              <a:solidFill>
                <a:srgbClr val="3F82C4"/>
              </a:solidFill>
              <a:latin typeface="Calibri"/>
              <a:ea typeface="Calibri"/>
              <a:cs typeface="Calibri"/>
              <a:sym typeface="Calibri"/>
            </a:endParaRPr>
          </a:p>
        </p:txBody>
      </p:sp>
      <p:pic>
        <p:nvPicPr>
          <p:cNvPr id="706" name="Google Shape;706;g2a170a2dade_0_0"/>
          <p:cNvPicPr preferRelativeResize="0"/>
          <p:nvPr/>
        </p:nvPicPr>
        <p:blipFill rotWithShape="1">
          <a:blip r:embed="rId3">
            <a:alphaModFix/>
          </a:blip>
          <a:srcRect t="19" b="9"/>
          <a:stretch/>
        </p:blipFill>
        <p:spPr>
          <a:xfrm>
            <a:off x="5088762" y="2808369"/>
            <a:ext cx="1797300" cy="1796700"/>
          </a:xfrm>
          <a:prstGeom prst="ellipse">
            <a:avLst/>
          </a:prstGeom>
          <a:noFill/>
          <a:ln w="57150" cap="flat" cmpd="sng">
            <a:solidFill>
              <a:srgbClr val="E4E6EA"/>
            </a:solidFill>
            <a:prstDash val="solid"/>
            <a:round/>
            <a:headEnd type="none" w="sm" len="sm"/>
            <a:tailEnd type="none" w="sm" len="sm"/>
          </a:ln>
        </p:spPr>
      </p:pic>
      <p:pic>
        <p:nvPicPr>
          <p:cNvPr id="707" name="Google Shape;707;g2a170a2dade_0_0"/>
          <p:cNvPicPr preferRelativeResize="0"/>
          <p:nvPr/>
        </p:nvPicPr>
        <p:blipFill>
          <a:blip r:embed="rId4">
            <a:alphaModFix/>
          </a:blip>
          <a:stretch>
            <a:fillRect/>
          </a:stretch>
        </p:blipFill>
        <p:spPr>
          <a:xfrm>
            <a:off x="396650" y="1474649"/>
            <a:ext cx="5753100" cy="914400"/>
          </a:xfrm>
          <a:prstGeom prst="rect">
            <a:avLst/>
          </a:prstGeom>
          <a:noFill/>
          <a:ln>
            <a:noFill/>
          </a:ln>
        </p:spPr>
      </p:pic>
      <p:pic>
        <p:nvPicPr>
          <p:cNvPr id="708" name="Google Shape;708;g2a170a2dade_0_0"/>
          <p:cNvPicPr preferRelativeResize="0"/>
          <p:nvPr/>
        </p:nvPicPr>
        <p:blipFill rotWithShape="1">
          <a:blip r:embed="rId5">
            <a:alphaModFix/>
          </a:blip>
          <a:srcRect/>
          <a:stretch/>
        </p:blipFill>
        <p:spPr>
          <a:xfrm>
            <a:off x="6550761" y="1636550"/>
            <a:ext cx="5229779" cy="590612"/>
          </a:xfrm>
          <a:prstGeom prst="rect">
            <a:avLst/>
          </a:prstGeom>
          <a:noFill/>
          <a:ln>
            <a:noFill/>
          </a:ln>
        </p:spPr>
      </p:pic>
      <p:pic>
        <p:nvPicPr>
          <p:cNvPr id="709" name="Google Shape;709;g2a170a2dade_0_0"/>
          <p:cNvPicPr preferRelativeResize="0"/>
          <p:nvPr/>
        </p:nvPicPr>
        <p:blipFill rotWithShape="1">
          <a:blip r:embed="rId6">
            <a:alphaModFix/>
          </a:blip>
          <a:srcRect t="19" b="9"/>
          <a:stretch/>
        </p:blipFill>
        <p:spPr>
          <a:xfrm>
            <a:off x="7826703" y="2784721"/>
            <a:ext cx="1797300" cy="1796700"/>
          </a:xfrm>
          <a:prstGeom prst="ellipse">
            <a:avLst/>
          </a:prstGeom>
          <a:noFill/>
          <a:ln w="57150" cap="flat" cmpd="sng">
            <a:solidFill>
              <a:srgbClr val="E4E6EA"/>
            </a:solidFill>
            <a:prstDash val="solid"/>
            <a:round/>
            <a:headEnd type="none" w="sm" len="sm"/>
            <a:tailEnd type="none" w="sm" len="sm"/>
          </a:ln>
        </p:spPr>
      </p:pic>
      <p:pic>
        <p:nvPicPr>
          <p:cNvPr id="710" name="Google Shape;710;g2a170a2dade_0_0"/>
          <p:cNvPicPr preferRelativeResize="0"/>
          <p:nvPr/>
        </p:nvPicPr>
        <p:blipFill rotWithShape="1">
          <a:blip r:embed="rId7">
            <a:alphaModFix/>
          </a:blip>
          <a:srcRect t="19" b="9"/>
          <a:stretch/>
        </p:blipFill>
        <p:spPr>
          <a:xfrm>
            <a:off x="2421762" y="2818880"/>
            <a:ext cx="1797300" cy="1796700"/>
          </a:xfrm>
          <a:prstGeom prst="ellipse">
            <a:avLst/>
          </a:prstGeom>
          <a:noFill/>
          <a:ln w="57150" cap="flat" cmpd="sng">
            <a:solidFill>
              <a:srgbClr val="E4E6EA"/>
            </a:solidFill>
            <a:prstDash val="solid"/>
            <a:round/>
            <a:headEnd type="none" w="sm" len="sm"/>
            <a:tailEnd type="none" w="sm" len="sm"/>
          </a:ln>
        </p:spPr>
      </p:pic>
      <p:sp>
        <p:nvSpPr>
          <p:cNvPr id="711" name="Google Shape;711;g2a170a2dade_0_0"/>
          <p:cNvSpPr txBox="1"/>
          <p:nvPr/>
        </p:nvSpPr>
        <p:spPr>
          <a:xfrm>
            <a:off x="1773200" y="4834750"/>
            <a:ext cx="3000000" cy="2339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2000" b="1">
                <a:solidFill>
                  <a:schemeClr val="dk1"/>
                </a:solidFill>
                <a:latin typeface="Calibri"/>
                <a:ea typeface="Calibri"/>
                <a:cs typeface="Calibri"/>
                <a:sym typeface="Calibri"/>
              </a:rPr>
              <a:t>Utku Pamuksuz</a:t>
            </a:r>
            <a:endParaRPr sz="2000" b="1">
              <a:solidFill>
                <a:schemeClr val="dk1"/>
              </a:solidFill>
              <a:latin typeface="Calibri"/>
              <a:ea typeface="Calibri"/>
              <a:cs typeface="Calibri"/>
              <a:sym typeface="Calibri"/>
            </a:endParaRPr>
          </a:p>
          <a:p>
            <a:pPr marL="0" lvl="0" indent="0" algn="ctr" rtl="0">
              <a:spcBef>
                <a:spcPts val="0"/>
              </a:spcBef>
              <a:spcAft>
                <a:spcPts val="0"/>
              </a:spcAft>
              <a:buNone/>
            </a:pPr>
            <a:r>
              <a:rPr lang="en-US" sz="2000">
                <a:solidFill>
                  <a:schemeClr val="dk1"/>
                </a:solidFill>
                <a:latin typeface="Calibri"/>
                <a:ea typeface="Calibri"/>
                <a:cs typeface="Calibri"/>
                <a:sym typeface="Calibri"/>
              </a:rPr>
              <a:t>Chief Data Scientist @ Inference Analytics,</a:t>
            </a:r>
            <a:endParaRPr sz="2000">
              <a:solidFill>
                <a:schemeClr val="dk1"/>
              </a:solidFill>
              <a:latin typeface="Calibri"/>
              <a:ea typeface="Calibri"/>
              <a:cs typeface="Calibri"/>
              <a:sym typeface="Calibri"/>
            </a:endParaRPr>
          </a:p>
          <a:p>
            <a:pPr marL="0" lvl="0" indent="0" algn="ctr" rtl="0">
              <a:spcBef>
                <a:spcPts val="0"/>
              </a:spcBef>
              <a:spcAft>
                <a:spcPts val="0"/>
              </a:spcAft>
              <a:buNone/>
            </a:pPr>
            <a:r>
              <a:rPr lang="en-US" sz="2000">
                <a:solidFill>
                  <a:schemeClr val="dk1"/>
                </a:solidFill>
                <a:latin typeface="Calibri"/>
                <a:ea typeface="Calibri"/>
                <a:cs typeface="Calibri"/>
                <a:sym typeface="Calibri"/>
              </a:rPr>
              <a:t>Capstone Advisor,</a:t>
            </a:r>
            <a:endParaRPr sz="2000">
              <a:solidFill>
                <a:schemeClr val="dk1"/>
              </a:solidFill>
              <a:latin typeface="Calibri"/>
              <a:ea typeface="Calibri"/>
              <a:cs typeface="Calibri"/>
              <a:sym typeface="Calibri"/>
            </a:endParaRPr>
          </a:p>
          <a:p>
            <a:pPr marL="0" lvl="0" indent="0" algn="ctr" rtl="0">
              <a:spcBef>
                <a:spcPts val="0"/>
              </a:spcBef>
              <a:spcAft>
                <a:spcPts val="0"/>
              </a:spcAft>
              <a:buNone/>
            </a:pPr>
            <a:r>
              <a:rPr lang="en-US" sz="2000">
                <a:solidFill>
                  <a:schemeClr val="dk1"/>
                </a:solidFill>
                <a:latin typeface="Calibri"/>
                <a:ea typeface="Calibri"/>
                <a:cs typeface="Calibri"/>
                <a:sym typeface="Calibri"/>
              </a:rPr>
              <a:t>Capstone Instructor</a:t>
            </a:r>
            <a:endParaRPr sz="2000">
              <a:solidFill>
                <a:schemeClr val="dk1"/>
              </a:solidFill>
              <a:latin typeface="Calibri"/>
              <a:ea typeface="Calibri"/>
              <a:cs typeface="Calibri"/>
              <a:sym typeface="Calibri"/>
            </a:endParaRPr>
          </a:p>
          <a:p>
            <a:pPr marL="0" lvl="0" indent="0" algn="ctr" rtl="0">
              <a:spcBef>
                <a:spcPts val="0"/>
              </a:spcBef>
              <a:spcAft>
                <a:spcPts val="0"/>
              </a:spcAft>
              <a:buNone/>
            </a:pPr>
            <a:endParaRPr sz="2000">
              <a:solidFill>
                <a:schemeClr val="dk1"/>
              </a:solidFill>
              <a:latin typeface="Calibri"/>
              <a:ea typeface="Calibri"/>
              <a:cs typeface="Calibri"/>
              <a:sym typeface="Calibri"/>
            </a:endParaRPr>
          </a:p>
          <a:p>
            <a:pPr marL="0" lvl="0" indent="0" algn="ctr" rtl="0">
              <a:spcBef>
                <a:spcPts val="0"/>
              </a:spcBef>
              <a:spcAft>
                <a:spcPts val="0"/>
              </a:spcAft>
              <a:buNone/>
            </a:pPr>
            <a:endParaRPr sz="2000" b="1">
              <a:solidFill>
                <a:schemeClr val="dk1"/>
              </a:solidFill>
              <a:latin typeface="Calibri"/>
              <a:ea typeface="Calibri"/>
              <a:cs typeface="Calibri"/>
              <a:sym typeface="Calibri"/>
            </a:endParaRPr>
          </a:p>
        </p:txBody>
      </p:sp>
      <p:sp>
        <p:nvSpPr>
          <p:cNvPr id="712" name="Google Shape;712;g2a170a2dade_0_0"/>
          <p:cNvSpPr txBox="1"/>
          <p:nvPr/>
        </p:nvSpPr>
        <p:spPr>
          <a:xfrm>
            <a:off x="4516400" y="4834750"/>
            <a:ext cx="3000000" cy="1416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2000" b="1">
                <a:solidFill>
                  <a:schemeClr val="dk1"/>
                </a:solidFill>
                <a:latin typeface="Calibri"/>
                <a:ea typeface="Calibri"/>
                <a:cs typeface="Calibri"/>
                <a:sym typeface="Calibri"/>
              </a:rPr>
              <a:t>Benan Akca</a:t>
            </a:r>
            <a:endParaRPr sz="2000" b="1">
              <a:solidFill>
                <a:schemeClr val="dk1"/>
              </a:solidFill>
              <a:latin typeface="Calibri"/>
              <a:ea typeface="Calibri"/>
              <a:cs typeface="Calibri"/>
              <a:sym typeface="Calibri"/>
            </a:endParaRPr>
          </a:p>
          <a:p>
            <a:pPr marL="0" lvl="0" indent="0" algn="ctr" rtl="0">
              <a:spcBef>
                <a:spcPts val="0"/>
              </a:spcBef>
              <a:spcAft>
                <a:spcPts val="0"/>
              </a:spcAft>
              <a:buNone/>
            </a:pPr>
            <a:r>
              <a:rPr lang="en-US" sz="2000">
                <a:solidFill>
                  <a:schemeClr val="dk1"/>
                </a:solidFill>
                <a:latin typeface="Calibri"/>
                <a:ea typeface="Calibri"/>
                <a:cs typeface="Calibri"/>
                <a:sym typeface="Calibri"/>
              </a:rPr>
              <a:t>Senior Data Scientist @ Inference Analytics</a:t>
            </a:r>
            <a:endParaRPr sz="2000" b="1">
              <a:solidFill>
                <a:schemeClr val="dk1"/>
              </a:solidFill>
              <a:latin typeface="Calibri"/>
              <a:ea typeface="Calibri"/>
              <a:cs typeface="Calibri"/>
              <a:sym typeface="Calibri"/>
            </a:endParaRPr>
          </a:p>
          <a:p>
            <a:pPr marL="0" lvl="0" indent="0" algn="ctr" rtl="0">
              <a:spcBef>
                <a:spcPts val="0"/>
              </a:spcBef>
              <a:spcAft>
                <a:spcPts val="0"/>
              </a:spcAft>
              <a:buNone/>
            </a:pPr>
            <a:endParaRPr sz="2000" b="1">
              <a:solidFill>
                <a:schemeClr val="dk1"/>
              </a:solidFill>
              <a:latin typeface="Calibri"/>
              <a:ea typeface="Calibri"/>
              <a:cs typeface="Calibri"/>
              <a:sym typeface="Calibri"/>
            </a:endParaRPr>
          </a:p>
        </p:txBody>
      </p:sp>
      <p:sp>
        <p:nvSpPr>
          <p:cNvPr id="713" name="Google Shape;713;g2a170a2dade_0_0"/>
          <p:cNvSpPr txBox="1"/>
          <p:nvPr/>
        </p:nvSpPr>
        <p:spPr>
          <a:xfrm>
            <a:off x="7335800" y="4834750"/>
            <a:ext cx="3000000" cy="1723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2000" b="1">
                <a:solidFill>
                  <a:schemeClr val="dk1"/>
                </a:solidFill>
                <a:latin typeface="Calibri"/>
                <a:ea typeface="Calibri"/>
                <a:cs typeface="Calibri"/>
                <a:sym typeface="Calibri"/>
              </a:rPr>
              <a:t>Roger Moore</a:t>
            </a:r>
            <a:endParaRPr sz="2000" b="1">
              <a:solidFill>
                <a:schemeClr val="dk1"/>
              </a:solidFill>
              <a:latin typeface="Calibri"/>
              <a:ea typeface="Calibri"/>
              <a:cs typeface="Calibri"/>
              <a:sym typeface="Calibri"/>
            </a:endParaRPr>
          </a:p>
          <a:p>
            <a:pPr marL="0" lvl="0" indent="0" algn="ctr" rtl="0">
              <a:spcBef>
                <a:spcPts val="0"/>
              </a:spcBef>
              <a:spcAft>
                <a:spcPts val="0"/>
              </a:spcAft>
              <a:buNone/>
            </a:pPr>
            <a:r>
              <a:rPr lang="en-US" sz="2000">
                <a:solidFill>
                  <a:schemeClr val="dk1"/>
                </a:solidFill>
                <a:latin typeface="Calibri"/>
                <a:ea typeface="Calibri"/>
                <a:cs typeface="Calibri"/>
                <a:sym typeface="Calibri"/>
              </a:rPr>
              <a:t>Capstone Instructor</a:t>
            </a:r>
            <a:endParaRPr sz="2000">
              <a:solidFill>
                <a:schemeClr val="dk1"/>
              </a:solidFill>
              <a:latin typeface="Calibri"/>
              <a:ea typeface="Calibri"/>
              <a:cs typeface="Calibri"/>
              <a:sym typeface="Calibri"/>
            </a:endParaRPr>
          </a:p>
          <a:p>
            <a:pPr marL="0" lvl="0" indent="0" algn="ctr" rtl="0">
              <a:spcBef>
                <a:spcPts val="0"/>
              </a:spcBef>
              <a:spcAft>
                <a:spcPts val="0"/>
              </a:spcAft>
              <a:buNone/>
            </a:pPr>
            <a:endParaRPr sz="2000">
              <a:solidFill>
                <a:schemeClr val="dk1"/>
              </a:solidFill>
              <a:latin typeface="Calibri"/>
              <a:ea typeface="Calibri"/>
              <a:cs typeface="Calibri"/>
              <a:sym typeface="Calibri"/>
            </a:endParaRPr>
          </a:p>
          <a:p>
            <a:pPr marL="0" lvl="0" indent="0" algn="ctr" rtl="0">
              <a:spcBef>
                <a:spcPts val="0"/>
              </a:spcBef>
              <a:spcAft>
                <a:spcPts val="0"/>
              </a:spcAft>
              <a:buNone/>
            </a:pPr>
            <a:endParaRPr sz="2000">
              <a:solidFill>
                <a:schemeClr val="dk1"/>
              </a:solidFill>
              <a:latin typeface="Calibri"/>
              <a:ea typeface="Calibri"/>
              <a:cs typeface="Calibri"/>
              <a:sym typeface="Calibri"/>
            </a:endParaRPr>
          </a:p>
          <a:p>
            <a:pPr marL="0" lvl="0" indent="0" algn="ctr" rtl="0">
              <a:spcBef>
                <a:spcPts val="0"/>
              </a:spcBef>
              <a:spcAft>
                <a:spcPts val="0"/>
              </a:spcAft>
              <a:buNone/>
            </a:pPr>
            <a:endParaRPr sz="2000" b="1">
              <a:solidFill>
                <a:schemeClr val="dk1"/>
              </a:solidFill>
              <a:latin typeface="Calibri"/>
              <a:ea typeface="Calibri"/>
              <a:cs typeface="Calibri"/>
              <a:sym typeface="Calibri"/>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717"/>
        <p:cNvGrpSpPr/>
        <p:nvPr/>
      </p:nvGrpSpPr>
      <p:grpSpPr>
        <a:xfrm>
          <a:off x="0" y="0"/>
          <a:ext cx="0" cy="0"/>
          <a:chOff x="0" y="0"/>
          <a:chExt cx="0" cy="0"/>
        </a:xfrm>
      </p:grpSpPr>
      <p:sp>
        <p:nvSpPr>
          <p:cNvPr id="718" name="Google Shape;718;p44"/>
          <p:cNvSpPr txBox="1">
            <a:spLocks noGrp="1"/>
          </p:cNvSpPr>
          <p:nvPr>
            <p:ph type="ctrTitle"/>
          </p:nvPr>
        </p:nvSpPr>
        <p:spPr>
          <a:xfrm>
            <a:off x="669924" y="1428196"/>
            <a:ext cx="5426076" cy="1621509"/>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SzPts val="4400"/>
              <a:buFont typeface="Arial"/>
              <a:buNone/>
            </a:pPr>
            <a:r>
              <a:rPr lang="en-US" sz="4400"/>
              <a:t>Thanks!</a:t>
            </a:r>
            <a:endParaRPr sz="4400" b="0"/>
          </a:p>
        </p:txBody>
      </p:sp>
      <p:sp>
        <p:nvSpPr>
          <p:cNvPr id="719" name="Google Shape;719;p44"/>
          <p:cNvSpPr txBox="1">
            <a:spLocks noGrp="1"/>
          </p:cNvSpPr>
          <p:nvPr>
            <p:ph type="body" idx="1"/>
          </p:nvPr>
        </p:nvSpPr>
        <p:spPr>
          <a:xfrm>
            <a:off x="669924" y="3734432"/>
            <a:ext cx="5426076" cy="310871"/>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2800"/>
              <a:buNone/>
            </a:pPr>
            <a:r>
              <a:rPr lang="en-US" sz="1400">
                <a:highlight>
                  <a:schemeClr val="lt1"/>
                </a:highlight>
              </a:rPr>
              <a:t>11/28/2023</a:t>
            </a:r>
            <a:endParaRPr>
              <a:highlight>
                <a:schemeClr val="lt1"/>
              </a:highlight>
            </a:endParaRPr>
          </a:p>
        </p:txBody>
      </p:sp>
      <p:sp>
        <p:nvSpPr>
          <p:cNvPr id="720" name="Google Shape;720;p44"/>
          <p:cNvSpPr txBox="1">
            <a:spLocks noGrp="1"/>
          </p:cNvSpPr>
          <p:nvPr>
            <p:ph type="body" idx="2"/>
          </p:nvPr>
        </p:nvSpPr>
        <p:spPr>
          <a:xfrm>
            <a:off x="669925" y="3438161"/>
            <a:ext cx="5426076" cy="296271"/>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1000"/>
              </a:spcBef>
              <a:spcAft>
                <a:spcPts val="0"/>
              </a:spcAft>
              <a:buSzPts val="2800"/>
              <a:buNone/>
            </a:pPr>
            <a:r>
              <a:rPr lang="en-US" sz="1600"/>
              <a:t>Junru (Aeris) Li, Yue Zhang, Kairan Zhong, Xiran Li</a:t>
            </a:r>
            <a:endParaRPr/>
          </a:p>
        </p:txBody>
      </p:sp>
      <p:sp>
        <p:nvSpPr>
          <p:cNvPr id="721" name="Google Shape;721;p44"/>
          <p:cNvSpPr txBox="1"/>
          <p:nvPr/>
        </p:nvSpPr>
        <p:spPr>
          <a:xfrm>
            <a:off x="669924" y="5541465"/>
            <a:ext cx="7855511" cy="29627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722" name="Google Shape;722;p44"/>
          <p:cNvSpPr txBox="1"/>
          <p:nvPr/>
        </p:nvSpPr>
        <p:spPr>
          <a:xfrm>
            <a:off x="3048000" y="3277289"/>
            <a:ext cx="6096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726"/>
        <p:cNvGrpSpPr/>
        <p:nvPr/>
      </p:nvGrpSpPr>
      <p:grpSpPr>
        <a:xfrm>
          <a:off x="0" y="0"/>
          <a:ext cx="0" cy="0"/>
          <a:chOff x="0" y="0"/>
          <a:chExt cx="0" cy="0"/>
        </a:xfrm>
      </p:grpSpPr>
      <p:sp>
        <p:nvSpPr>
          <p:cNvPr id="727" name="Google Shape;727;g262a9cd9b3a_0_0"/>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26</a:t>
            </a:fld>
            <a:endParaRPr/>
          </a:p>
        </p:txBody>
      </p:sp>
      <p:sp>
        <p:nvSpPr>
          <p:cNvPr id="728" name="Google Shape;728;g262a9cd9b3a_0_0"/>
          <p:cNvSpPr txBox="1"/>
          <p:nvPr/>
        </p:nvSpPr>
        <p:spPr>
          <a:xfrm>
            <a:off x="838200" y="9699"/>
            <a:ext cx="10515600" cy="1325700"/>
          </a:xfrm>
          <a:prstGeom prst="rect">
            <a:avLst/>
          </a:prstGeom>
          <a:noFill/>
          <a:ln>
            <a:noFill/>
          </a:ln>
        </p:spPr>
        <p:txBody>
          <a:bodyPr spcFirstLastPara="1" wrap="square" lIns="91425" tIns="45700" rIns="91425" bIns="45700" anchor="ctr" anchorCtr="0">
            <a:normAutofit/>
          </a:bodyPr>
          <a:lstStyle/>
          <a:p>
            <a:pPr marL="0" marR="0" lvl="0" indent="0" algn="ctr" rtl="0">
              <a:lnSpc>
                <a:spcPct val="90000"/>
              </a:lnSpc>
              <a:spcBef>
                <a:spcPts val="0"/>
              </a:spcBef>
              <a:spcAft>
                <a:spcPts val="0"/>
              </a:spcAft>
              <a:buClr>
                <a:srgbClr val="3F82C4"/>
              </a:buClr>
              <a:buSzPts val="4400"/>
              <a:buFont typeface="Calibri"/>
              <a:buNone/>
            </a:pPr>
            <a:r>
              <a:rPr lang="en-US" sz="4000" b="0" i="0" u="none" strike="noStrike" cap="none">
                <a:solidFill>
                  <a:srgbClr val="4472C4"/>
                </a:solidFill>
                <a:latin typeface="Calibri"/>
                <a:ea typeface="Calibri"/>
                <a:cs typeface="Calibri"/>
                <a:sym typeface="Calibri"/>
              </a:rPr>
              <a:t>Reference and appendix content</a:t>
            </a:r>
            <a:endParaRPr sz="4000" b="0" i="0" u="none" strike="noStrike" cap="none">
              <a:solidFill>
                <a:srgbClr val="3F82C4"/>
              </a:solidFill>
              <a:latin typeface="Calibri"/>
              <a:ea typeface="Calibri"/>
              <a:cs typeface="Calibri"/>
              <a:sym typeface="Calibri"/>
            </a:endParaRPr>
          </a:p>
        </p:txBody>
      </p:sp>
      <p:grpSp>
        <p:nvGrpSpPr>
          <p:cNvPr id="729" name="Google Shape;729;g262a9cd9b3a_0_0"/>
          <p:cNvGrpSpPr/>
          <p:nvPr/>
        </p:nvGrpSpPr>
        <p:grpSpPr>
          <a:xfrm>
            <a:off x="2650288" y="1524456"/>
            <a:ext cx="6891424" cy="4836912"/>
            <a:chOff x="1435522" y="1480800"/>
            <a:chExt cx="6891424" cy="4836912"/>
          </a:xfrm>
        </p:grpSpPr>
        <p:sp>
          <p:nvSpPr>
            <p:cNvPr id="730" name="Google Shape;730;g262a9cd9b3a_0_0"/>
            <p:cNvSpPr/>
            <p:nvPr/>
          </p:nvSpPr>
          <p:spPr>
            <a:xfrm>
              <a:off x="1435522" y="1480800"/>
              <a:ext cx="3612600" cy="4557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000"/>
                <a:buFont typeface="Arial"/>
                <a:buNone/>
              </a:pPr>
              <a:r>
                <a:rPr lang="en-US" sz="1600" b="1" i="0" u="sng" strike="noStrike" cap="none">
                  <a:solidFill>
                    <a:schemeClr val="dk1"/>
                  </a:solidFill>
                  <a:latin typeface="Calibri"/>
                  <a:ea typeface="Calibri"/>
                  <a:cs typeface="Calibri"/>
                  <a:sym typeface="Calibri"/>
                  <a:hlinkClick r:id="rId3" action="ppaction://hlinksldjump">
                    <a:extLst>
                      <a:ext uri="{A12FA001-AC4F-418D-AE19-62706E023703}">
                        <ahyp:hlinkClr xmlns:ahyp="http://schemas.microsoft.com/office/drawing/2018/hyperlinkcolor" val="tx"/>
                      </a:ext>
                    </a:extLst>
                  </a:hlinkClick>
                </a:rPr>
                <a:t>Reference</a:t>
              </a:r>
              <a:endParaRPr sz="1000" b="0" i="0" u="none" strike="noStrike" cap="none">
                <a:solidFill>
                  <a:srgbClr val="000000"/>
                </a:solidFill>
                <a:latin typeface="Arial"/>
                <a:ea typeface="Arial"/>
                <a:cs typeface="Arial"/>
                <a:sym typeface="Arial"/>
              </a:endParaRPr>
            </a:p>
          </p:txBody>
        </p:sp>
        <p:sp>
          <p:nvSpPr>
            <p:cNvPr id="731" name="Google Shape;731;g262a9cd9b3a_0_0"/>
            <p:cNvSpPr/>
            <p:nvPr/>
          </p:nvSpPr>
          <p:spPr>
            <a:xfrm>
              <a:off x="7202846" y="1480800"/>
              <a:ext cx="1124100" cy="4557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000"/>
                <a:buFont typeface="Arial"/>
                <a:buNone/>
              </a:pPr>
              <a:r>
                <a:rPr lang="en-US" sz="1600" b="0" i="0" u="none" strike="noStrike" cap="none">
                  <a:solidFill>
                    <a:schemeClr val="dk1"/>
                  </a:solidFill>
                  <a:latin typeface="Calibri"/>
                  <a:ea typeface="Calibri"/>
                  <a:cs typeface="Calibri"/>
                  <a:sym typeface="Calibri"/>
                </a:rPr>
                <a:t>P27-P28</a:t>
              </a:r>
              <a:endParaRPr sz="1100" b="0" i="0" u="none" strike="noStrike" cap="none">
                <a:solidFill>
                  <a:srgbClr val="000000"/>
                </a:solidFill>
                <a:latin typeface="Arial"/>
                <a:ea typeface="Arial"/>
                <a:cs typeface="Arial"/>
                <a:sym typeface="Arial"/>
              </a:endParaRPr>
            </a:p>
          </p:txBody>
        </p:sp>
        <p:sp>
          <p:nvSpPr>
            <p:cNvPr id="732" name="Google Shape;732;g262a9cd9b3a_0_0"/>
            <p:cNvSpPr/>
            <p:nvPr/>
          </p:nvSpPr>
          <p:spPr>
            <a:xfrm>
              <a:off x="1435522" y="2028452"/>
              <a:ext cx="3612600" cy="4557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000"/>
                <a:buFont typeface="Arial"/>
                <a:buNone/>
              </a:pPr>
              <a:r>
                <a:rPr lang="en-US" sz="1600" b="1" i="0" u="sng" strike="noStrike" cap="none">
                  <a:solidFill>
                    <a:schemeClr val="dk1"/>
                  </a:solidFill>
                  <a:latin typeface="Calibri"/>
                  <a:ea typeface="Calibri"/>
                  <a:cs typeface="Calibri"/>
                  <a:sym typeface="Calibri"/>
                  <a:hlinkClick r:id="rId4" action="ppaction://hlinksldjump">
                    <a:extLst>
                      <a:ext uri="{A12FA001-AC4F-418D-AE19-62706E023703}">
                        <ahyp:hlinkClr xmlns:ahyp="http://schemas.microsoft.com/office/drawing/2018/hyperlinkcolor" val="tx"/>
                      </a:ext>
                    </a:extLst>
                  </a:hlinkClick>
                </a:rPr>
                <a:t>Appendix 1: Project timeline</a:t>
              </a:r>
              <a:endParaRPr sz="1600" b="1" i="0" u="none" strike="noStrike" cap="none">
                <a:solidFill>
                  <a:schemeClr val="dk1"/>
                </a:solidFill>
                <a:latin typeface="Calibri"/>
                <a:ea typeface="Calibri"/>
                <a:cs typeface="Calibri"/>
                <a:sym typeface="Calibri"/>
              </a:endParaRPr>
            </a:p>
          </p:txBody>
        </p:sp>
        <p:sp>
          <p:nvSpPr>
            <p:cNvPr id="733" name="Google Shape;733;g262a9cd9b3a_0_0"/>
            <p:cNvSpPr/>
            <p:nvPr/>
          </p:nvSpPr>
          <p:spPr>
            <a:xfrm>
              <a:off x="7202846" y="2028452"/>
              <a:ext cx="1124100" cy="4557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000"/>
                <a:buFont typeface="Arial"/>
                <a:buNone/>
              </a:pPr>
              <a:r>
                <a:rPr lang="en-US" sz="1600" b="0" i="0" u="none" strike="noStrike" cap="none">
                  <a:solidFill>
                    <a:schemeClr val="dk1"/>
                  </a:solidFill>
                  <a:latin typeface="Calibri"/>
                  <a:ea typeface="Calibri"/>
                  <a:cs typeface="Calibri"/>
                  <a:sym typeface="Calibri"/>
                </a:rPr>
                <a:t>P29</a:t>
              </a:r>
              <a:endParaRPr sz="1100" b="0" i="0" u="none" strike="noStrike" cap="none">
                <a:solidFill>
                  <a:srgbClr val="000000"/>
                </a:solidFill>
                <a:latin typeface="Arial"/>
                <a:ea typeface="Arial"/>
                <a:cs typeface="Arial"/>
                <a:sym typeface="Arial"/>
              </a:endParaRPr>
            </a:p>
          </p:txBody>
        </p:sp>
        <p:sp>
          <p:nvSpPr>
            <p:cNvPr id="734" name="Google Shape;734;g262a9cd9b3a_0_0"/>
            <p:cNvSpPr/>
            <p:nvPr/>
          </p:nvSpPr>
          <p:spPr>
            <a:xfrm>
              <a:off x="1435522" y="2576104"/>
              <a:ext cx="3612600" cy="4557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000"/>
                <a:buFont typeface="Arial"/>
                <a:buNone/>
              </a:pPr>
              <a:r>
                <a:rPr lang="en-US" sz="1600" b="1" i="0" u="sng" strike="noStrike" cap="none">
                  <a:solidFill>
                    <a:schemeClr val="dk1"/>
                  </a:solidFill>
                  <a:latin typeface="Calibri"/>
                  <a:ea typeface="Calibri"/>
                  <a:cs typeface="Calibri"/>
                  <a:sym typeface="Calibri"/>
                  <a:hlinkClick r:id="rId5" action="ppaction://hlinksldjump">
                    <a:extLst>
                      <a:ext uri="{A12FA001-AC4F-418D-AE19-62706E023703}">
                        <ahyp:hlinkClr xmlns:ahyp="http://schemas.microsoft.com/office/drawing/2018/hyperlinkcolor" val="tx"/>
                      </a:ext>
                    </a:extLst>
                  </a:hlinkClick>
                </a:rPr>
                <a:t>Appendix 2: Literature review summary</a:t>
              </a:r>
              <a:endParaRPr sz="1600" b="1" i="0" u="none" strike="noStrike" cap="none">
                <a:solidFill>
                  <a:schemeClr val="dk1"/>
                </a:solidFill>
                <a:latin typeface="Calibri"/>
                <a:ea typeface="Calibri"/>
                <a:cs typeface="Calibri"/>
                <a:sym typeface="Calibri"/>
              </a:endParaRPr>
            </a:p>
          </p:txBody>
        </p:sp>
        <p:sp>
          <p:nvSpPr>
            <p:cNvPr id="735" name="Google Shape;735;g262a9cd9b3a_0_0"/>
            <p:cNvSpPr/>
            <p:nvPr/>
          </p:nvSpPr>
          <p:spPr>
            <a:xfrm>
              <a:off x="7202846" y="2576104"/>
              <a:ext cx="1124100" cy="4557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000"/>
                <a:buFont typeface="Arial"/>
                <a:buNone/>
              </a:pPr>
              <a:r>
                <a:rPr lang="en-US" sz="1600" b="0" i="0" u="none" strike="noStrike" cap="none">
                  <a:solidFill>
                    <a:schemeClr val="dk1"/>
                  </a:solidFill>
                  <a:latin typeface="Calibri"/>
                  <a:ea typeface="Calibri"/>
                  <a:cs typeface="Calibri"/>
                  <a:sym typeface="Calibri"/>
                </a:rPr>
                <a:t>P30</a:t>
              </a:r>
              <a:endParaRPr sz="1100" b="0" i="0" u="none" strike="noStrike" cap="none">
                <a:solidFill>
                  <a:srgbClr val="000000"/>
                </a:solidFill>
                <a:latin typeface="Arial"/>
                <a:ea typeface="Arial"/>
                <a:cs typeface="Arial"/>
                <a:sym typeface="Arial"/>
              </a:endParaRPr>
            </a:p>
          </p:txBody>
        </p:sp>
        <p:sp>
          <p:nvSpPr>
            <p:cNvPr id="736" name="Google Shape;736;g262a9cd9b3a_0_0"/>
            <p:cNvSpPr/>
            <p:nvPr/>
          </p:nvSpPr>
          <p:spPr>
            <a:xfrm>
              <a:off x="1435522" y="3123756"/>
              <a:ext cx="4871400" cy="4557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000"/>
                <a:buFont typeface="Arial"/>
                <a:buNone/>
              </a:pPr>
              <a:r>
                <a:rPr lang="en-US" sz="1600" b="1" i="0" u="sng" strike="noStrike" cap="none">
                  <a:solidFill>
                    <a:schemeClr val="dk1"/>
                  </a:solidFill>
                  <a:latin typeface="Calibri"/>
                  <a:ea typeface="Calibri"/>
                  <a:cs typeface="Calibri"/>
                  <a:sym typeface="Calibri"/>
                  <a:hlinkClick r:id="rId6" action="ppaction://hlinksldjump">
                    <a:extLst>
                      <a:ext uri="{A12FA001-AC4F-418D-AE19-62706E023703}">
                        <ahyp:hlinkClr xmlns:ahyp="http://schemas.microsoft.com/office/drawing/2018/hyperlinkcolor" val="tx"/>
                      </a:ext>
                    </a:extLst>
                  </a:hlinkClick>
                </a:rPr>
                <a:t>Appendix 3: Popular LLMs existing in the market</a:t>
              </a:r>
              <a:endParaRPr sz="1600" b="1" i="0" u="none" strike="noStrike" cap="none">
                <a:solidFill>
                  <a:schemeClr val="dk1"/>
                </a:solidFill>
                <a:latin typeface="Calibri"/>
                <a:ea typeface="Calibri"/>
                <a:cs typeface="Calibri"/>
                <a:sym typeface="Calibri"/>
              </a:endParaRPr>
            </a:p>
          </p:txBody>
        </p:sp>
        <p:sp>
          <p:nvSpPr>
            <p:cNvPr id="737" name="Google Shape;737;g262a9cd9b3a_0_0"/>
            <p:cNvSpPr/>
            <p:nvPr/>
          </p:nvSpPr>
          <p:spPr>
            <a:xfrm>
              <a:off x="7202846" y="3123756"/>
              <a:ext cx="1124100" cy="4557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000"/>
                <a:buFont typeface="Arial"/>
                <a:buNone/>
              </a:pPr>
              <a:r>
                <a:rPr lang="en-US" sz="1600" b="0" i="0" u="none" strike="noStrike" cap="none">
                  <a:solidFill>
                    <a:schemeClr val="dk1"/>
                  </a:solidFill>
                  <a:latin typeface="Calibri"/>
                  <a:ea typeface="Calibri"/>
                  <a:cs typeface="Calibri"/>
                  <a:sym typeface="Calibri"/>
                </a:rPr>
                <a:t>P31</a:t>
              </a:r>
              <a:endParaRPr sz="1100" b="0" i="0" u="none" strike="noStrike" cap="none">
                <a:solidFill>
                  <a:srgbClr val="000000"/>
                </a:solidFill>
                <a:latin typeface="Arial"/>
                <a:ea typeface="Arial"/>
                <a:cs typeface="Arial"/>
                <a:sym typeface="Arial"/>
              </a:endParaRPr>
            </a:p>
          </p:txBody>
        </p:sp>
        <p:sp>
          <p:nvSpPr>
            <p:cNvPr id="738" name="Google Shape;738;g262a9cd9b3a_0_0"/>
            <p:cNvSpPr/>
            <p:nvPr/>
          </p:nvSpPr>
          <p:spPr>
            <a:xfrm>
              <a:off x="1435522" y="3671408"/>
              <a:ext cx="3612600" cy="4557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000"/>
                <a:buFont typeface="Arial"/>
                <a:buNone/>
              </a:pPr>
              <a:r>
                <a:rPr lang="en-US" sz="1600" b="1" i="0" u="sng" strike="noStrike" cap="none">
                  <a:solidFill>
                    <a:schemeClr val="dk1"/>
                  </a:solidFill>
                  <a:latin typeface="Calibri"/>
                  <a:ea typeface="Calibri"/>
                  <a:cs typeface="Calibri"/>
                  <a:sym typeface="Calibri"/>
                  <a:hlinkClick r:id="rId7" action="ppaction://hlinksldjump">
                    <a:extLst>
                      <a:ext uri="{A12FA001-AC4F-418D-AE19-62706E023703}">
                        <ahyp:hlinkClr xmlns:ahyp="http://schemas.microsoft.com/office/drawing/2018/hyperlinkcolor" val="tx"/>
                      </a:ext>
                    </a:extLst>
                  </a:hlinkClick>
                </a:rPr>
                <a:t>Appendix 4: ROUGE Score</a:t>
              </a:r>
              <a:endParaRPr sz="1600" b="1" i="0" u="none" strike="noStrike" cap="none">
                <a:solidFill>
                  <a:schemeClr val="dk1"/>
                </a:solidFill>
                <a:latin typeface="Calibri"/>
                <a:ea typeface="Calibri"/>
                <a:cs typeface="Calibri"/>
                <a:sym typeface="Calibri"/>
              </a:endParaRPr>
            </a:p>
          </p:txBody>
        </p:sp>
        <p:sp>
          <p:nvSpPr>
            <p:cNvPr id="739" name="Google Shape;739;g262a9cd9b3a_0_0"/>
            <p:cNvSpPr/>
            <p:nvPr/>
          </p:nvSpPr>
          <p:spPr>
            <a:xfrm>
              <a:off x="7202846" y="3671408"/>
              <a:ext cx="1124100" cy="4557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000"/>
                <a:buFont typeface="Arial"/>
                <a:buNone/>
              </a:pPr>
              <a:r>
                <a:rPr lang="en-US" sz="1600" b="0" i="0" u="none" strike="noStrike" cap="none">
                  <a:solidFill>
                    <a:schemeClr val="dk1"/>
                  </a:solidFill>
                  <a:latin typeface="Calibri"/>
                  <a:ea typeface="Calibri"/>
                  <a:cs typeface="Calibri"/>
                  <a:sym typeface="Calibri"/>
                </a:rPr>
                <a:t>P32</a:t>
              </a:r>
              <a:endParaRPr sz="1100" b="0" i="0" u="none" strike="noStrike" cap="none">
                <a:solidFill>
                  <a:srgbClr val="000000"/>
                </a:solidFill>
                <a:latin typeface="Arial"/>
                <a:ea typeface="Arial"/>
                <a:cs typeface="Arial"/>
                <a:sym typeface="Arial"/>
              </a:endParaRPr>
            </a:p>
          </p:txBody>
        </p:sp>
        <p:sp>
          <p:nvSpPr>
            <p:cNvPr id="740" name="Google Shape;740;g262a9cd9b3a_0_0"/>
            <p:cNvSpPr/>
            <p:nvPr/>
          </p:nvSpPr>
          <p:spPr>
            <a:xfrm>
              <a:off x="1435522" y="4219060"/>
              <a:ext cx="3612600" cy="4557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000"/>
                <a:buFont typeface="Arial"/>
                <a:buNone/>
              </a:pPr>
              <a:r>
                <a:rPr lang="en-US" sz="1600" b="1" i="0" u="sng" strike="noStrike" cap="none">
                  <a:solidFill>
                    <a:schemeClr val="dk1"/>
                  </a:solidFill>
                  <a:latin typeface="Calibri"/>
                  <a:ea typeface="Calibri"/>
                  <a:cs typeface="Calibri"/>
                  <a:sym typeface="Calibri"/>
                  <a:hlinkClick r:id="rId8" action="ppaction://hlinksldjump">
                    <a:extLst>
                      <a:ext uri="{A12FA001-AC4F-418D-AE19-62706E023703}">
                        <ahyp:hlinkClr xmlns:ahyp="http://schemas.microsoft.com/office/drawing/2018/hyperlinkcolor" val="tx"/>
                      </a:ext>
                    </a:extLst>
                  </a:hlinkClick>
                </a:rPr>
                <a:t>Appendix 5: Findings</a:t>
              </a:r>
              <a:endParaRPr sz="1600" b="1" i="0" u="none" strike="noStrike" cap="none">
                <a:solidFill>
                  <a:schemeClr val="dk1"/>
                </a:solidFill>
                <a:latin typeface="Calibri"/>
                <a:ea typeface="Calibri"/>
                <a:cs typeface="Calibri"/>
                <a:sym typeface="Calibri"/>
              </a:endParaRPr>
            </a:p>
          </p:txBody>
        </p:sp>
        <p:sp>
          <p:nvSpPr>
            <p:cNvPr id="741" name="Google Shape;741;g262a9cd9b3a_0_0"/>
            <p:cNvSpPr/>
            <p:nvPr/>
          </p:nvSpPr>
          <p:spPr>
            <a:xfrm>
              <a:off x="7202846" y="4219059"/>
              <a:ext cx="1124100" cy="4557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000"/>
                <a:buFont typeface="Arial"/>
                <a:buNone/>
              </a:pPr>
              <a:r>
                <a:rPr lang="en-US" sz="1600" b="0" i="0" u="none" strike="noStrike" cap="none">
                  <a:solidFill>
                    <a:schemeClr val="dk1"/>
                  </a:solidFill>
                  <a:latin typeface="Calibri"/>
                  <a:ea typeface="Calibri"/>
                  <a:cs typeface="Calibri"/>
                  <a:sym typeface="Calibri"/>
                </a:rPr>
                <a:t>P33-35</a:t>
              </a:r>
              <a:endParaRPr sz="1100" b="0" i="0" u="none" strike="noStrike" cap="none">
                <a:solidFill>
                  <a:srgbClr val="000000"/>
                </a:solidFill>
                <a:latin typeface="Arial"/>
                <a:ea typeface="Arial"/>
                <a:cs typeface="Arial"/>
                <a:sym typeface="Arial"/>
              </a:endParaRPr>
            </a:p>
          </p:txBody>
        </p:sp>
        <p:sp>
          <p:nvSpPr>
            <p:cNvPr id="742" name="Google Shape;742;g262a9cd9b3a_0_0"/>
            <p:cNvSpPr/>
            <p:nvPr/>
          </p:nvSpPr>
          <p:spPr>
            <a:xfrm>
              <a:off x="1435522" y="4766712"/>
              <a:ext cx="3612600" cy="4557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000"/>
                <a:buFont typeface="Arial"/>
                <a:buNone/>
              </a:pPr>
              <a:r>
                <a:rPr lang="en-US" sz="1600" b="1" i="0" u="sng" strike="noStrike" cap="none">
                  <a:solidFill>
                    <a:schemeClr val="dk1"/>
                  </a:solidFill>
                  <a:latin typeface="Calibri"/>
                  <a:ea typeface="Calibri"/>
                  <a:cs typeface="Calibri"/>
                  <a:sym typeface="Calibri"/>
                  <a:hlinkClick r:id="rId9" action="ppaction://hlinksldjump">
                    <a:extLst>
                      <a:ext uri="{A12FA001-AC4F-418D-AE19-62706E023703}">
                        <ahyp:hlinkClr xmlns:ahyp="http://schemas.microsoft.com/office/drawing/2018/hyperlinkcolor" val="tx"/>
                      </a:ext>
                    </a:extLst>
                  </a:hlinkClick>
                </a:rPr>
                <a:t>Appendix 6: Factual Correctness</a:t>
              </a:r>
              <a:endParaRPr sz="1600" b="1" i="0" u="none" strike="noStrike" cap="none">
                <a:solidFill>
                  <a:schemeClr val="dk1"/>
                </a:solidFill>
                <a:latin typeface="Calibri"/>
                <a:ea typeface="Calibri"/>
                <a:cs typeface="Calibri"/>
                <a:sym typeface="Calibri"/>
              </a:endParaRPr>
            </a:p>
          </p:txBody>
        </p:sp>
        <p:sp>
          <p:nvSpPr>
            <p:cNvPr id="743" name="Google Shape;743;g262a9cd9b3a_0_0"/>
            <p:cNvSpPr/>
            <p:nvPr/>
          </p:nvSpPr>
          <p:spPr>
            <a:xfrm>
              <a:off x="7202846" y="4766710"/>
              <a:ext cx="1124100" cy="4557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000"/>
                <a:buFont typeface="Arial"/>
                <a:buNone/>
              </a:pPr>
              <a:r>
                <a:rPr lang="en-US" sz="1600" b="0" i="0" u="none" strike="noStrike" cap="none">
                  <a:solidFill>
                    <a:schemeClr val="dk1"/>
                  </a:solidFill>
                  <a:latin typeface="Calibri"/>
                  <a:ea typeface="Calibri"/>
                  <a:cs typeface="Calibri"/>
                  <a:sym typeface="Calibri"/>
                </a:rPr>
                <a:t>P36</a:t>
              </a:r>
              <a:endParaRPr sz="1100" b="0" i="0" u="none" strike="noStrike" cap="none">
                <a:solidFill>
                  <a:srgbClr val="000000"/>
                </a:solidFill>
                <a:latin typeface="Arial"/>
                <a:ea typeface="Arial"/>
                <a:cs typeface="Arial"/>
                <a:sym typeface="Arial"/>
              </a:endParaRPr>
            </a:p>
          </p:txBody>
        </p:sp>
        <p:sp>
          <p:nvSpPr>
            <p:cNvPr id="744" name="Google Shape;744;g262a9cd9b3a_0_0"/>
            <p:cNvSpPr/>
            <p:nvPr/>
          </p:nvSpPr>
          <p:spPr>
            <a:xfrm>
              <a:off x="1435522" y="5314364"/>
              <a:ext cx="4470900" cy="4557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000"/>
                <a:buFont typeface="Arial"/>
                <a:buNone/>
              </a:pPr>
              <a:r>
                <a:rPr lang="en-US" sz="1600" b="1" i="0" u="sng" strike="noStrike" cap="none">
                  <a:solidFill>
                    <a:schemeClr val="dk1"/>
                  </a:solidFill>
                  <a:latin typeface="Calibri"/>
                  <a:ea typeface="Calibri"/>
                  <a:cs typeface="Calibri"/>
                  <a:sym typeface="Calibri"/>
                  <a:hlinkClick r:id="rId10" action="ppaction://hlinksldjump">
                    <a:extLst>
                      <a:ext uri="{A12FA001-AC4F-418D-AE19-62706E023703}">
                        <ahyp:hlinkClr xmlns:ahyp="http://schemas.microsoft.com/office/drawing/2018/hyperlinkcolor" val="tx"/>
                      </a:ext>
                    </a:extLst>
                  </a:hlinkClick>
                </a:rPr>
                <a:t>Appendix 7: Challenges &amp; methods to overcome</a:t>
              </a:r>
              <a:endParaRPr sz="1600" b="1" i="0" u="none" strike="noStrike" cap="none">
                <a:solidFill>
                  <a:schemeClr val="dk1"/>
                </a:solidFill>
                <a:latin typeface="Calibri"/>
                <a:ea typeface="Calibri"/>
                <a:cs typeface="Calibri"/>
                <a:sym typeface="Calibri"/>
              </a:endParaRPr>
            </a:p>
          </p:txBody>
        </p:sp>
        <p:sp>
          <p:nvSpPr>
            <p:cNvPr id="745" name="Google Shape;745;g262a9cd9b3a_0_0"/>
            <p:cNvSpPr/>
            <p:nvPr/>
          </p:nvSpPr>
          <p:spPr>
            <a:xfrm>
              <a:off x="7202846" y="5314361"/>
              <a:ext cx="1124100" cy="4557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000"/>
                <a:buFont typeface="Arial"/>
                <a:buNone/>
              </a:pPr>
              <a:r>
                <a:rPr lang="en-US" sz="1600" b="0" i="0" u="none" strike="noStrike" cap="none">
                  <a:solidFill>
                    <a:schemeClr val="dk1"/>
                  </a:solidFill>
                  <a:latin typeface="Calibri"/>
                  <a:ea typeface="Calibri"/>
                  <a:cs typeface="Calibri"/>
                  <a:sym typeface="Calibri"/>
                </a:rPr>
                <a:t>P37</a:t>
              </a:r>
              <a:endParaRPr sz="1100" b="0" i="0" u="none" strike="noStrike" cap="none">
                <a:solidFill>
                  <a:srgbClr val="000000"/>
                </a:solidFill>
                <a:latin typeface="Arial"/>
                <a:ea typeface="Arial"/>
                <a:cs typeface="Arial"/>
                <a:sym typeface="Arial"/>
              </a:endParaRPr>
            </a:p>
          </p:txBody>
        </p:sp>
        <p:sp>
          <p:nvSpPr>
            <p:cNvPr id="746" name="Google Shape;746;g262a9cd9b3a_0_0"/>
            <p:cNvSpPr/>
            <p:nvPr/>
          </p:nvSpPr>
          <p:spPr>
            <a:xfrm>
              <a:off x="1435522" y="5862012"/>
              <a:ext cx="4470900" cy="4557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000"/>
                <a:buFont typeface="Arial"/>
                <a:buNone/>
              </a:pPr>
              <a:r>
                <a:rPr lang="en-US" sz="1600" b="1" i="0" u="sng" strike="noStrike" cap="none">
                  <a:solidFill>
                    <a:schemeClr val="dk1"/>
                  </a:solidFill>
                  <a:latin typeface="Calibri"/>
                  <a:ea typeface="Calibri"/>
                  <a:cs typeface="Calibri"/>
                  <a:sym typeface="Calibri"/>
                  <a:hlinkClick r:id="rId11" action="ppaction://hlinksldjump">
                    <a:extLst>
                      <a:ext uri="{A12FA001-AC4F-418D-AE19-62706E023703}">
                        <ahyp:hlinkClr xmlns:ahyp="http://schemas.microsoft.com/office/drawing/2018/hyperlinkcolor" val="tx"/>
                      </a:ext>
                    </a:extLst>
                  </a:hlinkClick>
                </a:rPr>
                <a:t>Appendix 8: Data bias and ethics discussion</a:t>
              </a:r>
              <a:endParaRPr sz="1600" b="1" i="0" u="none" strike="noStrike" cap="none">
                <a:solidFill>
                  <a:schemeClr val="dk1"/>
                </a:solidFill>
                <a:latin typeface="Calibri"/>
                <a:ea typeface="Calibri"/>
                <a:cs typeface="Calibri"/>
                <a:sym typeface="Calibri"/>
              </a:endParaRPr>
            </a:p>
          </p:txBody>
        </p:sp>
        <p:sp>
          <p:nvSpPr>
            <p:cNvPr id="747" name="Google Shape;747;g262a9cd9b3a_0_0"/>
            <p:cNvSpPr/>
            <p:nvPr/>
          </p:nvSpPr>
          <p:spPr>
            <a:xfrm>
              <a:off x="7202846" y="5862012"/>
              <a:ext cx="1124100" cy="4557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000"/>
                <a:buFont typeface="Arial"/>
                <a:buNone/>
              </a:pPr>
              <a:r>
                <a:rPr lang="en-US" sz="1600" b="0" i="0" u="none" strike="noStrike" cap="none">
                  <a:solidFill>
                    <a:schemeClr val="dk1"/>
                  </a:solidFill>
                  <a:latin typeface="Calibri"/>
                  <a:ea typeface="Calibri"/>
                  <a:cs typeface="Calibri"/>
                  <a:sym typeface="Calibri"/>
                </a:rPr>
                <a:t>P38</a:t>
              </a:r>
              <a:endParaRPr sz="1100" b="0" i="0" u="none" strike="noStrike" cap="none">
                <a:solidFill>
                  <a:srgbClr val="000000"/>
                </a:solidFill>
                <a:latin typeface="Arial"/>
                <a:ea typeface="Arial"/>
                <a:cs typeface="Arial"/>
                <a:sym typeface="Arial"/>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751"/>
        <p:cNvGrpSpPr/>
        <p:nvPr/>
      </p:nvGrpSpPr>
      <p:grpSpPr>
        <a:xfrm>
          <a:off x="0" y="0"/>
          <a:ext cx="0" cy="0"/>
          <a:chOff x="0" y="0"/>
          <a:chExt cx="0" cy="0"/>
        </a:xfrm>
      </p:grpSpPr>
      <p:sp>
        <p:nvSpPr>
          <p:cNvPr id="752" name="Google Shape;752;p16"/>
          <p:cNvSpPr txBox="1"/>
          <p:nvPr/>
        </p:nvSpPr>
        <p:spPr>
          <a:xfrm>
            <a:off x="663306" y="1148605"/>
            <a:ext cx="11058047" cy="5286022"/>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Clr>
                <a:srgbClr val="000000"/>
              </a:buClr>
              <a:buSzPts val="1500"/>
              <a:buFont typeface="Arial"/>
              <a:buNone/>
            </a:pPr>
            <a:r>
              <a:rPr lang="en-US" sz="1500" b="0" i="0" u="none" strike="noStrike" cap="none">
                <a:solidFill>
                  <a:schemeClr val="dk1"/>
                </a:solidFill>
                <a:latin typeface="Calibri"/>
                <a:ea typeface="Calibri"/>
                <a:cs typeface="Calibri"/>
                <a:sym typeface="Calibri"/>
              </a:rPr>
              <a:t>[1] Touvron, H., Lavril, T., Izacard, G., Martinet, X., Lachaux, M. A., Lacroix, T., ... &amp; Lample, G. (2023). Llama: Open and efficient foundation language models. arXiv preprint arXiv:2302.13971.</a:t>
            </a:r>
            <a:endParaRPr sz="1400" b="0" i="0" u="none" strike="noStrike" cap="none">
              <a:solidFill>
                <a:srgbClr val="000000"/>
              </a:solidFill>
              <a:latin typeface="Arial"/>
              <a:ea typeface="Arial"/>
              <a:cs typeface="Arial"/>
              <a:sym typeface="Arial"/>
            </a:endParaRPr>
          </a:p>
          <a:p>
            <a:pPr marL="0" marR="0" lvl="0" indent="0" algn="l" rtl="0">
              <a:lnSpc>
                <a:spcPct val="150000"/>
              </a:lnSpc>
              <a:spcBef>
                <a:spcPts val="0"/>
              </a:spcBef>
              <a:spcAft>
                <a:spcPts val="0"/>
              </a:spcAft>
              <a:buClr>
                <a:srgbClr val="000000"/>
              </a:buClr>
              <a:buSzPts val="1500"/>
              <a:buFont typeface="Arial"/>
              <a:buNone/>
            </a:pPr>
            <a:r>
              <a:rPr lang="en-US" sz="1500" b="0" i="0" u="none" strike="noStrike" cap="none">
                <a:solidFill>
                  <a:schemeClr val="dk1"/>
                </a:solidFill>
                <a:latin typeface="Calibri"/>
                <a:ea typeface="Calibri"/>
                <a:cs typeface="Calibri"/>
                <a:sym typeface="Calibri"/>
              </a:rPr>
              <a:t>[2] Gundogdu, B., Pamuksuz, U., Chung, J. H., Telleria, J. M., Liu, P., Khan, F., &amp; Chang, P. J. (2021). Customized impression prediction from radiology reports using bert and lstms. IEEE Transactions on Artificial Intelligence.</a:t>
            </a:r>
            <a:endParaRPr sz="1400" b="0" i="0" u="none" strike="noStrike" cap="none">
              <a:solidFill>
                <a:srgbClr val="000000"/>
              </a:solidFill>
              <a:latin typeface="Arial"/>
              <a:ea typeface="Arial"/>
              <a:cs typeface="Arial"/>
              <a:sym typeface="Arial"/>
            </a:endParaRPr>
          </a:p>
          <a:p>
            <a:pPr marL="0" marR="0" lvl="0" indent="0" algn="l" rtl="0">
              <a:lnSpc>
                <a:spcPct val="150000"/>
              </a:lnSpc>
              <a:spcBef>
                <a:spcPts val="0"/>
              </a:spcBef>
              <a:spcAft>
                <a:spcPts val="0"/>
              </a:spcAft>
              <a:buClr>
                <a:srgbClr val="000000"/>
              </a:buClr>
              <a:buSzPts val="1500"/>
              <a:buFont typeface="Arial"/>
              <a:buNone/>
            </a:pPr>
            <a:r>
              <a:rPr lang="en-US" sz="1500" b="0" i="0" u="none" strike="noStrike" cap="none">
                <a:solidFill>
                  <a:schemeClr val="dk1"/>
                </a:solidFill>
                <a:latin typeface="Calibri"/>
                <a:ea typeface="Calibri"/>
                <a:cs typeface="Calibri"/>
                <a:sym typeface="Calibri"/>
              </a:rPr>
              <a:t>[3] Lee, M., Srivastava, M., Hardy, A., Thickstun, J., Durmus, E., Paranjape, A., ... &amp; Liang, P. (2022). Evaluating Human-Language Model Interaction. arXiv preprint arXiv:2212.09746..</a:t>
            </a:r>
            <a:endParaRPr sz="1400" b="0" i="0" u="none" strike="noStrike" cap="none">
              <a:solidFill>
                <a:srgbClr val="000000"/>
              </a:solidFill>
              <a:latin typeface="Arial"/>
              <a:ea typeface="Arial"/>
              <a:cs typeface="Arial"/>
              <a:sym typeface="Arial"/>
            </a:endParaRPr>
          </a:p>
          <a:p>
            <a:pPr marL="0" marR="0" lvl="0" indent="0" algn="l" rtl="0">
              <a:lnSpc>
                <a:spcPct val="150000"/>
              </a:lnSpc>
              <a:spcBef>
                <a:spcPts val="0"/>
              </a:spcBef>
              <a:spcAft>
                <a:spcPts val="0"/>
              </a:spcAft>
              <a:buClr>
                <a:srgbClr val="000000"/>
              </a:buClr>
              <a:buSzPts val="1500"/>
              <a:buFont typeface="Arial"/>
              <a:buNone/>
            </a:pPr>
            <a:r>
              <a:rPr lang="en-US" sz="1500" b="0" i="0" u="none" strike="noStrike" cap="none">
                <a:solidFill>
                  <a:schemeClr val="dk1"/>
                </a:solidFill>
                <a:latin typeface="Calibri"/>
                <a:ea typeface="Calibri"/>
                <a:cs typeface="Calibri"/>
                <a:sym typeface="Calibri"/>
              </a:rPr>
              <a:t>[4] Zhang, A., Xing, L., Zou, J. et al. Shifting machine learning for healthcare from development to deployment and from models to data. Nat. Biomed. Eng 6, 1330–1345 (2022). https://doi.org/10.1038/s41551-022-00898-y</a:t>
            </a:r>
            <a:endParaRPr sz="1400" b="0" i="0" u="none" strike="noStrike" cap="none">
              <a:solidFill>
                <a:srgbClr val="000000"/>
              </a:solidFill>
              <a:latin typeface="Arial"/>
              <a:ea typeface="Arial"/>
              <a:cs typeface="Arial"/>
              <a:sym typeface="Arial"/>
            </a:endParaRPr>
          </a:p>
          <a:p>
            <a:pPr marL="0" marR="0" lvl="0" indent="0" algn="l" rtl="0">
              <a:lnSpc>
                <a:spcPct val="150000"/>
              </a:lnSpc>
              <a:spcBef>
                <a:spcPts val="0"/>
              </a:spcBef>
              <a:spcAft>
                <a:spcPts val="0"/>
              </a:spcAft>
              <a:buClr>
                <a:srgbClr val="000000"/>
              </a:buClr>
              <a:buSzPts val="1500"/>
              <a:buFont typeface="Arial"/>
              <a:buNone/>
            </a:pPr>
            <a:r>
              <a:rPr lang="en-US" sz="1500" b="0" i="0" u="none" strike="noStrike" cap="none">
                <a:solidFill>
                  <a:schemeClr val="dk1"/>
                </a:solidFill>
                <a:latin typeface="Calibri"/>
                <a:ea typeface="Calibri"/>
                <a:cs typeface="Calibri"/>
                <a:sym typeface="Calibri"/>
              </a:rPr>
              <a:t>[5] Sezgin E, Sirrianni J, Linwood S. Operationalizing and Implementing Pretrained, Large Artificial Intelligence Linguistic Models in the US Health Care System: Outlook of Generative Pretrained Transformer 3 (GPT-3) as a Service Model. JMIR Med Inform 2022;10(2):e32875</a:t>
            </a:r>
            <a:endParaRPr sz="1400" b="0" i="0" u="none" strike="noStrike" cap="none">
              <a:solidFill>
                <a:srgbClr val="000000"/>
              </a:solidFill>
              <a:latin typeface="Arial"/>
              <a:ea typeface="Arial"/>
              <a:cs typeface="Arial"/>
              <a:sym typeface="Arial"/>
            </a:endParaRPr>
          </a:p>
          <a:p>
            <a:pPr marL="0" marR="0" lvl="0" indent="0" algn="l" rtl="0">
              <a:lnSpc>
                <a:spcPct val="150000"/>
              </a:lnSpc>
              <a:spcBef>
                <a:spcPts val="0"/>
              </a:spcBef>
              <a:spcAft>
                <a:spcPts val="0"/>
              </a:spcAft>
              <a:buClr>
                <a:srgbClr val="000000"/>
              </a:buClr>
              <a:buSzPts val="1500"/>
              <a:buFont typeface="Arial"/>
              <a:buNone/>
            </a:pPr>
            <a:r>
              <a:rPr lang="en-US" sz="1500" b="0" i="0" u="none" strike="noStrike" cap="none">
                <a:solidFill>
                  <a:schemeClr val="dk1"/>
                </a:solidFill>
                <a:latin typeface="Calibri"/>
                <a:ea typeface="Calibri"/>
                <a:cs typeface="Calibri"/>
                <a:sym typeface="Calibri"/>
              </a:rPr>
              <a:t>https://medinform.jmir.org/2022/2/e32875</a:t>
            </a:r>
            <a:endParaRPr sz="1400" b="0" i="0" u="none" strike="noStrike" cap="none">
              <a:solidFill>
                <a:srgbClr val="000000"/>
              </a:solidFill>
              <a:latin typeface="Arial"/>
              <a:ea typeface="Arial"/>
              <a:cs typeface="Arial"/>
              <a:sym typeface="Arial"/>
            </a:endParaRPr>
          </a:p>
          <a:p>
            <a:pPr marL="0" marR="0" lvl="0" indent="0" algn="l" rtl="0">
              <a:lnSpc>
                <a:spcPct val="150000"/>
              </a:lnSpc>
              <a:spcBef>
                <a:spcPts val="0"/>
              </a:spcBef>
              <a:spcAft>
                <a:spcPts val="0"/>
              </a:spcAft>
              <a:buClr>
                <a:srgbClr val="000000"/>
              </a:buClr>
              <a:buSzPts val="1500"/>
              <a:buFont typeface="Arial"/>
              <a:buNone/>
            </a:pPr>
            <a:r>
              <a:rPr lang="en-US" sz="1500" b="0" i="0" u="none" strike="noStrike" cap="none">
                <a:solidFill>
                  <a:schemeClr val="dk1"/>
                </a:solidFill>
                <a:latin typeface="Calibri"/>
                <a:ea typeface="Calibri"/>
                <a:cs typeface="Calibri"/>
                <a:sym typeface="Calibri"/>
              </a:rPr>
              <a:t>[6] Edjinedja, L., Omar, E., Barakat, O., Desmettre, T., &amp; Marx, T. (2023). LEVERAGE CHATGPT AS TOOL FOR DATA AUGMENTATION FOR SUPERVISED MACHINE LEARNING TASKS IN HEALTHCARE NATURAL LANGUAGE PROCESSING.</a:t>
            </a:r>
            <a:endParaRPr sz="1400" b="0" i="0" u="none" strike="noStrike" cap="none">
              <a:solidFill>
                <a:srgbClr val="000000"/>
              </a:solidFill>
              <a:latin typeface="Arial"/>
              <a:ea typeface="Arial"/>
              <a:cs typeface="Arial"/>
              <a:sym typeface="Arial"/>
            </a:endParaRPr>
          </a:p>
          <a:p>
            <a:pPr marL="0" marR="0" lvl="0" indent="0" algn="l" rtl="0">
              <a:lnSpc>
                <a:spcPct val="150000"/>
              </a:lnSpc>
              <a:spcBef>
                <a:spcPts val="0"/>
              </a:spcBef>
              <a:spcAft>
                <a:spcPts val="0"/>
              </a:spcAft>
              <a:buClr>
                <a:srgbClr val="000000"/>
              </a:buClr>
              <a:buSzPts val="1500"/>
              <a:buFont typeface="Arial"/>
              <a:buNone/>
            </a:pPr>
            <a:r>
              <a:rPr lang="en-US" sz="1500" b="0" i="0" u="none" strike="noStrike" cap="none">
                <a:solidFill>
                  <a:schemeClr val="dk1"/>
                </a:solidFill>
                <a:latin typeface="Calibri"/>
                <a:ea typeface="Calibri"/>
                <a:cs typeface="Calibri"/>
                <a:sym typeface="Calibri"/>
              </a:rPr>
              <a:t>[7] Cascella, M., Montomoli, J., Bellini, V., &amp; Bignami, E. (2023). Evaluating the feasibility of ChatGPT in healthcare: an analysis of multiple clinical and research scenarios. Journal of Medical Systems, 47(1), 1-5.</a:t>
            </a:r>
            <a:endParaRPr sz="1400" b="0" i="0" u="none" strike="noStrike" cap="none">
              <a:solidFill>
                <a:srgbClr val="000000"/>
              </a:solidFill>
              <a:latin typeface="Arial"/>
              <a:ea typeface="Arial"/>
              <a:cs typeface="Arial"/>
              <a:sym typeface="Arial"/>
            </a:endParaRPr>
          </a:p>
        </p:txBody>
      </p:sp>
      <p:sp>
        <p:nvSpPr>
          <p:cNvPr id="753" name="Google Shape;753;p1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27</a:t>
            </a:fld>
            <a:endParaRPr/>
          </a:p>
        </p:txBody>
      </p:sp>
      <p:sp>
        <p:nvSpPr>
          <p:cNvPr id="754" name="Google Shape;754;p16"/>
          <p:cNvSpPr txBox="1"/>
          <p:nvPr/>
        </p:nvSpPr>
        <p:spPr>
          <a:xfrm>
            <a:off x="838200" y="9699"/>
            <a:ext cx="10515600" cy="1325563"/>
          </a:xfrm>
          <a:prstGeom prst="rect">
            <a:avLst/>
          </a:prstGeom>
          <a:noFill/>
          <a:ln>
            <a:noFill/>
          </a:ln>
        </p:spPr>
        <p:txBody>
          <a:bodyPr spcFirstLastPara="1" wrap="square" lIns="91425" tIns="45700" rIns="91425" bIns="45700" anchor="ctr" anchorCtr="0">
            <a:normAutofit/>
          </a:bodyPr>
          <a:lstStyle/>
          <a:p>
            <a:pPr marL="0" marR="0" lvl="0" indent="0" algn="ctr" rtl="0">
              <a:lnSpc>
                <a:spcPct val="90000"/>
              </a:lnSpc>
              <a:spcBef>
                <a:spcPts val="0"/>
              </a:spcBef>
              <a:spcAft>
                <a:spcPts val="0"/>
              </a:spcAft>
              <a:buClr>
                <a:srgbClr val="3F82C4"/>
              </a:buClr>
              <a:buSzPts val="4400"/>
              <a:buFont typeface="Calibri"/>
              <a:buNone/>
            </a:pPr>
            <a:r>
              <a:rPr lang="en-US" sz="4000" b="0" i="0" u="none" strike="noStrike" cap="none">
                <a:solidFill>
                  <a:srgbClr val="4472C4"/>
                </a:solidFill>
                <a:latin typeface="Calibri"/>
                <a:ea typeface="Calibri"/>
                <a:cs typeface="Calibri"/>
                <a:sym typeface="Calibri"/>
              </a:rPr>
              <a:t>References</a:t>
            </a:r>
            <a:endParaRPr sz="4000" b="0" i="0" u="none" strike="noStrike" cap="none">
              <a:solidFill>
                <a:srgbClr val="3F82C4"/>
              </a:solidFill>
              <a:latin typeface="Calibri"/>
              <a:ea typeface="Calibri"/>
              <a:cs typeface="Calibri"/>
              <a:sym typeface="Calibri"/>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759"/>
        <p:cNvGrpSpPr/>
        <p:nvPr/>
      </p:nvGrpSpPr>
      <p:grpSpPr>
        <a:xfrm>
          <a:off x="0" y="0"/>
          <a:ext cx="0" cy="0"/>
          <a:chOff x="0" y="0"/>
          <a:chExt cx="0" cy="0"/>
        </a:xfrm>
      </p:grpSpPr>
      <p:sp>
        <p:nvSpPr>
          <p:cNvPr id="760" name="Google Shape;760;p17"/>
          <p:cNvSpPr txBox="1"/>
          <p:nvPr/>
        </p:nvSpPr>
        <p:spPr>
          <a:xfrm>
            <a:off x="696516" y="1122561"/>
            <a:ext cx="10798967" cy="5632271"/>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Clr>
                <a:srgbClr val="000000"/>
              </a:buClr>
              <a:buSzPts val="1500"/>
              <a:buFont typeface="Arial"/>
              <a:buNone/>
            </a:pPr>
            <a:r>
              <a:rPr lang="en-US" sz="1500" b="0" i="0" u="none" strike="noStrike" cap="none">
                <a:solidFill>
                  <a:schemeClr val="dk1"/>
                </a:solidFill>
                <a:latin typeface="Calibri"/>
                <a:ea typeface="Calibri"/>
                <a:cs typeface="Calibri"/>
                <a:sym typeface="Calibri"/>
              </a:rPr>
              <a:t>[8] Liu, Z., Yu, X., Zhang, L., Wu, Z., Cao, C., Dai, H., ... &amp; Li, X. (2023). Deid-gpt: Zero-shot medical text de-identification by gpt-4. arXiv preprint arXiv:2303.11032.</a:t>
            </a:r>
            <a:endParaRPr sz="1400" b="0" i="0" u="none" strike="noStrike" cap="none">
              <a:solidFill>
                <a:srgbClr val="000000"/>
              </a:solidFill>
              <a:latin typeface="Arial"/>
              <a:ea typeface="Arial"/>
              <a:cs typeface="Arial"/>
              <a:sym typeface="Arial"/>
            </a:endParaRPr>
          </a:p>
          <a:p>
            <a:pPr marL="0" marR="0" lvl="0" indent="0" algn="l" rtl="0">
              <a:lnSpc>
                <a:spcPct val="150000"/>
              </a:lnSpc>
              <a:spcBef>
                <a:spcPts val="0"/>
              </a:spcBef>
              <a:spcAft>
                <a:spcPts val="0"/>
              </a:spcAft>
              <a:buClr>
                <a:srgbClr val="000000"/>
              </a:buClr>
              <a:buSzPts val="1500"/>
              <a:buFont typeface="Arial"/>
              <a:buNone/>
            </a:pPr>
            <a:r>
              <a:rPr lang="en-US" sz="1500" b="0" i="0" u="none" strike="noStrike" cap="none">
                <a:solidFill>
                  <a:schemeClr val="dk1"/>
                </a:solidFill>
                <a:latin typeface="Calibri"/>
                <a:ea typeface="Calibri"/>
                <a:cs typeface="Calibri"/>
                <a:sym typeface="Calibri"/>
              </a:rPr>
              <a:t>[9] M Lafortune, G Breton, and JL Baudouin, “The radiological report: what is useful for the referring physician?,” Canadian Association of Radiologists journal= Journal l’Association canadienne des radiologistes, vol. 39, no. 2, pp. 140, 1988.</a:t>
            </a:r>
            <a:endParaRPr sz="1400" b="0" i="0" u="none" strike="noStrike" cap="none">
              <a:solidFill>
                <a:srgbClr val="000000"/>
              </a:solidFill>
              <a:latin typeface="Arial"/>
              <a:ea typeface="Arial"/>
              <a:cs typeface="Arial"/>
              <a:sym typeface="Arial"/>
            </a:endParaRPr>
          </a:p>
          <a:p>
            <a:pPr marL="0" marR="0" lvl="0" indent="0" algn="l" rtl="0">
              <a:lnSpc>
                <a:spcPct val="150000"/>
              </a:lnSpc>
              <a:spcBef>
                <a:spcPts val="0"/>
              </a:spcBef>
              <a:spcAft>
                <a:spcPts val="0"/>
              </a:spcAft>
              <a:buClr>
                <a:srgbClr val="000000"/>
              </a:buClr>
              <a:buSzPts val="1500"/>
              <a:buFont typeface="Arial"/>
              <a:buNone/>
            </a:pPr>
            <a:r>
              <a:rPr lang="en-US" sz="1500" b="0" i="0" u="none" strike="noStrike" cap="none">
                <a:solidFill>
                  <a:schemeClr val="dk1"/>
                </a:solidFill>
                <a:latin typeface="Calibri"/>
                <a:ea typeface="Calibri"/>
                <a:cs typeface="Calibri"/>
                <a:sym typeface="Calibri"/>
              </a:rPr>
              <a:t>[10] Korngiebel, D.M., Mooney, S.D. Considering the possibilities and pitfalls of Generative Pre-trained Transformer 3 (GPT-3) in healthcare delivery. npj Digit. Med. 4, 93 (2021). https://doi.org/10.1038/s41746-021-00464-x</a:t>
            </a:r>
            <a:endParaRPr sz="1400" b="0" i="0" u="none" strike="noStrike" cap="none">
              <a:solidFill>
                <a:srgbClr val="000000"/>
              </a:solidFill>
              <a:latin typeface="Arial"/>
              <a:ea typeface="Arial"/>
              <a:cs typeface="Arial"/>
              <a:sym typeface="Arial"/>
            </a:endParaRPr>
          </a:p>
          <a:p>
            <a:pPr marL="0" marR="0" lvl="0" indent="0" algn="l" rtl="0">
              <a:lnSpc>
                <a:spcPct val="150000"/>
              </a:lnSpc>
              <a:spcBef>
                <a:spcPts val="0"/>
              </a:spcBef>
              <a:spcAft>
                <a:spcPts val="0"/>
              </a:spcAft>
              <a:buClr>
                <a:srgbClr val="000000"/>
              </a:buClr>
              <a:buSzPts val="1500"/>
              <a:buFont typeface="Arial"/>
              <a:buNone/>
            </a:pPr>
            <a:r>
              <a:rPr lang="en-US" sz="1500" b="0" i="0" u="none" strike="noStrike" cap="none">
                <a:solidFill>
                  <a:schemeClr val="dk1"/>
                </a:solidFill>
                <a:latin typeface="Calibri"/>
                <a:ea typeface="Calibri"/>
                <a:cs typeface="Calibri"/>
                <a:sym typeface="Calibri"/>
              </a:rPr>
              <a:t>[11] Puspitaningrum, D. (2022). A Survey of Recent Abstract Summarization Techniques. In: Yang, XS., Sherratt, S., Dey, N., Joshi, A. (eds) Proceedings of Sixth International Congress on Information and Communication Technology. Lecture Notes in Networks and Systems, vol 217. Springer, Singapore. https://doi.org/10.1007/978-981-16-2102-4_71</a:t>
            </a:r>
            <a:endParaRPr sz="1400" b="0" i="0" u="none" strike="noStrike" cap="none">
              <a:solidFill>
                <a:srgbClr val="000000"/>
              </a:solidFill>
              <a:latin typeface="Arial"/>
              <a:ea typeface="Arial"/>
              <a:cs typeface="Arial"/>
              <a:sym typeface="Arial"/>
            </a:endParaRPr>
          </a:p>
          <a:p>
            <a:pPr marL="0" marR="0" lvl="0" indent="0" algn="l" rtl="0">
              <a:lnSpc>
                <a:spcPct val="150000"/>
              </a:lnSpc>
              <a:spcBef>
                <a:spcPts val="0"/>
              </a:spcBef>
              <a:spcAft>
                <a:spcPts val="0"/>
              </a:spcAft>
              <a:buClr>
                <a:srgbClr val="000000"/>
              </a:buClr>
              <a:buSzPts val="1500"/>
              <a:buFont typeface="Arial"/>
              <a:buNone/>
            </a:pPr>
            <a:r>
              <a:rPr lang="en-US" sz="1500" b="0" i="0" u="none" strike="noStrike" cap="none">
                <a:solidFill>
                  <a:schemeClr val="dk1"/>
                </a:solidFill>
                <a:latin typeface="Calibri"/>
                <a:ea typeface="Calibri"/>
                <a:cs typeface="Calibri"/>
                <a:sym typeface="Calibri"/>
              </a:rPr>
              <a:t>[12] Zhaopu Teng. Abstractive summarization of COVID-19 with transfer text-to-text transformer. ACE (2023) Vol. 2: 232-238. DOI: 10.54254/2755-2721/2/20220520.</a:t>
            </a:r>
            <a:endParaRPr sz="1400" b="0" i="0" u="none" strike="noStrike" cap="none">
              <a:solidFill>
                <a:srgbClr val="000000"/>
              </a:solidFill>
              <a:latin typeface="Arial"/>
              <a:ea typeface="Arial"/>
              <a:cs typeface="Arial"/>
              <a:sym typeface="Arial"/>
            </a:endParaRPr>
          </a:p>
          <a:p>
            <a:pPr marL="0" marR="0" lvl="0" indent="0" algn="l" rtl="0">
              <a:lnSpc>
                <a:spcPct val="150000"/>
              </a:lnSpc>
              <a:spcBef>
                <a:spcPts val="0"/>
              </a:spcBef>
              <a:spcAft>
                <a:spcPts val="0"/>
              </a:spcAft>
              <a:buClr>
                <a:srgbClr val="000000"/>
              </a:buClr>
              <a:buSzPts val="1500"/>
              <a:buFont typeface="Arial"/>
              <a:buNone/>
            </a:pPr>
            <a:r>
              <a:rPr lang="en-US" sz="1500" b="0" i="0" u="none" strike="noStrike" cap="none">
                <a:solidFill>
                  <a:schemeClr val="dk1"/>
                </a:solidFill>
                <a:latin typeface="Calibri"/>
                <a:ea typeface="Calibri"/>
                <a:cs typeface="Calibri"/>
                <a:sym typeface="Calibri"/>
              </a:rPr>
              <a:t>[13] Vo, T. A novel semantic-enhanced generative adversarial network for abstractive text summarization. Soft Comput (2023). </a:t>
            </a:r>
            <a:r>
              <a:rPr lang="en-US" sz="1500" b="0" i="0" u="sng" strike="noStrike" cap="none">
                <a:solidFill>
                  <a:schemeClr val="dk1"/>
                </a:solidFill>
                <a:latin typeface="Calibri"/>
                <a:ea typeface="Calibri"/>
                <a:cs typeface="Calibri"/>
                <a:sym typeface="Calibri"/>
                <a:hlinkClick r:id="rId3">
                  <a:extLst>
                    <a:ext uri="{A12FA001-AC4F-418D-AE19-62706E023703}">
                      <ahyp:hlinkClr xmlns:ahyp="http://schemas.microsoft.com/office/drawing/2018/hyperlinkcolor" val="tx"/>
                    </a:ext>
                  </a:extLst>
                </a:hlinkClick>
              </a:rPr>
              <a:t>https://doi.org/10.1007/s00500-023-07890-x</a:t>
            </a:r>
            <a:endParaRPr sz="1500" b="0" i="0" u="none" strike="noStrike" cap="none">
              <a:solidFill>
                <a:schemeClr val="dk1"/>
              </a:solidFill>
              <a:latin typeface="Calibri"/>
              <a:ea typeface="Calibri"/>
              <a:cs typeface="Calibri"/>
              <a:sym typeface="Calibri"/>
            </a:endParaRPr>
          </a:p>
          <a:p>
            <a:pPr marL="0" marR="0" lvl="0" indent="0" algn="l" rtl="0">
              <a:lnSpc>
                <a:spcPct val="150000"/>
              </a:lnSpc>
              <a:spcBef>
                <a:spcPts val="0"/>
              </a:spcBef>
              <a:spcAft>
                <a:spcPts val="0"/>
              </a:spcAft>
              <a:buClr>
                <a:srgbClr val="000000"/>
              </a:buClr>
              <a:buSzPts val="1500"/>
              <a:buFont typeface="Arial"/>
              <a:buNone/>
            </a:pPr>
            <a:r>
              <a:rPr lang="en-US" sz="1500" b="0" i="0" u="none" strike="noStrike" cap="none">
                <a:solidFill>
                  <a:srgbClr val="000000"/>
                </a:solidFill>
                <a:latin typeface="Calibri"/>
                <a:ea typeface="Calibri"/>
                <a:cs typeface="Calibri"/>
                <a:sym typeface="Calibri"/>
              </a:rPr>
              <a:t>[14] Sinsky C, Colligan L, Li L, Prgomet M, Reynolds S, Goeders L, Westbrook J, Tutty M, Blike G. Allocation of Physician Time in Ambulatory Practice: A Time and Motion Study in 4 Specialties. Ann Intern Med. 2016 Dec 6;165(11):753-760. doi: 10.7326/M16-0961. Epub 2016 Sep 6. PMID: 27595430.</a:t>
            </a:r>
            <a:endParaRPr sz="1400" b="0" i="0" u="none" strike="noStrike" cap="none">
              <a:solidFill>
                <a:srgbClr val="000000"/>
              </a:solidFill>
              <a:latin typeface="Arial"/>
              <a:ea typeface="Arial"/>
              <a:cs typeface="Arial"/>
              <a:sym typeface="Arial"/>
            </a:endParaRPr>
          </a:p>
        </p:txBody>
      </p:sp>
      <p:sp>
        <p:nvSpPr>
          <p:cNvPr id="761" name="Google Shape;761;p1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28</a:t>
            </a:fld>
            <a:endParaRPr/>
          </a:p>
        </p:txBody>
      </p:sp>
      <p:sp>
        <p:nvSpPr>
          <p:cNvPr id="762" name="Google Shape;762;p17"/>
          <p:cNvSpPr txBox="1"/>
          <p:nvPr/>
        </p:nvSpPr>
        <p:spPr>
          <a:xfrm>
            <a:off x="838200" y="9699"/>
            <a:ext cx="10515600" cy="1325563"/>
          </a:xfrm>
          <a:prstGeom prst="rect">
            <a:avLst/>
          </a:prstGeom>
          <a:noFill/>
          <a:ln>
            <a:noFill/>
          </a:ln>
        </p:spPr>
        <p:txBody>
          <a:bodyPr spcFirstLastPara="1" wrap="square" lIns="91425" tIns="45700" rIns="91425" bIns="45700" anchor="ctr" anchorCtr="0">
            <a:normAutofit/>
          </a:bodyPr>
          <a:lstStyle/>
          <a:p>
            <a:pPr marL="0" marR="0" lvl="0" indent="0" algn="ctr" rtl="0">
              <a:lnSpc>
                <a:spcPct val="90000"/>
              </a:lnSpc>
              <a:spcBef>
                <a:spcPts val="0"/>
              </a:spcBef>
              <a:spcAft>
                <a:spcPts val="0"/>
              </a:spcAft>
              <a:buClr>
                <a:srgbClr val="3F82C4"/>
              </a:buClr>
              <a:buSzPts val="4400"/>
              <a:buFont typeface="Calibri"/>
              <a:buNone/>
            </a:pPr>
            <a:r>
              <a:rPr lang="en-US" sz="4000" b="0" i="0" u="none" strike="noStrike" cap="none">
                <a:solidFill>
                  <a:srgbClr val="4472C4"/>
                </a:solidFill>
                <a:latin typeface="Calibri"/>
                <a:ea typeface="Calibri"/>
                <a:cs typeface="Calibri"/>
                <a:sym typeface="Calibri"/>
              </a:rPr>
              <a:t>References (cont.)</a:t>
            </a:r>
            <a:endParaRPr sz="4000" b="0" i="0" u="none" strike="noStrike" cap="none">
              <a:solidFill>
                <a:srgbClr val="3F82C4"/>
              </a:solidFill>
              <a:latin typeface="Calibri"/>
              <a:ea typeface="Calibri"/>
              <a:cs typeface="Calibri"/>
              <a:sym typeface="Calibri"/>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766"/>
        <p:cNvGrpSpPr/>
        <p:nvPr/>
      </p:nvGrpSpPr>
      <p:grpSpPr>
        <a:xfrm>
          <a:off x="0" y="0"/>
          <a:ext cx="0" cy="0"/>
          <a:chOff x="0" y="0"/>
          <a:chExt cx="0" cy="0"/>
        </a:xfrm>
      </p:grpSpPr>
      <p:graphicFrame>
        <p:nvGraphicFramePr>
          <p:cNvPr id="767" name="Google Shape;767;p45"/>
          <p:cNvGraphicFramePr/>
          <p:nvPr/>
        </p:nvGraphicFramePr>
        <p:xfrm>
          <a:off x="838200" y="1399879"/>
          <a:ext cx="10639825" cy="4718275"/>
        </p:xfrm>
        <a:graphic>
          <a:graphicData uri="http://schemas.openxmlformats.org/drawingml/2006/table">
            <a:tbl>
              <a:tblPr>
                <a:noFill/>
                <a:tableStyleId>{74FC8A4F-B4D1-4652-AD81-B67722E480CD}</a:tableStyleId>
              </a:tblPr>
              <a:tblGrid>
                <a:gridCol w="730250">
                  <a:extLst>
                    <a:ext uri="{9D8B030D-6E8A-4147-A177-3AD203B41FA5}">
                      <a16:colId xmlns:a16="http://schemas.microsoft.com/office/drawing/2014/main" val="20000"/>
                    </a:ext>
                  </a:extLst>
                </a:gridCol>
                <a:gridCol w="490150">
                  <a:extLst>
                    <a:ext uri="{9D8B030D-6E8A-4147-A177-3AD203B41FA5}">
                      <a16:colId xmlns:a16="http://schemas.microsoft.com/office/drawing/2014/main" val="20001"/>
                    </a:ext>
                  </a:extLst>
                </a:gridCol>
                <a:gridCol w="1728425">
                  <a:extLst>
                    <a:ext uri="{9D8B030D-6E8A-4147-A177-3AD203B41FA5}">
                      <a16:colId xmlns:a16="http://schemas.microsoft.com/office/drawing/2014/main" val="20002"/>
                    </a:ext>
                  </a:extLst>
                </a:gridCol>
                <a:gridCol w="1318150">
                  <a:extLst>
                    <a:ext uri="{9D8B030D-6E8A-4147-A177-3AD203B41FA5}">
                      <a16:colId xmlns:a16="http://schemas.microsoft.com/office/drawing/2014/main" val="20003"/>
                    </a:ext>
                  </a:extLst>
                </a:gridCol>
                <a:gridCol w="298750">
                  <a:extLst>
                    <a:ext uri="{9D8B030D-6E8A-4147-A177-3AD203B41FA5}">
                      <a16:colId xmlns:a16="http://schemas.microsoft.com/office/drawing/2014/main" val="20004"/>
                    </a:ext>
                  </a:extLst>
                </a:gridCol>
                <a:gridCol w="598275">
                  <a:extLst>
                    <a:ext uri="{9D8B030D-6E8A-4147-A177-3AD203B41FA5}">
                      <a16:colId xmlns:a16="http://schemas.microsoft.com/office/drawing/2014/main" val="20005"/>
                    </a:ext>
                  </a:extLst>
                </a:gridCol>
                <a:gridCol w="598275">
                  <a:extLst>
                    <a:ext uri="{9D8B030D-6E8A-4147-A177-3AD203B41FA5}">
                      <a16:colId xmlns:a16="http://schemas.microsoft.com/office/drawing/2014/main" val="20006"/>
                    </a:ext>
                  </a:extLst>
                </a:gridCol>
                <a:gridCol w="598275">
                  <a:extLst>
                    <a:ext uri="{9D8B030D-6E8A-4147-A177-3AD203B41FA5}">
                      <a16:colId xmlns:a16="http://schemas.microsoft.com/office/drawing/2014/main" val="20007"/>
                    </a:ext>
                  </a:extLst>
                </a:gridCol>
                <a:gridCol w="598275">
                  <a:extLst>
                    <a:ext uri="{9D8B030D-6E8A-4147-A177-3AD203B41FA5}">
                      <a16:colId xmlns:a16="http://schemas.microsoft.com/office/drawing/2014/main" val="20008"/>
                    </a:ext>
                  </a:extLst>
                </a:gridCol>
                <a:gridCol w="598275">
                  <a:extLst>
                    <a:ext uri="{9D8B030D-6E8A-4147-A177-3AD203B41FA5}">
                      <a16:colId xmlns:a16="http://schemas.microsoft.com/office/drawing/2014/main" val="20009"/>
                    </a:ext>
                  </a:extLst>
                </a:gridCol>
                <a:gridCol w="598275">
                  <a:extLst>
                    <a:ext uri="{9D8B030D-6E8A-4147-A177-3AD203B41FA5}">
                      <a16:colId xmlns:a16="http://schemas.microsoft.com/office/drawing/2014/main" val="20010"/>
                    </a:ext>
                  </a:extLst>
                </a:gridCol>
                <a:gridCol w="598275">
                  <a:extLst>
                    <a:ext uri="{9D8B030D-6E8A-4147-A177-3AD203B41FA5}">
                      <a16:colId xmlns:a16="http://schemas.microsoft.com/office/drawing/2014/main" val="20011"/>
                    </a:ext>
                  </a:extLst>
                </a:gridCol>
                <a:gridCol w="598275">
                  <a:extLst>
                    <a:ext uri="{9D8B030D-6E8A-4147-A177-3AD203B41FA5}">
                      <a16:colId xmlns:a16="http://schemas.microsoft.com/office/drawing/2014/main" val="20012"/>
                    </a:ext>
                  </a:extLst>
                </a:gridCol>
                <a:gridCol w="797750">
                  <a:extLst>
                    <a:ext uri="{9D8B030D-6E8A-4147-A177-3AD203B41FA5}">
                      <a16:colId xmlns:a16="http://schemas.microsoft.com/office/drawing/2014/main" val="20013"/>
                    </a:ext>
                  </a:extLst>
                </a:gridCol>
                <a:gridCol w="490150">
                  <a:extLst>
                    <a:ext uri="{9D8B030D-6E8A-4147-A177-3AD203B41FA5}">
                      <a16:colId xmlns:a16="http://schemas.microsoft.com/office/drawing/2014/main" val="20014"/>
                    </a:ext>
                  </a:extLst>
                </a:gridCol>
              </a:tblGrid>
              <a:tr h="134850">
                <a:tc gridSpan="4">
                  <a:txBody>
                    <a:bodyPr/>
                    <a:lstStyle/>
                    <a:p>
                      <a:pPr marL="0" marR="0" lvl="0" indent="0" algn="ctr" rtl="0">
                        <a:lnSpc>
                          <a:spcPct val="100000"/>
                        </a:lnSpc>
                        <a:spcBef>
                          <a:spcPts val="0"/>
                        </a:spcBef>
                        <a:spcAft>
                          <a:spcPts val="0"/>
                        </a:spcAft>
                        <a:buClr>
                          <a:srgbClr val="000000"/>
                        </a:buClr>
                        <a:buSzPts val="700"/>
                        <a:buFont typeface="Arial"/>
                        <a:buNone/>
                      </a:pPr>
                      <a:r>
                        <a:rPr lang="en-US" sz="700" b="1" u="none" strike="noStrike" cap="none">
                          <a:solidFill>
                            <a:srgbClr val="000000"/>
                          </a:solidFill>
                          <a:latin typeface="Roboto"/>
                          <a:ea typeface="Roboto"/>
                          <a:cs typeface="Roboto"/>
                          <a:sym typeface="Roboto"/>
                        </a:rPr>
                        <a:t>TIME</a:t>
                      </a:r>
                      <a:endParaRPr sz="1400" u="none" strike="noStrike" cap="none"/>
                    </a:p>
                  </a:txBody>
                  <a:tcPr marL="16675" marR="16675"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10">
                  <a:txBody>
                    <a:bodyPr/>
                    <a:lstStyle/>
                    <a:p>
                      <a:pPr marL="0" marR="0" lvl="0" indent="0" algn="ctr" rtl="0">
                        <a:lnSpc>
                          <a:spcPct val="100000"/>
                        </a:lnSpc>
                        <a:spcBef>
                          <a:spcPts val="0"/>
                        </a:spcBef>
                        <a:spcAft>
                          <a:spcPts val="0"/>
                        </a:spcAft>
                        <a:buClr>
                          <a:srgbClr val="000000"/>
                        </a:buClr>
                        <a:buSzPts val="800"/>
                        <a:buFont typeface="Arial"/>
                        <a:buNone/>
                      </a:pPr>
                      <a:r>
                        <a:rPr lang="en-US" sz="800" b="1" u="none" strike="noStrike" cap="none">
                          <a:solidFill>
                            <a:srgbClr val="434343"/>
                          </a:solidFill>
                          <a:latin typeface="Roboto"/>
                          <a:ea typeface="Roboto"/>
                          <a:cs typeface="Roboto"/>
                          <a:sym typeface="Roboto"/>
                        </a:rPr>
                        <a:t>Fall</a:t>
                      </a:r>
                      <a:endParaRPr sz="1400" u="none" strike="noStrike" cap="none"/>
                    </a:p>
                  </a:txBody>
                  <a:tcPr marL="16675" marR="16675"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999999"/>
                      </a:solidFill>
                      <a:prstDash val="solid"/>
                      <a:round/>
                      <a:headEnd type="none" w="sm" len="sm"/>
                      <a:tailEnd type="none" w="sm" len="sm"/>
                    </a:lnB>
                    <a:solidFill>
                      <a:srgbClr val="EFEFE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rowSpan="14">
                  <a:txBody>
                    <a:bodyPr/>
                    <a:lstStyle/>
                    <a:p>
                      <a:pPr marL="0" marR="0" lvl="0" indent="0" algn="ctr" rtl="0">
                        <a:lnSpc>
                          <a:spcPct val="100000"/>
                        </a:lnSpc>
                        <a:spcBef>
                          <a:spcPts val="0"/>
                        </a:spcBef>
                        <a:spcAft>
                          <a:spcPts val="0"/>
                        </a:spcAft>
                        <a:buClr>
                          <a:srgbClr val="000000"/>
                        </a:buClr>
                        <a:buSzPts val="2400"/>
                        <a:buFont typeface="Arial"/>
                        <a:buNone/>
                      </a:pPr>
                      <a:r>
                        <a:rPr lang="en-US" sz="2400" b="1" u="none" strike="noStrike" cap="none">
                          <a:solidFill>
                            <a:schemeClr val="lt1"/>
                          </a:solidFill>
                        </a:rPr>
                        <a:t>Project End</a:t>
                      </a:r>
                      <a:endParaRPr sz="2400" b="1" u="none" strike="noStrike" cap="none">
                        <a:solidFill>
                          <a:schemeClr val="lt1"/>
                        </a:solidFill>
                      </a:endParaRPr>
                    </a:p>
                  </a:txBody>
                  <a:tcPr marL="16675" marR="16675" marT="0" marB="0" anchor="ctr">
                    <a:lnL w="9525" cap="flat" cmpd="sng">
                      <a:solidFill>
                        <a:srgbClr val="000000">
                          <a:alpha val="0"/>
                        </a:srgbClr>
                      </a:solidFill>
                      <a:prstDash val="solid"/>
                      <a:round/>
                      <a:headEnd type="none" w="sm" len="sm"/>
                      <a:tailEnd type="none" w="sm" len="sm"/>
                    </a:lnL>
                    <a:lnR w="9525" cap="flat" cmpd="sng">
                      <a:solidFill>
                        <a:srgbClr val="EFEFE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434343"/>
                    </a:solidFill>
                  </a:tcPr>
                </a:tc>
                <a:extLst>
                  <a:ext uri="{0D108BD9-81ED-4DB2-BD59-A6C34878D82A}">
                    <a16:rowId xmlns:a16="http://schemas.microsoft.com/office/drawing/2014/main" val="10000"/>
                  </a:ext>
                </a:extLst>
              </a:tr>
              <a:tr h="655025">
                <a:tc>
                  <a:txBody>
                    <a:bodyPr/>
                    <a:lstStyle/>
                    <a:p>
                      <a:pPr marL="0" marR="0" lvl="0" indent="0" algn="ctr" rtl="0">
                        <a:lnSpc>
                          <a:spcPct val="100000"/>
                        </a:lnSpc>
                        <a:spcBef>
                          <a:spcPts val="0"/>
                        </a:spcBef>
                        <a:spcAft>
                          <a:spcPts val="0"/>
                        </a:spcAft>
                        <a:buClr>
                          <a:srgbClr val="000000"/>
                        </a:buClr>
                        <a:buSzPts val="1200"/>
                        <a:buFont typeface="Arial"/>
                        <a:buNone/>
                      </a:pPr>
                      <a:r>
                        <a:rPr lang="en-US" sz="1200" b="1" u="none" strike="noStrike" cap="none">
                          <a:solidFill>
                            <a:srgbClr val="666666"/>
                          </a:solidFill>
                          <a:latin typeface="Roboto"/>
                          <a:ea typeface="Roboto"/>
                          <a:cs typeface="Roboto"/>
                          <a:sym typeface="Roboto"/>
                        </a:rPr>
                        <a:t>Phase</a:t>
                      </a:r>
                      <a:endParaRPr sz="1400" u="none" strike="noStrike" cap="none"/>
                    </a:p>
                  </a:txBody>
                  <a:tcPr marL="16675" marR="16675"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EFEFEF"/>
                    </a:solidFill>
                  </a:tcPr>
                </a:tc>
                <a:tc>
                  <a:txBody>
                    <a:bodyPr/>
                    <a:lstStyle/>
                    <a:p>
                      <a:pPr marL="0" marR="0" lvl="0" indent="0" algn="l" rtl="0">
                        <a:lnSpc>
                          <a:spcPct val="100000"/>
                        </a:lnSpc>
                        <a:spcBef>
                          <a:spcPts val="0"/>
                        </a:spcBef>
                        <a:spcAft>
                          <a:spcPts val="0"/>
                        </a:spcAft>
                        <a:buClr>
                          <a:srgbClr val="000000"/>
                        </a:buClr>
                        <a:buSzPts val="1600"/>
                        <a:buFont typeface="Arial"/>
                        <a:buNone/>
                      </a:pPr>
                      <a:endParaRPr sz="1600" u="none" strike="noStrike" cap="none"/>
                    </a:p>
                  </a:txBody>
                  <a:tcPr marL="16675" marR="16675"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EFEFEF"/>
                    </a:solidFill>
                  </a:tcPr>
                </a:tc>
                <a:tc gridSpan="2">
                  <a:txBody>
                    <a:bodyPr/>
                    <a:lstStyle/>
                    <a:p>
                      <a:pPr marL="0" marR="0" lvl="0" indent="0" algn="ctr" rtl="0">
                        <a:lnSpc>
                          <a:spcPct val="100000"/>
                        </a:lnSpc>
                        <a:spcBef>
                          <a:spcPts val="0"/>
                        </a:spcBef>
                        <a:spcAft>
                          <a:spcPts val="0"/>
                        </a:spcAft>
                        <a:buClr>
                          <a:srgbClr val="000000"/>
                        </a:buClr>
                        <a:buSzPts val="1200"/>
                        <a:buFont typeface="Arial"/>
                        <a:buNone/>
                      </a:pPr>
                      <a:r>
                        <a:rPr lang="en-US" sz="1200" b="1" u="none" strike="noStrike" cap="none">
                          <a:solidFill>
                            <a:srgbClr val="666666"/>
                          </a:solidFill>
                          <a:latin typeface="Roboto"/>
                          <a:ea typeface="Roboto"/>
                          <a:cs typeface="Roboto"/>
                          <a:sym typeface="Roboto"/>
                        </a:rPr>
                        <a:t>PROJECT WEEK:</a:t>
                      </a:r>
                      <a:endParaRPr sz="1400" u="none" strike="noStrike" cap="none"/>
                    </a:p>
                  </a:txBody>
                  <a:tcPr marL="16675" marR="16675"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EFEFEF"/>
                    </a:solidFill>
                  </a:tcPr>
                </a:tc>
                <a:tc hMerge="1">
                  <a:txBody>
                    <a:bodyPr/>
                    <a:lstStyle/>
                    <a:p>
                      <a:endParaRPr lang="en-US"/>
                    </a:p>
                  </a:txBody>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b="0" u="none" strike="noStrike" cap="none">
                          <a:solidFill>
                            <a:srgbClr val="666666"/>
                          </a:solidFill>
                          <a:latin typeface="Roboto"/>
                          <a:ea typeface="Roboto"/>
                          <a:cs typeface="Roboto"/>
                          <a:sym typeface="Roboto"/>
                        </a:rPr>
                        <a:t>1</a:t>
                      </a:r>
                      <a:endParaRPr sz="1400" u="none" strike="noStrike" cap="none"/>
                    </a:p>
                  </a:txBody>
                  <a:tcPr marL="16675" marR="16675"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999999"/>
                      </a:solidFill>
                      <a:prstDash val="solid"/>
                      <a:round/>
                      <a:headEnd type="none" w="sm" len="sm"/>
                      <a:tailEnd type="none" w="sm" len="sm"/>
                    </a:lnT>
                    <a:lnB w="9525" cap="flat" cmpd="sng">
                      <a:solidFill>
                        <a:srgbClr val="B7B7B7"/>
                      </a:solidFill>
                      <a:prstDash val="dot"/>
                      <a:round/>
                      <a:headEnd type="none" w="sm" len="sm"/>
                      <a:tailEnd type="none" w="sm" len="sm"/>
                    </a:lnB>
                    <a:solidFill>
                      <a:srgbClr val="EFEFEF"/>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b="0" u="none" strike="noStrike" cap="none">
                          <a:solidFill>
                            <a:srgbClr val="666666"/>
                          </a:solidFill>
                          <a:latin typeface="Roboto"/>
                          <a:ea typeface="Roboto"/>
                          <a:cs typeface="Roboto"/>
                          <a:sym typeface="Roboto"/>
                        </a:rPr>
                        <a:t>2</a:t>
                      </a:r>
                      <a:endParaRPr sz="1400" u="none" strike="noStrike" cap="none"/>
                    </a:p>
                  </a:txBody>
                  <a:tcPr marL="16675" marR="16675"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999999"/>
                      </a:solidFill>
                      <a:prstDash val="solid"/>
                      <a:round/>
                      <a:headEnd type="none" w="sm" len="sm"/>
                      <a:tailEnd type="none" w="sm" len="sm"/>
                    </a:lnT>
                    <a:lnB w="9525" cap="flat" cmpd="sng">
                      <a:solidFill>
                        <a:srgbClr val="B7B7B7"/>
                      </a:solidFill>
                      <a:prstDash val="dot"/>
                      <a:round/>
                      <a:headEnd type="none" w="sm" len="sm"/>
                      <a:tailEnd type="none" w="sm" len="sm"/>
                    </a:lnB>
                    <a:solidFill>
                      <a:srgbClr val="EFEFEF"/>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b="0" u="none" strike="noStrike" cap="none">
                          <a:solidFill>
                            <a:srgbClr val="666666"/>
                          </a:solidFill>
                          <a:latin typeface="Roboto"/>
                          <a:ea typeface="Roboto"/>
                          <a:cs typeface="Roboto"/>
                          <a:sym typeface="Roboto"/>
                        </a:rPr>
                        <a:t>3</a:t>
                      </a:r>
                      <a:endParaRPr sz="1400" u="none" strike="noStrike" cap="none"/>
                    </a:p>
                  </a:txBody>
                  <a:tcPr marL="16675" marR="16675"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999999"/>
                      </a:solidFill>
                      <a:prstDash val="solid"/>
                      <a:round/>
                      <a:headEnd type="none" w="sm" len="sm"/>
                      <a:tailEnd type="none" w="sm" len="sm"/>
                    </a:lnT>
                    <a:lnB w="9525" cap="flat" cmpd="sng">
                      <a:solidFill>
                        <a:srgbClr val="B7B7B7"/>
                      </a:solidFill>
                      <a:prstDash val="dot"/>
                      <a:round/>
                      <a:headEnd type="none" w="sm" len="sm"/>
                      <a:tailEnd type="none" w="sm" len="sm"/>
                    </a:lnB>
                    <a:solidFill>
                      <a:srgbClr val="EFEFEF"/>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b="0" u="none" strike="noStrike" cap="none">
                          <a:solidFill>
                            <a:srgbClr val="666666"/>
                          </a:solidFill>
                          <a:latin typeface="Roboto"/>
                          <a:ea typeface="Roboto"/>
                          <a:cs typeface="Roboto"/>
                          <a:sym typeface="Roboto"/>
                        </a:rPr>
                        <a:t>4</a:t>
                      </a:r>
                      <a:endParaRPr sz="1400" u="none" strike="noStrike" cap="none"/>
                    </a:p>
                  </a:txBody>
                  <a:tcPr marL="16675" marR="16675"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999999"/>
                      </a:solidFill>
                      <a:prstDash val="solid"/>
                      <a:round/>
                      <a:headEnd type="none" w="sm" len="sm"/>
                      <a:tailEnd type="none" w="sm" len="sm"/>
                    </a:lnT>
                    <a:lnB w="9525" cap="flat" cmpd="sng">
                      <a:solidFill>
                        <a:srgbClr val="B7B7B7"/>
                      </a:solidFill>
                      <a:prstDash val="dot"/>
                      <a:round/>
                      <a:headEnd type="none" w="sm" len="sm"/>
                      <a:tailEnd type="none" w="sm" len="sm"/>
                    </a:lnB>
                    <a:solidFill>
                      <a:srgbClr val="EFEFEF"/>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b="0" u="none" strike="noStrike" cap="none">
                          <a:solidFill>
                            <a:srgbClr val="666666"/>
                          </a:solidFill>
                          <a:latin typeface="Roboto"/>
                          <a:ea typeface="Roboto"/>
                          <a:cs typeface="Roboto"/>
                          <a:sym typeface="Roboto"/>
                        </a:rPr>
                        <a:t>5</a:t>
                      </a:r>
                      <a:endParaRPr sz="1400" u="none" strike="noStrike" cap="none"/>
                    </a:p>
                  </a:txBody>
                  <a:tcPr marL="16675" marR="16675"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999999"/>
                      </a:solidFill>
                      <a:prstDash val="solid"/>
                      <a:round/>
                      <a:headEnd type="none" w="sm" len="sm"/>
                      <a:tailEnd type="none" w="sm" len="sm"/>
                    </a:lnT>
                    <a:lnB w="9525" cap="flat" cmpd="sng">
                      <a:solidFill>
                        <a:srgbClr val="B7B7B7"/>
                      </a:solidFill>
                      <a:prstDash val="dot"/>
                      <a:round/>
                      <a:headEnd type="none" w="sm" len="sm"/>
                      <a:tailEnd type="none" w="sm" len="sm"/>
                    </a:lnB>
                    <a:solidFill>
                      <a:srgbClr val="EFEFEF"/>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b="0" u="none" strike="noStrike" cap="none">
                          <a:solidFill>
                            <a:srgbClr val="666666"/>
                          </a:solidFill>
                          <a:latin typeface="Roboto"/>
                          <a:ea typeface="Roboto"/>
                          <a:cs typeface="Roboto"/>
                          <a:sym typeface="Roboto"/>
                        </a:rPr>
                        <a:t>6</a:t>
                      </a:r>
                      <a:endParaRPr sz="1400" u="none" strike="noStrike" cap="none"/>
                    </a:p>
                  </a:txBody>
                  <a:tcPr marL="16675" marR="16675"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999999"/>
                      </a:solidFill>
                      <a:prstDash val="solid"/>
                      <a:round/>
                      <a:headEnd type="none" w="sm" len="sm"/>
                      <a:tailEnd type="none" w="sm" len="sm"/>
                    </a:lnT>
                    <a:lnB w="9525" cap="flat" cmpd="sng">
                      <a:solidFill>
                        <a:srgbClr val="B7B7B7"/>
                      </a:solidFill>
                      <a:prstDash val="dot"/>
                      <a:round/>
                      <a:headEnd type="none" w="sm" len="sm"/>
                      <a:tailEnd type="none" w="sm" len="sm"/>
                    </a:lnB>
                    <a:solidFill>
                      <a:srgbClr val="EFEFEF"/>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b="0" u="none" strike="noStrike" cap="none">
                          <a:solidFill>
                            <a:srgbClr val="666666"/>
                          </a:solidFill>
                          <a:latin typeface="Roboto"/>
                          <a:ea typeface="Roboto"/>
                          <a:cs typeface="Roboto"/>
                          <a:sym typeface="Roboto"/>
                        </a:rPr>
                        <a:t>7</a:t>
                      </a:r>
                      <a:endParaRPr sz="1400" u="none" strike="noStrike" cap="none"/>
                    </a:p>
                  </a:txBody>
                  <a:tcPr marL="16675" marR="16675"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999999"/>
                      </a:solidFill>
                      <a:prstDash val="solid"/>
                      <a:round/>
                      <a:headEnd type="none" w="sm" len="sm"/>
                      <a:tailEnd type="none" w="sm" len="sm"/>
                    </a:lnT>
                    <a:lnB w="9525" cap="flat" cmpd="sng">
                      <a:solidFill>
                        <a:srgbClr val="B7B7B7"/>
                      </a:solidFill>
                      <a:prstDash val="dot"/>
                      <a:round/>
                      <a:headEnd type="none" w="sm" len="sm"/>
                      <a:tailEnd type="none" w="sm" len="sm"/>
                    </a:lnB>
                    <a:solidFill>
                      <a:srgbClr val="EFEFEF"/>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b="0" u="none" strike="noStrike" cap="none">
                          <a:solidFill>
                            <a:srgbClr val="666666"/>
                          </a:solidFill>
                          <a:latin typeface="Roboto"/>
                          <a:ea typeface="Roboto"/>
                          <a:cs typeface="Roboto"/>
                          <a:sym typeface="Roboto"/>
                        </a:rPr>
                        <a:t>8</a:t>
                      </a:r>
                      <a:endParaRPr sz="1400" u="none" strike="noStrike" cap="none"/>
                    </a:p>
                  </a:txBody>
                  <a:tcPr marL="16675" marR="16675"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999999"/>
                      </a:solidFill>
                      <a:prstDash val="solid"/>
                      <a:round/>
                      <a:headEnd type="none" w="sm" len="sm"/>
                      <a:tailEnd type="none" w="sm" len="sm"/>
                    </a:lnT>
                    <a:lnB w="9525" cap="flat" cmpd="sng">
                      <a:solidFill>
                        <a:srgbClr val="B7B7B7"/>
                      </a:solidFill>
                      <a:prstDash val="dot"/>
                      <a:round/>
                      <a:headEnd type="none" w="sm" len="sm"/>
                      <a:tailEnd type="none" w="sm" len="sm"/>
                    </a:lnB>
                    <a:solidFill>
                      <a:srgbClr val="EFEFEF"/>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b="0" u="none" strike="noStrike" cap="none">
                          <a:solidFill>
                            <a:srgbClr val="666666"/>
                          </a:solidFill>
                          <a:latin typeface="Roboto"/>
                          <a:ea typeface="Roboto"/>
                          <a:cs typeface="Roboto"/>
                          <a:sym typeface="Roboto"/>
                        </a:rPr>
                        <a:t>9</a:t>
                      </a:r>
                      <a:endParaRPr sz="1400" u="none" strike="noStrike" cap="none"/>
                    </a:p>
                  </a:txBody>
                  <a:tcPr marL="16675" marR="16675"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999999"/>
                      </a:solidFill>
                      <a:prstDash val="solid"/>
                      <a:round/>
                      <a:headEnd type="none" w="sm" len="sm"/>
                      <a:tailEnd type="none" w="sm" len="sm"/>
                    </a:lnT>
                    <a:lnB w="9525" cap="flat" cmpd="sng">
                      <a:solidFill>
                        <a:srgbClr val="B7B7B7"/>
                      </a:solidFill>
                      <a:prstDash val="dot"/>
                      <a:round/>
                      <a:headEnd type="none" w="sm" len="sm"/>
                      <a:tailEnd type="none" w="sm" len="sm"/>
                    </a:lnB>
                    <a:solidFill>
                      <a:srgbClr val="EFEFEF"/>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b="0" u="none" strike="noStrike" cap="none">
                          <a:solidFill>
                            <a:srgbClr val="666666"/>
                          </a:solidFill>
                          <a:latin typeface="Roboto"/>
                          <a:ea typeface="Roboto"/>
                          <a:cs typeface="Roboto"/>
                          <a:sym typeface="Roboto"/>
                        </a:rPr>
                        <a:t>10</a:t>
                      </a:r>
                      <a:endParaRPr sz="1400" u="none" strike="noStrike" cap="none"/>
                    </a:p>
                  </a:txBody>
                  <a:tcPr marL="16675" marR="16675" marT="0" marB="0" anchor="ctr">
                    <a:lnL w="9525" cap="flat" cmpd="sng">
                      <a:solidFill>
                        <a:srgbClr val="000000">
                          <a:alpha val="0"/>
                        </a:srgbClr>
                      </a:solidFill>
                      <a:prstDash val="solid"/>
                      <a:round/>
                      <a:headEnd type="none" w="sm" len="sm"/>
                      <a:tailEnd type="none" w="sm" len="sm"/>
                    </a:lnL>
                    <a:lnR w="9525" cap="flat" cmpd="sng">
                      <a:solidFill>
                        <a:srgbClr val="EFEFEF"/>
                      </a:solidFill>
                      <a:prstDash val="dot"/>
                      <a:round/>
                      <a:headEnd type="none" w="sm" len="sm"/>
                      <a:tailEnd type="none" w="sm" len="sm"/>
                    </a:lnR>
                    <a:lnT w="9525" cap="flat" cmpd="sng">
                      <a:solidFill>
                        <a:srgbClr val="999999"/>
                      </a:solidFill>
                      <a:prstDash val="solid"/>
                      <a:round/>
                      <a:headEnd type="none" w="sm" len="sm"/>
                      <a:tailEnd type="none" w="sm" len="sm"/>
                    </a:lnT>
                    <a:lnB w="9525" cap="flat" cmpd="sng">
                      <a:solidFill>
                        <a:srgbClr val="B7B7B7"/>
                      </a:solidFill>
                      <a:prstDash val="dot"/>
                      <a:round/>
                      <a:headEnd type="none" w="sm" len="sm"/>
                      <a:tailEnd type="none" w="sm" len="sm"/>
                    </a:lnB>
                    <a:solidFill>
                      <a:srgbClr val="EFEFEF"/>
                    </a:solidFill>
                  </a:tcPr>
                </a:tc>
                <a:tc vMerge="1">
                  <a:txBody>
                    <a:bodyPr/>
                    <a:lstStyle/>
                    <a:p>
                      <a:endParaRPr lang="en-US"/>
                    </a:p>
                  </a:txBody>
                  <a:tcPr/>
                </a:tc>
                <a:extLst>
                  <a:ext uri="{0D108BD9-81ED-4DB2-BD59-A6C34878D82A}">
                    <a16:rowId xmlns:a16="http://schemas.microsoft.com/office/drawing/2014/main" val="10001"/>
                  </a:ext>
                </a:extLst>
              </a:tr>
              <a:tr h="327525">
                <a:tc rowSpan="2">
                  <a:txBody>
                    <a:bodyPr/>
                    <a:lstStyle/>
                    <a:p>
                      <a:pPr marL="0" marR="0" lvl="0" indent="0" algn="ctr" rtl="0">
                        <a:lnSpc>
                          <a:spcPct val="100000"/>
                        </a:lnSpc>
                        <a:spcBef>
                          <a:spcPts val="0"/>
                        </a:spcBef>
                        <a:spcAft>
                          <a:spcPts val="0"/>
                        </a:spcAft>
                        <a:buClr>
                          <a:srgbClr val="000000"/>
                        </a:buClr>
                        <a:buSzPts val="1200"/>
                        <a:buFont typeface="Arial"/>
                        <a:buNone/>
                      </a:pPr>
                      <a:r>
                        <a:rPr lang="en-US" sz="1200" b="0" u="none" strike="noStrike" cap="none">
                          <a:solidFill>
                            <a:srgbClr val="FFFFFF"/>
                          </a:solidFill>
                          <a:latin typeface="Roboto"/>
                          <a:ea typeface="Roboto"/>
                          <a:cs typeface="Roboto"/>
                          <a:sym typeface="Roboto"/>
                        </a:rPr>
                        <a:t>1</a:t>
                      </a:r>
                      <a:endParaRPr sz="1400" u="none" strike="noStrike" cap="none"/>
                    </a:p>
                  </a:txBody>
                  <a:tcPr marL="16675" marR="16675"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0B5394"/>
                    </a:solidFill>
                  </a:tcPr>
                </a:tc>
                <a:tc>
                  <a:txBody>
                    <a:bodyPr/>
                    <a:lstStyle/>
                    <a:p>
                      <a:pPr marL="0" marR="0" lvl="0" indent="0" algn="l" rtl="0">
                        <a:lnSpc>
                          <a:spcPct val="100000"/>
                        </a:lnSpc>
                        <a:spcBef>
                          <a:spcPts val="0"/>
                        </a:spcBef>
                        <a:spcAft>
                          <a:spcPts val="0"/>
                        </a:spcAft>
                        <a:buClr>
                          <a:srgbClr val="000000"/>
                        </a:buClr>
                        <a:buSzPts val="1600"/>
                        <a:buFont typeface="Arial"/>
                        <a:buNone/>
                      </a:pPr>
                      <a:endParaRPr sz="1600" u="none" strike="noStrike" cap="none"/>
                    </a:p>
                  </a:txBody>
                  <a:tcPr marL="16675" marR="16675"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8F8F8"/>
                    </a:solidFill>
                  </a:tcPr>
                </a:tc>
                <a:tc rowSpan="2">
                  <a:txBody>
                    <a:bodyPr/>
                    <a:lstStyle/>
                    <a:p>
                      <a:pPr marL="0" marR="0" lvl="0" indent="0" algn="l" rtl="0">
                        <a:lnSpc>
                          <a:spcPct val="100000"/>
                        </a:lnSpc>
                        <a:spcBef>
                          <a:spcPts val="0"/>
                        </a:spcBef>
                        <a:spcAft>
                          <a:spcPts val="0"/>
                        </a:spcAft>
                        <a:buClr>
                          <a:srgbClr val="000000"/>
                        </a:buClr>
                        <a:buSzPts val="1200"/>
                        <a:buFont typeface="Arial"/>
                        <a:buNone/>
                      </a:pPr>
                      <a:r>
                        <a:rPr lang="en-US" sz="1200" b="1" u="none" strike="noStrike" cap="none">
                          <a:solidFill>
                            <a:srgbClr val="0B5394"/>
                          </a:solidFill>
                          <a:latin typeface="Roboto"/>
                          <a:ea typeface="Roboto"/>
                          <a:cs typeface="Roboto"/>
                          <a:sym typeface="Roboto"/>
                        </a:rPr>
                        <a:t>Research Design</a:t>
                      </a:r>
                      <a:endParaRPr sz="1400" u="none" strike="noStrike" cap="none"/>
                    </a:p>
                  </a:txBody>
                  <a:tcPr marL="16675" marR="16675"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B5394"/>
                      </a:solidFill>
                      <a:prstDash val="solid"/>
                      <a:round/>
                      <a:headEnd type="none" w="sm" len="sm"/>
                      <a:tailEnd type="none" w="sm" len="sm"/>
                    </a:lnB>
                    <a:solidFill>
                      <a:srgbClr val="F8F8F8"/>
                    </a:solidFill>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b="0" u="none" strike="noStrike" cap="none">
                          <a:solidFill>
                            <a:srgbClr val="0B5394"/>
                          </a:solidFill>
                          <a:latin typeface="Roboto"/>
                          <a:ea typeface="Roboto"/>
                          <a:cs typeface="Roboto"/>
                          <a:sym typeface="Roboto"/>
                        </a:rPr>
                        <a:t>- Initial Proposal</a:t>
                      </a:r>
                      <a:endParaRPr sz="1400" u="none" strike="noStrike" cap="none"/>
                    </a:p>
                  </a:txBody>
                  <a:tcPr marL="16675" marR="16675" marT="0" marB="0" anchor="ctr">
                    <a:lnL w="9525" cap="flat" cmpd="sng">
                      <a:solidFill>
                        <a:srgbClr val="000000">
                          <a:alpha val="0"/>
                        </a:srgbClr>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8F8F8"/>
                    </a:solidFill>
                  </a:tcPr>
                </a:tc>
                <a:tc>
                  <a:txBody>
                    <a:bodyPr/>
                    <a:lstStyle/>
                    <a:p>
                      <a:pPr marL="0" marR="0" lvl="0" indent="0" algn="l" rtl="0">
                        <a:lnSpc>
                          <a:spcPct val="100000"/>
                        </a:lnSpc>
                        <a:spcBef>
                          <a:spcPts val="0"/>
                        </a:spcBef>
                        <a:spcAft>
                          <a:spcPts val="0"/>
                        </a:spcAft>
                        <a:buClr>
                          <a:srgbClr val="000000"/>
                        </a:buClr>
                        <a:buSzPts val="1600"/>
                        <a:buFont typeface="Arial"/>
                        <a:buNone/>
                      </a:pPr>
                      <a:endParaRPr sz="1600" u="none" strike="noStrike" cap="none"/>
                    </a:p>
                  </a:txBody>
                  <a:tcPr marL="16675" marR="16675" marT="0" marB="0" anchor="ctr">
                    <a:lnL w="9525" cap="flat" cmpd="sng">
                      <a:solidFill>
                        <a:srgbClr val="D9D9D9"/>
                      </a:solidFill>
                      <a:prstDash val="solid"/>
                      <a:round/>
                      <a:headEnd type="none" w="sm" len="sm"/>
                      <a:tailEnd type="none" w="sm" len="sm"/>
                    </a:lnL>
                    <a:lnR w="9525" cap="flat" cmpd="sng">
                      <a:solidFill>
                        <a:srgbClr val="CCCCCC"/>
                      </a:solidFill>
                      <a:prstDash val="dot"/>
                      <a:round/>
                      <a:headEnd type="none" w="sm" len="sm"/>
                      <a:tailEnd type="none" w="sm" len="sm"/>
                    </a:lnR>
                    <a:lnT w="9525" cap="flat" cmpd="sng">
                      <a:solidFill>
                        <a:srgbClr val="B7B7B7"/>
                      </a:solidFill>
                      <a:prstDash val="dot"/>
                      <a:round/>
                      <a:headEnd type="none" w="sm" len="sm"/>
                      <a:tailEnd type="none" w="sm" len="sm"/>
                    </a:lnT>
                    <a:lnB w="9525" cap="flat" cmpd="sng">
                      <a:solidFill>
                        <a:srgbClr val="CCCCCC"/>
                      </a:solidFill>
                      <a:prstDash val="dot"/>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1600"/>
                        <a:buFont typeface="Arial"/>
                        <a:buNone/>
                      </a:pPr>
                      <a:endParaRPr sz="1600" u="none" strike="noStrike" cap="none"/>
                    </a:p>
                  </a:txBody>
                  <a:tcPr marL="16675" marR="16675" marT="0" marB="0" anchor="ctr">
                    <a:lnL w="9525" cap="flat" cmpd="sng">
                      <a:solidFill>
                        <a:srgbClr val="CCCCCC"/>
                      </a:solidFill>
                      <a:prstDash val="dot"/>
                      <a:round/>
                      <a:headEnd type="none" w="sm" len="sm"/>
                      <a:tailEnd type="none" w="sm" len="sm"/>
                    </a:lnL>
                    <a:lnR w="9525" cap="flat" cmpd="sng">
                      <a:solidFill>
                        <a:srgbClr val="CCCCCC"/>
                      </a:solidFill>
                      <a:prstDash val="dot"/>
                      <a:round/>
                      <a:headEnd type="none" w="sm" len="sm"/>
                      <a:tailEnd type="none" w="sm" len="sm"/>
                    </a:lnR>
                    <a:lnT w="9525" cap="flat" cmpd="sng">
                      <a:solidFill>
                        <a:srgbClr val="B7B7B7"/>
                      </a:solidFill>
                      <a:prstDash val="dot"/>
                      <a:round/>
                      <a:headEnd type="none" w="sm" len="sm"/>
                      <a:tailEnd type="none" w="sm" len="sm"/>
                    </a:lnT>
                    <a:lnB w="9525" cap="flat" cmpd="sng">
                      <a:solidFill>
                        <a:srgbClr val="CCCCCC"/>
                      </a:solidFill>
                      <a:prstDash val="dot"/>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1600"/>
                        <a:buFont typeface="Arial"/>
                        <a:buNone/>
                      </a:pPr>
                      <a:endParaRPr sz="1600" u="none" strike="noStrike" cap="none"/>
                    </a:p>
                  </a:txBody>
                  <a:tcPr marL="16675" marR="16675" marT="0" marB="0" anchor="ctr">
                    <a:lnL w="9525" cap="flat" cmpd="sng">
                      <a:solidFill>
                        <a:srgbClr val="CCCCCC"/>
                      </a:solidFill>
                      <a:prstDash val="dot"/>
                      <a:round/>
                      <a:headEnd type="none" w="sm" len="sm"/>
                      <a:tailEnd type="none" w="sm" len="sm"/>
                    </a:lnL>
                    <a:lnR w="9525" cap="flat" cmpd="sng">
                      <a:solidFill>
                        <a:srgbClr val="CCCCCC"/>
                      </a:solidFill>
                      <a:prstDash val="dot"/>
                      <a:round/>
                      <a:headEnd type="none" w="sm" len="sm"/>
                      <a:tailEnd type="none" w="sm" len="sm"/>
                    </a:lnR>
                    <a:lnT w="9525" cap="flat" cmpd="sng">
                      <a:solidFill>
                        <a:srgbClr val="B7B7B7"/>
                      </a:solidFill>
                      <a:prstDash val="dot"/>
                      <a:round/>
                      <a:headEnd type="none" w="sm" len="sm"/>
                      <a:tailEnd type="none" w="sm" len="sm"/>
                    </a:lnT>
                    <a:lnB w="9525" cap="flat" cmpd="sng">
                      <a:solidFill>
                        <a:srgbClr val="CCCCCC"/>
                      </a:solidFill>
                      <a:prstDash val="dot"/>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1600"/>
                        <a:buFont typeface="Arial"/>
                        <a:buNone/>
                      </a:pPr>
                      <a:endParaRPr sz="1600" u="none" strike="noStrike" cap="none"/>
                    </a:p>
                  </a:txBody>
                  <a:tcPr marL="16675" marR="16675" marT="0" marB="0" anchor="ctr">
                    <a:lnL w="9525" cap="flat" cmpd="sng">
                      <a:solidFill>
                        <a:srgbClr val="CCCCCC"/>
                      </a:solidFill>
                      <a:prstDash val="dot"/>
                      <a:round/>
                      <a:headEnd type="none" w="sm" len="sm"/>
                      <a:tailEnd type="none" w="sm" len="sm"/>
                    </a:lnL>
                    <a:lnR w="9525" cap="flat" cmpd="sng">
                      <a:solidFill>
                        <a:srgbClr val="CCCCCC"/>
                      </a:solidFill>
                      <a:prstDash val="dot"/>
                      <a:round/>
                      <a:headEnd type="none" w="sm" len="sm"/>
                      <a:tailEnd type="none" w="sm" len="sm"/>
                    </a:lnR>
                    <a:lnT w="9525" cap="flat" cmpd="sng">
                      <a:solidFill>
                        <a:srgbClr val="B7B7B7"/>
                      </a:solidFill>
                      <a:prstDash val="dot"/>
                      <a:round/>
                      <a:headEnd type="none" w="sm" len="sm"/>
                      <a:tailEnd type="none" w="sm" len="sm"/>
                    </a:lnT>
                    <a:lnB w="9525" cap="flat" cmpd="sng">
                      <a:solidFill>
                        <a:srgbClr val="CCCCCC"/>
                      </a:solidFill>
                      <a:prstDash val="dot"/>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1600"/>
                        <a:buFont typeface="Arial"/>
                        <a:buNone/>
                      </a:pPr>
                      <a:endParaRPr sz="1600" u="none" strike="noStrike" cap="none"/>
                    </a:p>
                  </a:txBody>
                  <a:tcPr marL="16675" marR="16675" marT="0" marB="0" anchor="ctr">
                    <a:lnL w="9525" cap="flat" cmpd="sng">
                      <a:solidFill>
                        <a:srgbClr val="CCCCCC"/>
                      </a:solidFill>
                      <a:prstDash val="dot"/>
                      <a:round/>
                      <a:headEnd type="none" w="sm" len="sm"/>
                      <a:tailEnd type="none" w="sm" len="sm"/>
                    </a:lnL>
                    <a:lnR w="9525" cap="flat" cmpd="sng">
                      <a:solidFill>
                        <a:srgbClr val="CCCCCC"/>
                      </a:solidFill>
                      <a:prstDash val="dot"/>
                      <a:round/>
                      <a:headEnd type="none" w="sm" len="sm"/>
                      <a:tailEnd type="none" w="sm" len="sm"/>
                    </a:lnR>
                    <a:lnT w="9525" cap="flat" cmpd="sng">
                      <a:solidFill>
                        <a:srgbClr val="B7B7B7"/>
                      </a:solidFill>
                      <a:prstDash val="dot"/>
                      <a:round/>
                      <a:headEnd type="none" w="sm" len="sm"/>
                      <a:tailEnd type="none" w="sm" len="sm"/>
                    </a:lnT>
                    <a:lnB w="9525" cap="flat" cmpd="sng">
                      <a:solidFill>
                        <a:srgbClr val="CCCCCC"/>
                      </a:solidFill>
                      <a:prstDash val="dot"/>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1600"/>
                        <a:buFont typeface="Arial"/>
                        <a:buNone/>
                      </a:pPr>
                      <a:endParaRPr sz="1600" u="none" strike="noStrike" cap="none"/>
                    </a:p>
                  </a:txBody>
                  <a:tcPr marL="16675" marR="16675" marT="0" marB="0" anchor="ctr">
                    <a:lnL w="9525" cap="flat" cmpd="sng">
                      <a:solidFill>
                        <a:srgbClr val="CCCCCC"/>
                      </a:solidFill>
                      <a:prstDash val="dot"/>
                      <a:round/>
                      <a:headEnd type="none" w="sm" len="sm"/>
                      <a:tailEnd type="none" w="sm" len="sm"/>
                    </a:lnL>
                    <a:lnR w="9525" cap="flat" cmpd="sng">
                      <a:solidFill>
                        <a:srgbClr val="CCCCCC"/>
                      </a:solidFill>
                      <a:prstDash val="dot"/>
                      <a:round/>
                      <a:headEnd type="none" w="sm" len="sm"/>
                      <a:tailEnd type="none" w="sm" len="sm"/>
                    </a:lnR>
                    <a:lnT w="9525" cap="flat" cmpd="sng">
                      <a:solidFill>
                        <a:srgbClr val="B7B7B7"/>
                      </a:solidFill>
                      <a:prstDash val="dot"/>
                      <a:round/>
                      <a:headEnd type="none" w="sm" len="sm"/>
                      <a:tailEnd type="none" w="sm" len="sm"/>
                    </a:lnT>
                    <a:lnB w="9525" cap="flat" cmpd="sng">
                      <a:solidFill>
                        <a:srgbClr val="CCCCCC"/>
                      </a:solidFill>
                      <a:prstDash val="dot"/>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1600"/>
                        <a:buFont typeface="Arial"/>
                        <a:buNone/>
                      </a:pPr>
                      <a:endParaRPr sz="1600" u="none" strike="noStrike" cap="none"/>
                    </a:p>
                  </a:txBody>
                  <a:tcPr marL="16675" marR="16675" marT="0" marB="0" anchor="ctr">
                    <a:lnL w="9525" cap="flat" cmpd="sng">
                      <a:solidFill>
                        <a:srgbClr val="CCCCCC"/>
                      </a:solidFill>
                      <a:prstDash val="dot"/>
                      <a:round/>
                      <a:headEnd type="none" w="sm" len="sm"/>
                      <a:tailEnd type="none" w="sm" len="sm"/>
                    </a:lnL>
                    <a:lnR w="9525" cap="flat" cmpd="sng">
                      <a:solidFill>
                        <a:srgbClr val="CCCCCC"/>
                      </a:solidFill>
                      <a:prstDash val="dot"/>
                      <a:round/>
                      <a:headEnd type="none" w="sm" len="sm"/>
                      <a:tailEnd type="none" w="sm" len="sm"/>
                    </a:lnR>
                    <a:lnT w="9525" cap="flat" cmpd="sng">
                      <a:solidFill>
                        <a:srgbClr val="B7B7B7"/>
                      </a:solidFill>
                      <a:prstDash val="dot"/>
                      <a:round/>
                      <a:headEnd type="none" w="sm" len="sm"/>
                      <a:tailEnd type="none" w="sm" len="sm"/>
                    </a:lnT>
                    <a:lnB w="9525" cap="flat" cmpd="sng">
                      <a:solidFill>
                        <a:srgbClr val="CCCCCC"/>
                      </a:solidFill>
                      <a:prstDash val="dot"/>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1600"/>
                        <a:buFont typeface="Arial"/>
                        <a:buNone/>
                      </a:pPr>
                      <a:endParaRPr sz="1600" u="none" strike="noStrike" cap="none"/>
                    </a:p>
                  </a:txBody>
                  <a:tcPr marL="16675" marR="16675" marT="0" marB="0" anchor="ctr">
                    <a:lnL w="9525" cap="flat" cmpd="sng">
                      <a:solidFill>
                        <a:srgbClr val="CCCCCC"/>
                      </a:solidFill>
                      <a:prstDash val="dot"/>
                      <a:round/>
                      <a:headEnd type="none" w="sm" len="sm"/>
                      <a:tailEnd type="none" w="sm" len="sm"/>
                    </a:lnL>
                    <a:lnR w="9525" cap="flat" cmpd="sng">
                      <a:solidFill>
                        <a:srgbClr val="CCCCCC"/>
                      </a:solidFill>
                      <a:prstDash val="dot"/>
                      <a:round/>
                      <a:headEnd type="none" w="sm" len="sm"/>
                      <a:tailEnd type="none" w="sm" len="sm"/>
                    </a:lnR>
                    <a:lnT w="9525" cap="flat" cmpd="sng">
                      <a:solidFill>
                        <a:srgbClr val="B7B7B7"/>
                      </a:solidFill>
                      <a:prstDash val="dot"/>
                      <a:round/>
                      <a:headEnd type="none" w="sm" len="sm"/>
                      <a:tailEnd type="none" w="sm" len="sm"/>
                    </a:lnT>
                    <a:lnB w="9525" cap="flat" cmpd="sng">
                      <a:solidFill>
                        <a:srgbClr val="CCCCCC"/>
                      </a:solidFill>
                      <a:prstDash val="dot"/>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1600"/>
                        <a:buFont typeface="Arial"/>
                        <a:buNone/>
                      </a:pPr>
                      <a:endParaRPr sz="1600" u="none" strike="noStrike" cap="none"/>
                    </a:p>
                  </a:txBody>
                  <a:tcPr marL="16675" marR="16675" marT="0" marB="0" anchor="ctr">
                    <a:lnL w="9525" cap="flat" cmpd="sng">
                      <a:solidFill>
                        <a:srgbClr val="CCCCCC"/>
                      </a:solidFill>
                      <a:prstDash val="dot"/>
                      <a:round/>
                      <a:headEnd type="none" w="sm" len="sm"/>
                      <a:tailEnd type="none" w="sm" len="sm"/>
                    </a:lnL>
                    <a:lnR w="9525" cap="flat" cmpd="sng">
                      <a:solidFill>
                        <a:srgbClr val="CCCCCC"/>
                      </a:solidFill>
                      <a:prstDash val="dot"/>
                      <a:round/>
                      <a:headEnd type="none" w="sm" len="sm"/>
                      <a:tailEnd type="none" w="sm" len="sm"/>
                    </a:lnR>
                    <a:lnT w="9525" cap="flat" cmpd="sng">
                      <a:solidFill>
                        <a:srgbClr val="B7B7B7"/>
                      </a:solidFill>
                      <a:prstDash val="dot"/>
                      <a:round/>
                      <a:headEnd type="none" w="sm" len="sm"/>
                      <a:tailEnd type="none" w="sm" len="sm"/>
                    </a:lnT>
                    <a:lnB w="9525" cap="flat" cmpd="sng">
                      <a:solidFill>
                        <a:srgbClr val="CCCCCC"/>
                      </a:solidFill>
                      <a:prstDash val="dot"/>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1600"/>
                        <a:buFont typeface="Arial"/>
                        <a:buNone/>
                      </a:pPr>
                      <a:endParaRPr sz="1600" u="none" strike="noStrike" cap="none"/>
                    </a:p>
                  </a:txBody>
                  <a:tcPr marL="16675" marR="16675" marT="0" marB="0" anchor="ctr">
                    <a:lnL w="9525" cap="flat" cmpd="sng">
                      <a:solidFill>
                        <a:srgbClr val="CCCCCC"/>
                      </a:solidFill>
                      <a:prstDash val="dot"/>
                      <a:round/>
                      <a:headEnd type="none" w="sm" len="sm"/>
                      <a:tailEnd type="none" w="sm" len="sm"/>
                    </a:lnL>
                    <a:lnR w="9525" cap="flat" cmpd="sng">
                      <a:solidFill>
                        <a:srgbClr val="CCCCCC"/>
                      </a:solidFill>
                      <a:prstDash val="dot"/>
                      <a:round/>
                      <a:headEnd type="none" w="sm" len="sm"/>
                      <a:tailEnd type="none" w="sm" len="sm"/>
                    </a:lnR>
                    <a:lnT w="9525" cap="flat" cmpd="sng">
                      <a:solidFill>
                        <a:srgbClr val="B7B7B7"/>
                      </a:solidFill>
                      <a:prstDash val="dot"/>
                      <a:round/>
                      <a:headEnd type="none" w="sm" len="sm"/>
                      <a:tailEnd type="none" w="sm" len="sm"/>
                    </a:lnT>
                    <a:lnB w="9525" cap="flat" cmpd="sng">
                      <a:solidFill>
                        <a:srgbClr val="CCCCCC"/>
                      </a:solidFill>
                      <a:prstDash val="dot"/>
                      <a:round/>
                      <a:headEnd type="none" w="sm" len="sm"/>
                      <a:tailEnd type="none" w="sm" len="sm"/>
                    </a:lnB>
                    <a:solidFill>
                      <a:srgbClr val="FFFFFF"/>
                    </a:solidFill>
                  </a:tcPr>
                </a:tc>
                <a:tc vMerge="1">
                  <a:txBody>
                    <a:bodyPr/>
                    <a:lstStyle/>
                    <a:p>
                      <a:endParaRPr lang="en-US"/>
                    </a:p>
                  </a:txBody>
                  <a:tcPr/>
                </a:tc>
                <a:extLst>
                  <a:ext uri="{0D108BD9-81ED-4DB2-BD59-A6C34878D82A}">
                    <a16:rowId xmlns:a16="http://schemas.microsoft.com/office/drawing/2014/main" val="10002"/>
                  </a:ext>
                </a:extLst>
              </a:tr>
              <a:tr h="327525">
                <a:tc vMerge="1">
                  <a:txBody>
                    <a:bodyPr/>
                    <a:lstStyle/>
                    <a:p>
                      <a:endParaRPr lang="en-US"/>
                    </a:p>
                  </a:txBody>
                  <a:tcPr/>
                </a:tc>
                <a:tc>
                  <a:txBody>
                    <a:bodyPr/>
                    <a:lstStyle/>
                    <a:p>
                      <a:pPr marL="0" marR="0" lvl="0" indent="0" algn="l" rtl="0">
                        <a:lnSpc>
                          <a:spcPct val="100000"/>
                        </a:lnSpc>
                        <a:spcBef>
                          <a:spcPts val="0"/>
                        </a:spcBef>
                        <a:spcAft>
                          <a:spcPts val="0"/>
                        </a:spcAft>
                        <a:buClr>
                          <a:srgbClr val="000000"/>
                        </a:buClr>
                        <a:buSzPts val="1600"/>
                        <a:buFont typeface="Arial"/>
                        <a:buNone/>
                      </a:pPr>
                      <a:endParaRPr sz="1600" u="none" strike="noStrike" cap="none"/>
                    </a:p>
                  </a:txBody>
                  <a:tcPr marL="16675" marR="16675"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B5394"/>
                      </a:solidFill>
                      <a:prstDash val="solid"/>
                      <a:round/>
                      <a:headEnd type="none" w="sm" len="sm"/>
                      <a:tailEnd type="none" w="sm" len="sm"/>
                    </a:lnB>
                    <a:solidFill>
                      <a:srgbClr val="F8F8F8"/>
                    </a:solidFill>
                  </a:tcPr>
                </a:tc>
                <a:tc vMerge="1">
                  <a:txBody>
                    <a:bodyPr/>
                    <a:lstStyle/>
                    <a:p>
                      <a:endParaRPr lang="en-US"/>
                    </a:p>
                  </a:txBody>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b="0" u="none" strike="noStrike" cap="none">
                          <a:solidFill>
                            <a:srgbClr val="0B5394"/>
                          </a:solidFill>
                          <a:latin typeface="Roboto"/>
                          <a:ea typeface="Roboto"/>
                          <a:cs typeface="Roboto"/>
                          <a:sym typeface="Roboto"/>
                        </a:rPr>
                        <a:t>- Business Problem</a:t>
                      </a:r>
                      <a:endParaRPr sz="1400" u="none" strike="noStrike" cap="none"/>
                    </a:p>
                  </a:txBody>
                  <a:tcPr marL="16675" marR="16675" marT="0" marB="0" anchor="ctr">
                    <a:lnL w="9525" cap="flat" cmpd="sng">
                      <a:solidFill>
                        <a:srgbClr val="000000">
                          <a:alpha val="0"/>
                        </a:srgbClr>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B5394"/>
                      </a:solidFill>
                      <a:prstDash val="solid"/>
                      <a:round/>
                      <a:headEnd type="none" w="sm" len="sm"/>
                      <a:tailEnd type="none" w="sm" len="sm"/>
                    </a:lnB>
                    <a:solidFill>
                      <a:srgbClr val="F8F8F8"/>
                    </a:solidFill>
                  </a:tcPr>
                </a:tc>
                <a:tc>
                  <a:txBody>
                    <a:bodyPr/>
                    <a:lstStyle/>
                    <a:p>
                      <a:pPr marL="0" marR="0" lvl="0" indent="0" algn="l" rtl="0">
                        <a:lnSpc>
                          <a:spcPct val="100000"/>
                        </a:lnSpc>
                        <a:spcBef>
                          <a:spcPts val="0"/>
                        </a:spcBef>
                        <a:spcAft>
                          <a:spcPts val="0"/>
                        </a:spcAft>
                        <a:buClr>
                          <a:srgbClr val="000000"/>
                        </a:buClr>
                        <a:buSzPts val="1600"/>
                        <a:buFont typeface="Arial"/>
                        <a:buNone/>
                      </a:pPr>
                      <a:endParaRPr sz="1600" u="none" strike="noStrike" cap="none"/>
                    </a:p>
                  </a:txBody>
                  <a:tcPr marL="16675" marR="16675" marT="0" marB="0" anchor="ctr">
                    <a:lnL w="9525" cap="flat" cmpd="sng">
                      <a:solidFill>
                        <a:srgbClr val="D9D9D9"/>
                      </a:solidFill>
                      <a:prstDash val="solid"/>
                      <a:round/>
                      <a:headEnd type="none" w="sm" len="sm"/>
                      <a:tailEnd type="none" w="sm" len="sm"/>
                    </a:lnL>
                    <a:lnR w="9525" cap="flat" cmpd="sng">
                      <a:solidFill>
                        <a:srgbClr val="CCCCCC"/>
                      </a:solidFill>
                      <a:prstDash val="dot"/>
                      <a:round/>
                      <a:headEnd type="none" w="sm" len="sm"/>
                      <a:tailEnd type="none" w="sm" len="sm"/>
                    </a:lnR>
                    <a:lnT w="9525" cap="flat" cmpd="sng">
                      <a:solidFill>
                        <a:srgbClr val="CCCCCC"/>
                      </a:solidFill>
                      <a:prstDash val="dot"/>
                      <a:round/>
                      <a:headEnd type="none" w="sm" len="sm"/>
                      <a:tailEnd type="none" w="sm" len="sm"/>
                    </a:lnT>
                    <a:lnB w="12700" cap="flat" cmpd="sng">
                      <a:solidFill>
                        <a:srgbClr val="0B5394"/>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1600"/>
                        <a:buFont typeface="Arial"/>
                        <a:buNone/>
                      </a:pPr>
                      <a:endParaRPr sz="1600" u="none" strike="noStrike" cap="none"/>
                    </a:p>
                  </a:txBody>
                  <a:tcPr marL="16675" marR="16675" marT="0" marB="0" anchor="ctr">
                    <a:lnL w="9525" cap="flat" cmpd="sng">
                      <a:solidFill>
                        <a:srgbClr val="CCCCCC"/>
                      </a:solidFill>
                      <a:prstDash val="dot"/>
                      <a:round/>
                      <a:headEnd type="none" w="sm" len="sm"/>
                      <a:tailEnd type="none" w="sm" len="sm"/>
                    </a:lnL>
                    <a:lnR w="9525" cap="flat" cmpd="sng">
                      <a:solidFill>
                        <a:srgbClr val="CCCCCC"/>
                      </a:solidFill>
                      <a:prstDash val="dot"/>
                      <a:round/>
                      <a:headEnd type="none" w="sm" len="sm"/>
                      <a:tailEnd type="none" w="sm" len="sm"/>
                    </a:lnR>
                    <a:lnT w="9525" cap="flat" cmpd="sng">
                      <a:solidFill>
                        <a:srgbClr val="CCCCCC"/>
                      </a:solidFill>
                      <a:prstDash val="dot"/>
                      <a:round/>
                      <a:headEnd type="none" w="sm" len="sm"/>
                      <a:tailEnd type="none" w="sm" len="sm"/>
                    </a:lnT>
                    <a:lnB w="12700" cap="flat" cmpd="sng">
                      <a:solidFill>
                        <a:srgbClr val="0B5394"/>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1600"/>
                        <a:buFont typeface="Arial"/>
                        <a:buNone/>
                      </a:pPr>
                      <a:endParaRPr sz="1600" u="none" strike="noStrike" cap="none"/>
                    </a:p>
                  </a:txBody>
                  <a:tcPr marL="16675" marR="16675" marT="0" marB="0" anchor="ctr">
                    <a:lnL w="9525" cap="flat" cmpd="sng">
                      <a:solidFill>
                        <a:srgbClr val="CCCCCC"/>
                      </a:solidFill>
                      <a:prstDash val="dot"/>
                      <a:round/>
                      <a:headEnd type="none" w="sm" len="sm"/>
                      <a:tailEnd type="none" w="sm" len="sm"/>
                    </a:lnL>
                    <a:lnR w="9525" cap="flat" cmpd="sng">
                      <a:solidFill>
                        <a:srgbClr val="CCCCCC"/>
                      </a:solidFill>
                      <a:prstDash val="dot"/>
                      <a:round/>
                      <a:headEnd type="none" w="sm" len="sm"/>
                      <a:tailEnd type="none" w="sm" len="sm"/>
                    </a:lnR>
                    <a:lnT w="9525" cap="flat" cmpd="sng">
                      <a:solidFill>
                        <a:srgbClr val="CCCCCC"/>
                      </a:solidFill>
                      <a:prstDash val="dot"/>
                      <a:round/>
                      <a:headEnd type="none" w="sm" len="sm"/>
                      <a:tailEnd type="none" w="sm" len="sm"/>
                    </a:lnT>
                    <a:lnB w="12700" cap="flat" cmpd="sng">
                      <a:solidFill>
                        <a:srgbClr val="0B5394"/>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1600"/>
                        <a:buFont typeface="Arial"/>
                        <a:buNone/>
                      </a:pPr>
                      <a:endParaRPr sz="1600" u="none" strike="noStrike" cap="none"/>
                    </a:p>
                  </a:txBody>
                  <a:tcPr marL="16675" marR="16675" marT="0" marB="0" anchor="ctr">
                    <a:lnL w="9525" cap="flat" cmpd="sng">
                      <a:solidFill>
                        <a:srgbClr val="CCCCCC"/>
                      </a:solidFill>
                      <a:prstDash val="dot"/>
                      <a:round/>
                      <a:headEnd type="none" w="sm" len="sm"/>
                      <a:tailEnd type="none" w="sm" len="sm"/>
                    </a:lnL>
                    <a:lnR w="9525" cap="flat" cmpd="sng">
                      <a:solidFill>
                        <a:srgbClr val="CCCCCC"/>
                      </a:solidFill>
                      <a:prstDash val="dot"/>
                      <a:round/>
                      <a:headEnd type="none" w="sm" len="sm"/>
                      <a:tailEnd type="none" w="sm" len="sm"/>
                    </a:lnR>
                    <a:lnT w="9525" cap="flat" cmpd="sng">
                      <a:solidFill>
                        <a:srgbClr val="CCCCCC"/>
                      </a:solidFill>
                      <a:prstDash val="dot"/>
                      <a:round/>
                      <a:headEnd type="none" w="sm" len="sm"/>
                      <a:tailEnd type="none" w="sm" len="sm"/>
                    </a:lnT>
                    <a:lnB w="12700" cap="flat" cmpd="sng">
                      <a:solidFill>
                        <a:srgbClr val="0B5394"/>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1600"/>
                        <a:buFont typeface="Arial"/>
                        <a:buNone/>
                      </a:pPr>
                      <a:endParaRPr sz="1600" u="none" strike="noStrike" cap="none"/>
                    </a:p>
                  </a:txBody>
                  <a:tcPr marL="16675" marR="16675" marT="0" marB="0" anchor="ctr">
                    <a:lnL w="9525" cap="flat" cmpd="sng">
                      <a:solidFill>
                        <a:srgbClr val="CCCCCC"/>
                      </a:solidFill>
                      <a:prstDash val="dot"/>
                      <a:round/>
                      <a:headEnd type="none" w="sm" len="sm"/>
                      <a:tailEnd type="none" w="sm" len="sm"/>
                    </a:lnL>
                    <a:lnR w="9525" cap="flat" cmpd="sng">
                      <a:solidFill>
                        <a:srgbClr val="CCCCCC"/>
                      </a:solidFill>
                      <a:prstDash val="dot"/>
                      <a:round/>
                      <a:headEnd type="none" w="sm" len="sm"/>
                      <a:tailEnd type="none" w="sm" len="sm"/>
                    </a:lnR>
                    <a:lnT w="9525" cap="flat" cmpd="sng">
                      <a:solidFill>
                        <a:srgbClr val="CCCCCC"/>
                      </a:solidFill>
                      <a:prstDash val="dot"/>
                      <a:round/>
                      <a:headEnd type="none" w="sm" len="sm"/>
                      <a:tailEnd type="none" w="sm" len="sm"/>
                    </a:lnT>
                    <a:lnB w="12700" cap="flat" cmpd="sng">
                      <a:solidFill>
                        <a:srgbClr val="0B5394"/>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1600"/>
                        <a:buFont typeface="Arial"/>
                        <a:buNone/>
                      </a:pPr>
                      <a:endParaRPr sz="1600" u="none" strike="noStrike" cap="none"/>
                    </a:p>
                  </a:txBody>
                  <a:tcPr marL="16675" marR="16675" marT="0" marB="0" anchor="ctr">
                    <a:lnL w="9525" cap="flat" cmpd="sng">
                      <a:solidFill>
                        <a:srgbClr val="CCCCCC"/>
                      </a:solidFill>
                      <a:prstDash val="dot"/>
                      <a:round/>
                      <a:headEnd type="none" w="sm" len="sm"/>
                      <a:tailEnd type="none" w="sm" len="sm"/>
                    </a:lnL>
                    <a:lnR w="9525" cap="flat" cmpd="sng">
                      <a:solidFill>
                        <a:srgbClr val="CCCCCC"/>
                      </a:solidFill>
                      <a:prstDash val="dot"/>
                      <a:round/>
                      <a:headEnd type="none" w="sm" len="sm"/>
                      <a:tailEnd type="none" w="sm" len="sm"/>
                    </a:lnR>
                    <a:lnT w="9525" cap="flat" cmpd="sng">
                      <a:solidFill>
                        <a:srgbClr val="CCCCCC"/>
                      </a:solidFill>
                      <a:prstDash val="dot"/>
                      <a:round/>
                      <a:headEnd type="none" w="sm" len="sm"/>
                      <a:tailEnd type="none" w="sm" len="sm"/>
                    </a:lnT>
                    <a:lnB w="12700" cap="flat" cmpd="sng">
                      <a:solidFill>
                        <a:srgbClr val="0B5394"/>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1600"/>
                        <a:buFont typeface="Arial"/>
                        <a:buNone/>
                      </a:pPr>
                      <a:endParaRPr sz="1600" u="none" strike="noStrike" cap="none"/>
                    </a:p>
                  </a:txBody>
                  <a:tcPr marL="16675" marR="16675" marT="0" marB="0" anchor="ctr">
                    <a:lnL w="9525" cap="flat" cmpd="sng">
                      <a:solidFill>
                        <a:srgbClr val="CCCCCC"/>
                      </a:solidFill>
                      <a:prstDash val="dot"/>
                      <a:round/>
                      <a:headEnd type="none" w="sm" len="sm"/>
                      <a:tailEnd type="none" w="sm" len="sm"/>
                    </a:lnL>
                    <a:lnR w="9525" cap="flat" cmpd="sng">
                      <a:solidFill>
                        <a:srgbClr val="CCCCCC"/>
                      </a:solidFill>
                      <a:prstDash val="dot"/>
                      <a:round/>
                      <a:headEnd type="none" w="sm" len="sm"/>
                      <a:tailEnd type="none" w="sm" len="sm"/>
                    </a:lnR>
                    <a:lnT w="9525" cap="flat" cmpd="sng">
                      <a:solidFill>
                        <a:srgbClr val="CCCCCC"/>
                      </a:solidFill>
                      <a:prstDash val="dot"/>
                      <a:round/>
                      <a:headEnd type="none" w="sm" len="sm"/>
                      <a:tailEnd type="none" w="sm" len="sm"/>
                    </a:lnT>
                    <a:lnB w="12700" cap="flat" cmpd="sng">
                      <a:solidFill>
                        <a:srgbClr val="0B5394"/>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1600"/>
                        <a:buFont typeface="Arial"/>
                        <a:buNone/>
                      </a:pPr>
                      <a:endParaRPr sz="1600" u="none" strike="noStrike" cap="none"/>
                    </a:p>
                  </a:txBody>
                  <a:tcPr marL="16675" marR="16675" marT="0" marB="0" anchor="ctr">
                    <a:lnL w="9525" cap="flat" cmpd="sng">
                      <a:solidFill>
                        <a:srgbClr val="CCCCCC"/>
                      </a:solidFill>
                      <a:prstDash val="dot"/>
                      <a:round/>
                      <a:headEnd type="none" w="sm" len="sm"/>
                      <a:tailEnd type="none" w="sm" len="sm"/>
                    </a:lnL>
                    <a:lnR w="9525" cap="flat" cmpd="sng">
                      <a:solidFill>
                        <a:srgbClr val="CCCCCC"/>
                      </a:solidFill>
                      <a:prstDash val="dot"/>
                      <a:round/>
                      <a:headEnd type="none" w="sm" len="sm"/>
                      <a:tailEnd type="none" w="sm" len="sm"/>
                    </a:lnR>
                    <a:lnT w="9525" cap="flat" cmpd="sng">
                      <a:solidFill>
                        <a:srgbClr val="CCCCCC"/>
                      </a:solidFill>
                      <a:prstDash val="dot"/>
                      <a:round/>
                      <a:headEnd type="none" w="sm" len="sm"/>
                      <a:tailEnd type="none" w="sm" len="sm"/>
                    </a:lnT>
                    <a:lnB w="12700" cap="flat" cmpd="sng">
                      <a:solidFill>
                        <a:srgbClr val="0B5394"/>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1600"/>
                        <a:buFont typeface="Arial"/>
                        <a:buNone/>
                      </a:pPr>
                      <a:endParaRPr sz="1600" u="none" strike="noStrike" cap="none"/>
                    </a:p>
                  </a:txBody>
                  <a:tcPr marL="16675" marR="16675" marT="0" marB="0" anchor="ctr">
                    <a:lnL w="9525" cap="flat" cmpd="sng">
                      <a:solidFill>
                        <a:srgbClr val="CCCCCC"/>
                      </a:solidFill>
                      <a:prstDash val="dot"/>
                      <a:round/>
                      <a:headEnd type="none" w="sm" len="sm"/>
                      <a:tailEnd type="none" w="sm" len="sm"/>
                    </a:lnL>
                    <a:lnR w="9525" cap="flat" cmpd="sng">
                      <a:solidFill>
                        <a:srgbClr val="CCCCCC"/>
                      </a:solidFill>
                      <a:prstDash val="dot"/>
                      <a:round/>
                      <a:headEnd type="none" w="sm" len="sm"/>
                      <a:tailEnd type="none" w="sm" len="sm"/>
                    </a:lnR>
                    <a:lnT w="9525" cap="flat" cmpd="sng">
                      <a:solidFill>
                        <a:srgbClr val="CCCCCC"/>
                      </a:solidFill>
                      <a:prstDash val="dot"/>
                      <a:round/>
                      <a:headEnd type="none" w="sm" len="sm"/>
                      <a:tailEnd type="none" w="sm" len="sm"/>
                    </a:lnT>
                    <a:lnB w="12700" cap="flat" cmpd="sng">
                      <a:solidFill>
                        <a:srgbClr val="0B5394"/>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1600"/>
                        <a:buFont typeface="Arial"/>
                        <a:buNone/>
                      </a:pPr>
                      <a:endParaRPr sz="1600" u="none" strike="noStrike" cap="none"/>
                    </a:p>
                  </a:txBody>
                  <a:tcPr marL="16675" marR="16675" marT="0" marB="0" anchor="ctr">
                    <a:lnL w="9525" cap="flat" cmpd="sng">
                      <a:solidFill>
                        <a:srgbClr val="CCCCCC"/>
                      </a:solidFill>
                      <a:prstDash val="dot"/>
                      <a:round/>
                      <a:headEnd type="none" w="sm" len="sm"/>
                      <a:tailEnd type="none" w="sm" len="sm"/>
                    </a:lnL>
                    <a:lnR w="9525" cap="flat" cmpd="sng">
                      <a:solidFill>
                        <a:srgbClr val="CCCCCC"/>
                      </a:solidFill>
                      <a:prstDash val="dot"/>
                      <a:round/>
                      <a:headEnd type="none" w="sm" len="sm"/>
                      <a:tailEnd type="none" w="sm" len="sm"/>
                    </a:lnR>
                    <a:lnT w="9525" cap="flat" cmpd="sng">
                      <a:solidFill>
                        <a:srgbClr val="CCCCCC"/>
                      </a:solidFill>
                      <a:prstDash val="dot"/>
                      <a:round/>
                      <a:headEnd type="none" w="sm" len="sm"/>
                      <a:tailEnd type="none" w="sm" len="sm"/>
                    </a:lnT>
                    <a:lnB w="12700" cap="flat" cmpd="sng">
                      <a:solidFill>
                        <a:srgbClr val="0B5394"/>
                      </a:solidFill>
                      <a:prstDash val="solid"/>
                      <a:round/>
                      <a:headEnd type="none" w="sm" len="sm"/>
                      <a:tailEnd type="none" w="sm" len="sm"/>
                    </a:lnB>
                    <a:solidFill>
                      <a:srgbClr val="FFFFFF"/>
                    </a:solidFill>
                  </a:tcPr>
                </a:tc>
                <a:tc vMerge="1">
                  <a:txBody>
                    <a:bodyPr/>
                    <a:lstStyle/>
                    <a:p>
                      <a:endParaRPr lang="en-US"/>
                    </a:p>
                  </a:txBody>
                  <a:tcPr/>
                </a:tc>
                <a:extLst>
                  <a:ext uri="{0D108BD9-81ED-4DB2-BD59-A6C34878D82A}">
                    <a16:rowId xmlns:a16="http://schemas.microsoft.com/office/drawing/2014/main" val="10003"/>
                  </a:ext>
                </a:extLst>
              </a:tr>
              <a:tr h="327525">
                <a:tc rowSpan="3">
                  <a:txBody>
                    <a:bodyPr/>
                    <a:lstStyle/>
                    <a:p>
                      <a:pPr marL="0" marR="0" lvl="0" indent="0" algn="ctr" rtl="0">
                        <a:lnSpc>
                          <a:spcPct val="100000"/>
                        </a:lnSpc>
                        <a:spcBef>
                          <a:spcPts val="0"/>
                        </a:spcBef>
                        <a:spcAft>
                          <a:spcPts val="0"/>
                        </a:spcAft>
                        <a:buClr>
                          <a:srgbClr val="000000"/>
                        </a:buClr>
                        <a:buSzPts val="1200"/>
                        <a:buFont typeface="Arial"/>
                        <a:buNone/>
                      </a:pPr>
                      <a:r>
                        <a:rPr lang="en-US" sz="1200" b="0" u="none" strike="noStrike" cap="none">
                          <a:solidFill>
                            <a:srgbClr val="FFFFFF"/>
                          </a:solidFill>
                          <a:latin typeface="Roboto"/>
                          <a:ea typeface="Roboto"/>
                          <a:cs typeface="Roboto"/>
                          <a:sym typeface="Roboto"/>
                        </a:rPr>
                        <a:t>2</a:t>
                      </a:r>
                      <a:endParaRPr sz="1400" u="none" strike="noStrike" cap="none"/>
                    </a:p>
                  </a:txBody>
                  <a:tcPr marL="16675" marR="16675"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45818E"/>
                    </a:solidFill>
                  </a:tcPr>
                </a:tc>
                <a:tc>
                  <a:txBody>
                    <a:bodyPr/>
                    <a:lstStyle/>
                    <a:p>
                      <a:pPr marL="0" marR="0" lvl="0" indent="0" algn="l" rtl="0">
                        <a:lnSpc>
                          <a:spcPct val="100000"/>
                        </a:lnSpc>
                        <a:spcBef>
                          <a:spcPts val="0"/>
                        </a:spcBef>
                        <a:spcAft>
                          <a:spcPts val="0"/>
                        </a:spcAft>
                        <a:buClr>
                          <a:srgbClr val="000000"/>
                        </a:buClr>
                        <a:buSzPts val="1600"/>
                        <a:buFont typeface="Arial"/>
                        <a:buNone/>
                      </a:pPr>
                      <a:endParaRPr sz="1600" u="none" strike="noStrike" cap="none"/>
                    </a:p>
                  </a:txBody>
                  <a:tcPr marL="16675" marR="16675"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0B5394"/>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8F8F8"/>
                    </a:solidFill>
                  </a:tcPr>
                </a:tc>
                <a:tc rowSpan="3">
                  <a:txBody>
                    <a:bodyPr/>
                    <a:lstStyle/>
                    <a:p>
                      <a:pPr marL="0" marR="0" lvl="0" indent="0" algn="l" rtl="0">
                        <a:lnSpc>
                          <a:spcPct val="100000"/>
                        </a:lnSpc>
                        <a:spcBef>
                          <a:spcPts val="0"/>
                        </a:spcBef>
                        <a:spcAft>
                          <a:spcPts val="0"/>
                        </a:spcAft>
                        <a:buClr>
                          <a:srgbClr val="000000"/>
                        </a:buClr>
                        <a:buSzPts val="1200"/>
                        <a:buFont typeface="Arial"/>
                        <a:buNone/>
                      </a:pPr>
                      <a:r>
                        <a:rPr lang="en-US" sz="1200" b="1" u="none" strike="noStrike" cap="none">
                          <a:solidFill>
                            <a:srgbClr val="45818E"/>
                          </a:solidFill>
                          <a:latin typeface="Roboto"/>
                          <a:ea typeface="Roboto"/>
                          <a:cs typeface="Roboto"/>
                          <a:sym typeface="Roboto"/>
                        </a:rPr>
                        <a:t>Implementation</a:t>
                      </a:r>
                      <a:endParaRPr sz="1400" u="none" strike="noStrike" cap="none"/>
                    </a:p>
                  </a:txBody>
                  <a:tcPr marL="16675" marR="16675"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0B5394"/>
                      </a:solidFill>
                      <a:prstDash val="solid"/>
                      <a:round/>
                      <a:headEnd type="none" w="sm" len="sm"/>
                      <a:tailEnd type="none" w="sm" len="sm"/>
                    </a:lnT>
                    <a:lnB w="12700" cap="flat" cmpd="sng">
                      <a:solidFill>
                        <a:srgbClr val="45818E"/>
                      </a:solidFill>
                      <a:prstDash val="solid"/>
                      <a:round/>
                      <a:headEnd type="none" w="sm" len="sm"/>
                      <a:tailEnd type="none" w="sm" len="sm"/>
                    </a:lnB>
                    <a:solidFill>
                      <a:srgbClr val="F8F8F8"/>
                    </a:solidFill>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b="0" u="none" strike="noStrike" cap="none">
                          <a:solidFill>
                            <a:srgbClr val="45818E"/>
                          </a:solidFill>
                          <a:latin typeface="Roboto"/>
                          <a:ea typeface="Roboto"/>
                          <a:cs typeface="Roboto"/>
                          <a:sym typeface="Roboto"/>
                        </a:rPr>
                        <a:t>- final Proposal</a:t>
                      </a:r>
                      <a:endParaRPr sz="1400" u="none" strike="noStrike" cap="none"/>
                    </a:p>
                  </a:txBody>
                  <a:tcPr marL="16675" marR="16675" marT="0" marB="0" anchor="ctr">
                    <a:lnL w="9525" cap="flat" cmpd="sng">
                      <a:solidFill>
                        <a:srgbClr val="000000">
                          <a:alpha val="0"/>
                        </a:srgbClr>
                      </a:solidFill>
                      <a:prstDash val="solid"/>
                      <a:round/>
                      <a:headEnd type="none" w="sm" len="sm"/>
                      <a:tailEnd type="none" w="sm" len="sm"/>
                    </a:lnL>
                    <a:lnR w="9525" cap="flat" cmpd="sng">
                      <a:solidFill>
                        <a:srgbClr val="D9D9D9"/>
                      </a:solidFill>
                      <a:prstDash val="solid"/>
                      <a:round/>
                      <a:headEnd type="none" w="sm" len="sm"/>
                      <a:tailEnd type="none" w="sm" len="sm"/>
                    </a:lnR>
                    <a:lnT w="12700" cap="flat" cmpd="sng">
                      <a:solidFill>
                        <a:srgbClr val="0B5394"/>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8F8F8"/>
                    </a:solidFill>
                  </a:tcPr>
                </a:tc>
                <a:tc>
                  <a:txBody>
                    <a:bodyPr/>
                    <a:lstStyle/>
                    <a:p>
                      <a:pPr marL="0" marR="0" lvl="0" indent="0" algn="l" rtl="0">
                        <a:lnSpc>
                          <a:spcPct val="100000"/>
                        </a:lnSpc>
                        <a:spcBef>
                          <a:spcPts val="0"/>
                        </a:spcBef>
                        <a:spcAft>
                          <a:spcPts val="0"/>
                        </a:spcAft>
                        <a:buClr>
                          <a:srgbClr val="000000"/>
                        </a:buClr>
                        <a:buSzPts val="1600"/>
                        <a:buFont typeface="Arial"/>
                        <a:buNone/>
                      </a:pPr>
                      <a:endParaRPr sz="1600" u="none" strike="noStrike" cap="none"/>
                    </a:p>
                  </a:txBody>
                  <a:tcPr marL="16675" marR="16675" marT="0" marB="0" anchor="ctr">
                    <a:lnL w="9525" cap="flat" cmpd="sng">
                      <a:solidFill>
                        <a:srgbClr val="D9D9D9"/>
                      </a:solidFill>
                      <a:prstDash val="solid"/>
                      <a:round/>
                      <a:headEnd type="none" w="sm" len="sm"/>
                      <a:tailEnd type="none" w="sm" len="sm"/>
                    </a:lnL>
                    <a:lnR w="9525" cap="flat" cmpd="sng">
                      <a:solidFill>
                        <a:srgbClr val="B7B7B7"/>
                      </a:solidFill>
                      <a:prstDash val="dot"/>
                      <a:round/>
                      <a:headEnd type="none" w="sm" len="sm"/>
                      <a:tailEnd type="none" w="sm" len="sm"/>
                    </a:lnR>
                    <a:lnT w="12700" cap="flat" cmpd="sng">
                      <a:solidFill>
                        <a:srgbClr val="0B5394"/>
                      </a:solidFill>
                      <a:prstDash val="solid"/>
                      <a:round/>
                      <a:headEnd type="none" w="sm" len="sm"/>
                      <a:tailEnd type="none" w="sm" len="sm"/>
                    </a:lnT>
                    <a:lnB w="9525" cap="flat" cmpd="sng">
                      <a:solidFill>
                        <a:srgbClr val="CCCCCC"/>
                      </a:solidFill>
                      <a:prstDash val="dot"/>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1600"/>
                        <a:buFont typeface="Arial"/>
                        <a:buNone/>
                      </a:pPr>
                      <a:endParaRPr sz="1600" u="none" strike="noStrike" cap="none"/>
                    </a:p>
                  </a:txBody>
                  <a:tcPr marL="16675" marR="16675" marT="0" marB="0" anchor="ctr">
                    <a:lnL w="9525" cap="flat" cmpd="sng">
                      <a:solidFill>
                        <a:srgbClr val="B7B7B7"/>
                      </a:solidFill>
                      <a:prstDash val="dot"/>
                      <a:round/>
                      <a:headEnd type="none" w="sm" len="sm"/>
                      <a:tailEnd type="none" w="sm" len="sm"/>
                    </a:lnL>
                    <a:lnR w="9525" cap="flat" cmpd="sng">
                      <a:solidFill>
                        <a:srgbClr val="B7B7B7"/>
                      </a:solidFill>
                      <a:prstDash val="dot"/>
                      <a:round/>
                      <a:headEnd type="none" w="sm" len="sm"/>
                      <a:tailEnd type="none" w="sm" len="sm"/>
                    </a:lnR>
                    <a:lnT w="12700" cap="flat" cmpd="sng">
                      <a:solidFill>
                        <a:srgbClr val="0B5394"/>
                      </a:solidFill>
                      <a:prstDash val="solid"/>
                      <a:round/>
                      <a:headEnd type="none" w="sm" len="sm"/>
                      <a:tailEnd type="none" w="sm" len="sm"/>
                    </a:lnT>
                    <a:lnB w="9525" cap="flat" cmpd="sng">
                      <a:solidFill>
                        <a:srgbClr val="CCCCCC"/>
                      </a:solidFill>
                      <a:prstDash val="dot"/>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1600"/>
                        <a:buFont typeface="Arial"/>
                        <a:buNone/>
                      </a:pPr>
                      <a:endParaRPr sz="1600" u="none" strike="noStrike" cap="none"/>
                    </a:p>
                  </a:txBody>
                  <a:tcPr marL="16675" marR="16675" marT="0" marB="0" anchor="ctr">
                    <a:lnL w="9525" cap="flat" cmpd="sng">
                      <a:solidFill>
                        <a:srgbClr val="B7B7B7"/>
                      </a:solidFill>
                      <a:prstDash val="dot"/>
                      <a:round/>
                      <a:headEnd type="none" w="sm" len="sm"/>
                      <a:tailEnd type="none" w="sm" len="sm"/>
                    </a:lnL>
                    <a:lnR w="9525" cap="flat" cmpd="sng">
                      <a:solidFill>
                        <a:srgbClr val="B7B7B7"/>
                      </a:solidFill>
                      <a:prstDash val="dot"/>
                      <a:round/>
                      <a:headEnd type="none" w="sm" len="sm"/>
                      <a:tailEnd type="none" w="sm" len="sm"/>
                    </a:lnR>
                    <a:lnT w="12700" cap="flat" cmpd="sng">
                      <a:solidFill>
                        <a:srgbClr val="0B5394"/>
                      </a:solidFill>
                      <a:prstDash val="solid"/>
                      <a:round/>
                      <a:headEnd type="none" w="sm" len="sm"/>
                      <a:tailEnd type="none" w="sm" len="sm"/>
                    </a:lnT>
                    <a:lnB w="9525" cap="flat" cmpd="sng">
                      <a:solidFill>
                        <a:srgbClr val="B7B7B7"/>
                      </a:solidFill>
                      <a:prstDash val="dot"/>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1600"/>
                        <a:buFont typeface="Arial"/>
                        <a:buNone/>
                      </a:pPr>
                      <a:endParaRPr sz="1600" u="none" strike="noStrike" cap="none"/>
                    </a:p>
                  </a:txBody>
                  <a:tcPr marL="16675" marR="16675" marT="0" marB="0" anchor="ctr">
                    <a:lnL w="9525" cap="flat" cmpd="sng">
                      <a:solidFill>
                        <a:srgbClr val="B7B7B7"/>
                      </a:solidFill>
                      <a:prstDash val="dot"/>
                      <a:round/>
                      <a:headEnd type="none" w="sm" len="sm"/>
                      <a:tailEnd type="none" w="sm" len="sm"/>
                    </a:lnL>
                    <a:lnR w="9525" cap="flat" cmpd="sng">
                      <a:solidFill>
                        <a:srgbClr val="B7B7B7"/>
                      </a:solidFill>
                      <a:prstDash val="dot"/>
                      <a:round/>
                      <a:headEnd type="none" w="sm" len="sm"/>
                      <a:tailEnd type="none" w="sm" len="sm"/>
                    </a:lnR>
                    <a:lnT w="12700" cap="flat" cmpd="sng">
                      <a:solidFill>
                        <a:srgbClr val="0B5394"/>
                      </a:solidFill>
                      <a:prstDash val="solid"/>
                      <a:round/>
                      <a:headEnd type="none" w="sm" len="sm"/>
                      <a:tailEnd type="none" w="sm" len="sm"/>
                    </a:lnT>
                    <a:lnB w="9525" cap="flat" cmpd="sng">
                      <a:solidFill>
                        <a:srgbClr val="B7B7B7"/>
                      </a:solidFill>
                      <a:prstDash val="dot"/>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1600"/>
                        <a:buFont typeface="Arial"/>
                        <a:buNone/>
                      </a:pPr>
                      <a:endParaRPr sz="1600" u="none" strike="noStrike" cap="none"/>
                    </a:p>
                  </a:txBody>
                  <a:tcPr marL="16675" marR="16675" marT="0" marB="0" anchor="ctr">
                    <a:lnL w="9525" cap="flat" cmpd="sng">
                      <a:solidFill>
                        <a:srgbClr val="B7B7B7"/>
                      </a:solidFill>
                      <a:prstDash val="dot"/>
                      <a:round/>
                      <a:headEnd type="none" w="sm" len="sm"/>
                      <a:tailEnd type="none" w="sm" len="sm"/>
                    </a:lnL>
                    <a:lnR w="9525" cap="flat" cmpd="sng">
                      <a:solidFill>
                        <a:srgbClr val="B7B7B7"/>
                      </a:solidFill>
                      <a:prstDash val="dot"/>
                      <a:round/>
                      <a:headEnd type="none" w="sm" len="sm"/>
                      <a:tailEnd type="none" w="sm" len="sm"/>
                    </a:lnR>
                    <a:lnT w="12700" cap="flat" cmpd="sng">
                      <a:solidFill>
                        <a:srgbClr val="0B5394"/>
                      </a:solidFill>
                      <a:prstDash val="solid"/>
                      <a:round/>
                      <a:headEnd type="none" w="sm" len="sm"/>
                      <a:tailEnd type="none" w="sm" len="sm"/>
                    </a:lnT>
                    <a:lnB w="9525" cap="flat" cmpd="sng">
                      <a:solidFill>
                        <a:srgbClr val="B7B7B7"/>
                      </a:solidFill>
                      <a:prstDash val="dot"/>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1600"/>
                        <a:buFont typeface="Arial"/>
                        <a:buNone/>
                      </a:pPr>
                      <a:endParaRPr sz="1600" u="none" strike="noStrike" cap="none"/>
                    </a:p>
                  </a:txBody>
                  <a:tcPr marL="16675" marR="16675" marT="0" marB="0" anchor="ctr">
                    <a:lnL w="9525" cap="flat" cmpd="sng">
                      <a:solidFill>
                        <a:srgbClr val="B7B7B7"/>
                      </a:solidFill>
                      <a:prstDash val="dot"/>
                      <a:round/>
                      <a:headEnd type="none" w="sm" len="sm"/>
                      <a:tailEnd type="none" w="sm" len="sm"/>
                    </a:lnL>
                    <a:lnR w="9525" cap="flat" cmpd="sng">
                      <a:solidFill>
                        <a:srgbClr val="B7B7B7"/>
                      </a:solidFill>
                      <a:prstDash val="dot"/>
                      <a:round/>
                      <a:headEnd type="none" w="sm" len="sm"/>
                      <a:tailEnd type="none" w="sm" len="sm"/>
                    </a:lnR>
                    <a:lnT w="12700" cap="flat" cmpd="sng">
                      <a:solidFill>
                        <a:srgbClr val="0B5394"/>
                      </a:solidFill>
                      <a:prstDash val="solid"/>
                      <a:round/>
                      <a:headEnd type="none" w="sm" len="sm"/>
                      <a:tailEnd type="none" w="sm" len="sm"/>
                    </a:lnT>
                    <a:lnB w="9525" cap="flat" cmpd="sng">
                      <a:solidFill>
                        <a:srgbClr val="B7B7B7"/>
                      </a:solidFill>
                      <a:prstDash val="dot"/>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1600"/>
                        <a:buFont typeface="Arial"/>
                        <a:buNone/>
                      </a:pPr>
                      <a:endParaRPr sz="1600" u="none" strike="noStrike" cap="none"/>
                    </a:p>
                  </a:txBody>
                  <a:tcPr marL="16675" marR="16675" marT="0" marB="0" anchor="ctr">
                    <a:lnL w="9525" cap="flat" cmpd="sng">
                      <a:solidFill>
                        <a:srgbClr val="B7B7B7"/>
                      </a:solidFill>
                      <a:prstDash val="dot"/>
                      <a:round/>
                      <a:headEnd type="none" w="sm" len="sm"/>
                      <a:tailEnd type="none" w="sm" len="sm"/>
                    </a:lnL>
                    <a:lnR w="9525" cap="flat" cmpd="sng">
                      <a:solidFill>
                        <a:srgbClr val="CCCCCC"/>
                      </a:solidFill>
                      <a:prstDash val="dot"/>
                      <a:round/>
                      <a:headEnd type="none" w="sm" len="sm"/>
                      <a:tailEnd type="none" w="sm" len="sm"/>
                    </a:lnR>
                    <a:lnT w="12700" cap="flat" cmpd="sng">
                      <a:solidFill>
                        <a:srgbClr val="0B5394"/>
                      </a:solidFill>
                      <a:prstDash val="solid"/>
                      <a:round/>
                      <a:headEnd type="none" w="sm" len="sm"/>
                      <a:tailEnd type="none" w="sm" len="sm"/>
                    </a:lnT>
                    <a:lnB w="9525" cap="flat" cmpd="sng">
                      <a:solidFill>
                        <a:srgbClr val="B7B7B7"/>
                      </a:solidFill>
                      <a:prstDash val="dot"/>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1600"/>
                        <a:buFont typeface="Arial"/>
                        <a:buNone/>
                      </a:pPr>
                      <a:endParaRPr sz="1600" u="none" strike="noStrike" cap="none"/>
                    </a:p>
                  </a:txBody>
                  <a:tcPr marL="16675" marR="16675" marT="0" marB="0" anchor="ctr">
                    <a:lnL w="9525" cap="flat" cmpd="sng">
                      <a:solidFill>
                        <a:srgbClr val="CCCCCC"/>
                      </a:solidFill>
                      <a:prstDash val="dot"/>
                      <a:round/>
                      <a:headEnd type="none" w="sm" len="sm"/>
                      <a:tailEnd type="none" w="sm" len="sm"/>
                    </a:lnL>
                    <a:lnR w="9525" cap="flat" cmpd="sng">
                      <a:solidFill>
                        <a:srgbClr val="CCCCCC"/>
                      </a:solidFill>
                      <a:prstDash val="dot"/>
                      <a:round/>
                      <a:headEnd type="none" w="sm" len="sm"/>
                      <a:tailEnd type="none" w="sm" len="sm"/>
                    </a:lnR>
                    <a:lnT w="12700" cap="flat" cmpd="sng">
                      <a:solidFill>
                        <a:srgbClr val="0B5394"/>
                      </a:solidFill>
                      <a:prstDash val="solid"/>
                      <a:round/>
                      <a:headEnd type="none" w="sm" len="sm"/>
                      <a:tailEnd type="none" w="sm" len="sm"/>
                    </a:lnT>
                    <a:lnB w="9525" cap="flat" cmpd="sng">
                      <a:solidFill>
                        <a:srgbClr val="CCCCCC"/>
                      </a:solidFill>
                      <a:prstDash val="dot"/>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1600"/>
                        <a:buFont typeface="Arial"/>
                        <a:buNone/>
                      </a:pPr>
                      <a:endParaRPr sz="1600" u="none" strike="noStrike" cap="none"/>
                    </a:p>
                  </a:txBody>
                  <a:tcPr marL="16675" marR="16675" marT="0" marB="0" anchor="ctr">
                    <a:lnL w="9525" cap="flat" cmpd="sng">
                      <a:solidFill>
                        <a:srgbClr val="CCCCCC"/>
                      </a:solidFill>
                      <a:prstDash val="dot"/>
                      <a:round/>
                      <a:headEnd type="none" w="sm" len="sm"/>
                      <a:tailEnd type="none" w="sm" len="sm"/>
                    </a:lnL>
                    <a:lnR w="9525" cap="flat" cmpd="sng">
                      <a:solidFill>
                        <a:srgbClr val="CCCCCC"/>
                      </a:solidFill>
                      <a:prstDash val="dot"/>
                      <a:round/>
                      <a:headEnd type="none" w="sm" len="sm"/>
                      <a:tailEnd type="none" w="sm" len="sm"/>
                    </a:lnR>
                    <a:lnT w="12700" cap="flat" cmpd="sng">
                      <a:solidFill>
                        <a:srgbClr val="0B5394"/>
                      </a:solidFill>
                      <a:prstDash val="solid"/>
                      <a:round/>
                      <a:headEnd type="none" w="sm" len="sm"/>
                      <a:tailEnd type="none" w="sm" len="sm"/>
                    </a:lnT>
                    <a:lnB w="9525" cap="flat" cmpd="sng">
                      <a:solidFill>
                        <a:srgbClr val="CCCCCC"/>
                      </a:solidFill>
                      <a:prstDash val="dot"/>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1600"/>
                        <a:buFont typeface="Arial"/>
                        <a:buNone/>
                      </a:pPr>
                      <a:endParaRPr sz="1600" u="none" strike="noStrike" cap="none"/>
                    </a:p>
                  </a:txBody>
                  <a:tcPr marL="16675" marR="16675" marT="0" marB="0" anchor="ctr">
                    <a:lnL w="9525" cap="flat" cmpd="sng">
                      <a:solidFill>
                        <a:srgbClr val="CCCCCC"/>
                      </a:solidFill>
                      <a:prstDash val="dot"/>
                      <a:round/>
                      <a:headEnd type="none" w="sm" len="sm"/>
                      <a:tailEnd type="none" w="sm" len="sm"/>
                    </a:lnL>
                    <a:lnR w="9525" cap="flat" cmpd="sng">
                      <a:solidFill>
                        <a:srgbClr val="CCCCCC"/>
                      </a:solidFill>
                      <a:prstDash val="dot"/>
                      <a:round/>
                      <a:headEnd type="none" w="sm" len="sm"/>
                      <a:tailEnd type="none" w="sm" len="sm"/>
                    </a:lnR>
                    <a:lnT w="12700" cap="flat" cmpd="sng">
                      <a:solidFill>
                        <a:srgbClr val="0B5394"/>
                      </a:solidFill>
                      <a:prstDash val="solid"/>
                      <a:round/>
                      <a:headEnd type="none" w="sm" len="sm"/>
                      <a:tailEnd type="none" w="sm" len="sm"/>
                    </a:lnT>
                    <a:lnB w="9525" cap="flat" cmpd="sng">
                      <a:solidFill>
                        <a:srgbClr val="CCCCCC"/>
                      </a:solidFill>
                      <a:prstDash val="dot"/>
                      <a:round/>
                      <a:headEnd type="none" w="sm" len="sm"/>
                      <a:tailEnd type="none" w="sm" len="sm"/>
                    </a:lnB>
                    <a:solidFill>
                      <a:srgbClr val="FFFFFF"/>
                    </a:solidFill>
                  </a:tcPr>
                </a:tc>
                <a:tc vMerge="1">
                  <a:txBody>
                    <a:bodyPr/>
                    <a:lstStyle/>
                    <a:p>
                      <a:endParaRPr lang="en-US"/>
                    </a:p>
                  </a:txBody>
                  <a:tcPr/>
                </a:tc>
                <a:extLst>
                  <a:ext uri="{0D108BD9-81ED-4DB2-BD59-A6C34878D82A}">
                    <a16:rowId xmlns:a16="http://schemas.microsoft.com/office/drawing/2014/main" val="10004"/>
                  </a:ext>
                </a:extLst>
              </a:tr>
              <a:tr h="327525">
                <a:tc vMerge="1">
                  <a:txBody>
                    <a:bodyPr/>
                    <a:lstStyle/>
                    <a:p>
                      <a:endParaRPr lang="en-US"/>
                    </a:p>
                  </a:txBody>
                  <a:tcPr/>
                </a:tc>
                <a:tc>
                  <a:txBody>
                    <a:bodyPr/>
                    <a:lstStyle/>
                    <a:p>
                      <a:pPr marL="0" marR="0" lvl="0" indent="0" algn="l" rtl="0">
                        <a:lnSpc>
                          <a:spcPct val="100000"/>
                        </a:lnSpc>
                        <a:spcBef>
                          <a:spcPts val="0"/>
                        </a:spcBef>
                        <a:spcAft>
                          <a:spcPts val="0"/>
                        </a:spcAft>
                        <a:buClr>
                          <a:srgbClr val="000000"/>
                        </a:buClr>
                        <a:buSzPts val="1600"/>
                        <a:buFont typeface="Arial"/>
                        <a:buNone/>
                      </a:pPr>
                      <a:endParaRPr sz="1600" u="none" strike="noStrike" cap="none"/>
                    </a:p>
                  </a:txBody>
                  <a:tcPr marL="16675" marR="16675"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8F8F8"/>
                    </a:solidFill>
                  </a:tcPr>
                </a:tc>
                <a:tc vMerge="1">
                  <a:txBody>
                    <a:bodyPr/>
                    <a:lstStyle/>
                    <a:p>
                      <a:endParaRPr lang="en-US"/>
                    </a:p>
                  </a:txBody>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b="0" u="none" strike="noStrike" cap="none">
                          <a:solidFill>
                            <a:srgbClr val="45818E"/>
                          </a:solidFill>
                          <a:latin typeface="Roboto"/>
                          <a:ea typeface="Roboto"/>
                          <a:cs typeface="Roboto"/>
                          <a:sym typeface="Roboto"/>
                        </a:rPr>
                        <a:t>- Research Proposal Draft</a:t>
                      </a:r>
                      <a:endParaRPr sz="1400" u="none" strike="noStrike" cap="none"/>
                    </a:p>
                  </a:txBody>
                  <a:tcPr marL="16675" marR="16675" marT="0" marB="0" anchor="ctr">
                    <a:lnL w="9525" cap="flat" cmpd="sng">
                      <a:solidFill>
                        <a:srgbClr val="000000">
                          <a:alpha val="0"/>
                        </a:srgbClr>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8F8F8"/>
                    </a:solidFill>
                  </a:tcPr>
                </a:tc>
                <a:tc>
                  <a:txBody>
                    <a:bodyPr/>
                    <a:lstStyle/>
                    <a:p>
                      <a:pPr marL="0" marR="0" lvl="0" indent="0" algn="l" rtl="0">
                        <a:lnSpc>
                          <a:spcPct val="100000"/>
                        </a:lnSpc>
                        <a:spcBef>
                          <a:spcPts val="0"/>
                        </a:spcBef>
                        <a:spcAft>
                          <a:spcPts val="0"/>
                        </a:spcAft>
                        <a:buClr>
                          <a:srgbClr val="000000"/>
                        </a:buClr>
                        <a:buSzPts val="1600"/>
                        <a:buFont typeface="Arial"/>
                        <a:buNone/>
                      </a:pPr>
                      <a:endParaRPr sz="1600" u="none" strike="noStrike" cap="none"/>
                    </a:p>
                  </a:txBody>
                  <a:tcPr marL="16675" marR="16675" marT="0" marB="0" anchor="ctr">
                    <a:lnL w="9525" cap="flat" cmpd="sng">
                      <a:solidFill>
                        <a:srgbClr val="D9D9D9"/>
                      </a:solidFill>
                      <a:prstDash val="solid"/>
                      <a:round/>
                      <a:headEnd type="none" w="sm" len="sm"/>
                      <a:tailEnd type="none" w="sm" len="sm"/>
                    </a:lnL>
                    <a:lnR w="9525" cap="flat" cmpd="sng">
                      <a:solidFill>
                        <a:srgbClr val="CCCCCC"/>
                      </a:solidFill>
                      <a:prstDash val="dot"/>
                      <a:round/>
                      <a:headEnd type="none" w="sm" len="sm"/>
                      <a:tailEnd type="none" w="sm" len="sm"/>
                    </a:lnR>
                    <a:lnT w="9525" cap="flat" cmpd="sng">
                      <a:solidFill>
                        <a:srgbClr val="CCCCCC"/>
                      </a:solidFill>
                      <a:prstDash val="dot"/>
                      <a:round/>
                      <a:headEnd type="none" w="sm" len="sm"/>
                      <a:tailEnd type="none" w="sm" len="sm"/>
                    </a:lnT>
                    <a:lnB w="9525" cap="flat" cmpd="sng">
                      <a:solidFill>
                        <a:srgbClr val="CCCCCC"/>
                      </a:solidFill>
                      <a:prstDash val="dot"/>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1600"/>
                        <a:buFont typeface="Arial"/>
                        <a:buNone/>
                      </a:pPr>
                      <a:endParaRPr sz="1600" u="none" strike="noStrike" cap="none"/>
                    </a:p>
                  </a:txBody>
                  <a:tcPr marL="16675" marR="16675" marT="0" marB="0" anchor="ctr">
                    <a:lnL w="9525" cap="flat" cmpd="sng">
                      <a:solidFill>
                        <a:srgbClr val="CCCCCC"/>
                      </a:solidFill>
                      <a:prstDash val="dot"/>
                      <a:round/>
                      <a:headEnd type="none" w="sm" len="sm"/>
                      <a:tailEnd type="none" w="sm" len="sm"/>
                    </a:lnL>
                    <a:lnR w="9525" cap="flat" cmpd="sng">
                      <a:solidFill>
                        <a:srgbClr val="CCCCCC"/>
                      </a:solidFill>
                      <a:prstDash val="dot"/>
                      <a:round/>
                      <a:headEnd type="none" w="sm" len="sm"/>
                      <a:tailEnd type="none" w="sm" len="sm"/>
                    </a:lnR>
                    <a:lnT w="9525" cap="flat" cmpd="sng">
                      <a:solidFill>
                        <a:srgbClr val="CCCCCC"/>
                      </a:solidFill>
                      <a:prstDash val="dot"/>
                      <a:round/>
                      <a:headEnd type="none" w="sm" len="sm"/>
                      <a:tailEnd type="none" w="sm" len="sm"/>
                    </a:lnT>
                    <a:lnB w="9525" cap="flat" cmpd="sng">
                      <a:solidFill>
                        <a:srgbClr val="CCCCCC"/>
                      </a:solidFill>
                      <a:prstDash val="dot"/>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1600"/>
                        <a:buFont typeface="Arial"/>
                        <a:buNone/>
                      </a:pPr>
                      <a:endParaRPr sz="1600" u="none" strike="noStrike" cap="none"/>
                    </a:p>
                  </a:txBody>
                  <a:tcPr marL="16675" marR="16675" marT="0" marB="0" anchor="ctr">
                    <a:lnL w="9525" cap="flat" cmpd="sng">
                      <a:solidFill>
                        <a:srgbClr val="CCCCCC"/>
                      </a:solidFill>
                      <a:prstDash val="dot"/>
                      <a:round/>
                      <a:headEnd type="none" w="sm" len="sm"/>
                      <a:tailEnd type="none" w="sm" len="sm"/>
                    </a:lnL>
                    <a:lnR w="9525" cap="flat" cmpd="sng">
                      <a:solidFill>
                        <a:srgbClr val="B7B7B7"/>
                      </a:solidFill>
                      <a:prstDash val="dot"/>
                      <a:round/>
                      <a:headEnd type="none" w="sm" len="sm"/>
                      <a:tailEnd type="none" w="sm" len="sm"/>
                    </a:lnR>
                    <a:lnT w="9525" cap="flat" cmpd="sng">
                      <a:solidFill>
                        <a:srgbClr val="B7B7B7"/>
                      </a:solidFill>
                      <a:prstDash val="dot"/>
                      <a:round/>
                      <a:headEnd type="none" w="sm" len="sm"/>
                      <a:tailEnd type="none" w="sm" len="sm"/>
                    </a:lnT>
                    <a:lnB w="9525" cap="flat" cmpd="sng">
                      <a:solidFill>
                        <a:srgbClr val="CCCCCC"/>
                      </a:solidFill>
                      <a:prstDash val="dot"/>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1600"/>
                        <a:buFont typeface="Arial"/>
                        <a:buNone/>
                      </a:pPr>
                      <a:endParaRPr sz="1600" u="none" strike="noStrike" cap="none"/>
                    </a:p>
                  </a:txBody>
                  <a:tcPr marL="16675" marR="16675" marT="0" marB="0" anchor="ctr">
                    <a:lnL w="9525" cap="flat" cmpd="sng">
                      <a:solidFill>
                        <a:srgbClr val="B7B7B7"/>
                      </a:solidFill>
                      <a:prstDash val="dot"/>
                      <a:round/>
                      <a:headEnd type="none" w="sm" len="sm"/>
                      <a:tailEnd type="none" w="sm" len="sm"/>
                    </a:lnL>
                    <a:lnR w="9525" cap="flat" cmpd="sng">
                      <a:solidFill>
                        <a:srgbClr val="B7B7B7"/>
                      </a:solidFill>
                      <a:prstDash val="dot"/>
                      <a:round/>
                      <a:headEnd type="none" w="sm" len="sm"/>
                      <a:tailEnd type="none" w="sm" len="sm"/>
                    </a:lnR>
                    <a:lnT w="9525" cap="flat" cmpd="sng">
                      <a:solidFill>
                        <a:srgbClr val="B7B7B7"/>
                      </a:solidFill>
                      <a:prstDash val="dot"/>
                      <a:round/>
                      <a:headEnd type="none" w="sm" len="sm"/>
                      <a:tailEnd type="none" w="sm" len="sm"/>
                    </a:lnT>
                    <a:lnB w="9525" cap="flat" cmpd="sng">
                      <a:solidFill>
                        <a:srgbClr val="CCCCCC"/>
                      </a:solidFill>
                      <a:prstDash val="dot"/>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1600"/>
                        <a:buFont typeface="Arial"/>
                        <a:buNone/>
                      </a:pPr>
                      <a:endParaRPr sz="1600" u="none" strike="noStrike" cap="none"/>
                    </a:p>
                  </a:txBody>
                  <a:tcPr marL="16675" marR="16675" marT="0" marB="0" anchor="ctr">
                    <a:lnL w="9525" cap="flat" cmpd="sng">
                      <a:solidFill>
                        <a:srgbClr val="B7B7B7"/>
                      </a:solidFill>
                      <a:prstDash val="dot"/>
                      <a:round/>
                      <a:headEnd type="none" w="sm" len="sm"/>
                      <a:tailEnd type="none" w="sm" len="sm"/>
                    </a:lnL>
                    <a:lnR w="9525" cap="flat" cmpd="sng">
                      <a:solidFill>
                        <a:srgbClr val="B7B7B7"/>
                      </a:solidFill>
                      <a:prstDash val="dot"/>
                      <a:round/>
                      <a:headEnd type="none" w="sm" len="sm"/>
                      <a:tailEnd type="none" w="sm" len="sm"/>
                    </a:lnR>
                    <a:lnT w="9525" cap="flat" cmpd="sng">
                      <a:solidFill>
                        <a:srgbClr val="B7B7B7"/>
                      </a:solidFill>
                      <a:prstDash val="dot"/>
                      <a:round/>
                      <a:headEnd type="none" w="sm" len="sm"/>
                      <a:tailEnd type="none" w="sm" len="sm"/>
                    </a:lnT>
                    <a:lnB w="9525" cap="flat" cmpd="sng">
                      <a:solidFill>
                        <a:srgbClr val="CCCCCC"/>
                      </a:solidFill>
                      <a:prstDash val="dot"/>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1600"/>
                        <a:buFont typeface="Arial"/>
                        <a:buNone/>
                      </a:pPr>
                      <a:endParaRPr sz="1600" u="none" strike="noStrike" cap="none"/>
                    </a:p>
                  </a:txBody>
                  <a:tcPr marL="16675" marR="16675" marT="0" marB="0" anchor="ctr">
                    <a:lnL w="9525" cap="flat" cmpd="sng">
                      <a:solidFill>
                        <a:srgbClr val="B7B7B7"/>
                      </a:solidFill>
                      <a:prstDash val="dot"/>
                      <a:round/>
                      <a:headEnd type="none" w="sm" len="sm"/>
                      <a:tailEnd type="none" w="sm" len="sm"/>
                    </a:lnL>
                    <a:lnR w="9525" cap="flat" cmpd="sng">
                      <a:solidFill>
                        <a:srgbClr val="B7B7B7"/>
                      </a:solidFill>
                      <a:prstDash val="dot"/>
                      <a:round/>
                      <a:headEnd type="none" w="sm" len="sm"/>
                      <a:tailEnd type="none" w="sm" len="sm"/>
                    </a:lnR>
                    <a:lnT w="9525" cap="flat" cmpd="sng">
                      <a:solidFill>
                        <a:srgbClr val="B7B7B7"/>
                      </a:solidFill>
                      <a:prstDash val="dot"/>
                      <a:round/>
                      <a:headEnd type="none" w="sm" len="sm"/>
                      <a:tailEnd type="none" w="sm" len="sm"/>
                    </a:lnT>
                    <a:lnB w="9525" cap="flat" cmpd="sng">
                      <a:solidFill>
                        <a:srgbClr val="CCCCCC"/>
                      </a:solidFill>
                      <a:prstDash val="dot"/>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1600"/>
                        <a:buFont typeface="Arial"/>
                        <a:buNone/>
                      </a:pPr>
                      <a:endParaRPr sz="1600" u="none" strike="noStrike" cap="none"/>
                    </a:p>
                  </a:txBody>
                  <a:tcPr marL="16675" marR="16675" marT="0" marB="0" anchor="ctr">
                    <a:lnL w="9525" cap="flat" cmpd="sng">
                      <a:solidFill>
                        <a:srgbClr val="B7B7B7"/>
                      </a:solidFill>
                      <a:prstDash val="dot"/>
                      <a:round/>
                      <a:headEnd type="none" w="sm" len="sm"/>
                      <a:tailEnd type="none" w="sm" len="sm"/>
                    </a:lnL>
                    <a:lnR w="9525" cap="flat" cmpd="sng">
                      <a:solidFill>
                        <a:srgbClr val="CCCCCC"/>
                      </a:solidFill>
                      <a:prstDash val="dot"/>
                      <a:round/>
                      <a:headEnd type="none" w="sm" len="sm"/>
                      <a:tailEnd type="none" w="sm" len="sm"/>
                    </a:lnR>
                    <a:lnT w="9525" cap="flat" cmpd="sng">
                      <a:solidFill>
                        <a:srgbClr val="B7B7B7"/>
                      </a:solidFill>
                      <a:prstDash val="dot"/>
                      <a:round/>
                      <a:headEnd type="none" w="sm" len="sm"/>
                      <a:tailEnd type="none" w="sm" len="sm"/>
                    </a:lnT>
                    <a:lnB w="9525" cap="flat" cmpd="sng">
                      <a:solidFill>
                        <a:srgbClr val="CCCCCC"/>
                      </a:solidFill>
                      <a:prstDash val="dot"/>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1600"/>
                        <a:buFont typeface="Arial"/>
                        <a:buNone/>
                      </a:pPr>
                      <a:endParaRPr sz="1600" u="none" strike="noStrike" cap="none"/>
                    </a:p>
                  </a:txBody>
                  <a:tcPr marL="16675" marR="16675" marT="0" marB="0" anchor="ctr">
                    <a:lnL w="9525" cap="flat" cmpd="sng">
                      <a:solidFill>
                        <a:srgbClr val="CCCCCC"/>
                      </a:solidFill>
                      <a:prstDash val="dot"/>
                      <a:round/>
                      <a:headEnd type="none" w="sm" len="sm"/>
                      <a:tailEnd type="none" w="sm" len="sm"/>
                    </a:lnL>
                    <a:lnR w="9525" cap="flat" cmpd="sng">
                      <a:solidFill>
                        <a:srgbClr val="CCCCCC"/>
                      </a:solidFill>
                      <a:prstDash val="dot"/>
                      <a:round/>
                      <a:headEnd type="none" w="sm" len="sm"/>
                      <a:tailEnd type="none" w="sm" len="sm"/>
                    </a:lnR>
                    <a:lnT w="9525" cap="flat" cmpd="sng">
                      <a:solidFill>
                        <a:srgbClr val="CCCCCC"/>
                      </a:solidFill>
                      <a:prstDash val="dot"/>
                      <a:round/>
                      <a:headEnd type="none" w="sm" len="sm"/>
                      <a:tailEnd type="none" w="sm" len="sm"/>
                    </a:lnT>
                    <a:lnB w="9525" cap="flat" cmpd="sng">
                      <a:solidFill>
                        <a:srgbClr val="CCCCCC"/>
                      </a:solidFill>
                      <a:prstDash val="dot"/>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1600"/>
                        <a:buFont typeface="Arial"/>
                        <a:buNone/>
                      </a:pPr>
                      <a:endParaRPr sz="1600" u="none" strike="noStrike" cap="none"/>
                    </a:p>
                  </a:txBody>
                  <a:tcPr marL="16675" marR="16675" marT="0" marB="0" anchor="ctr">
                    <a:lnL w="9525" cap="flat" cmpd="sng">
                      <a:solidFill>
                        <a:srgbClr val="CCCCCC"/>
                      </a:solidFill>
                      <a:prstDash val="dot"/>
                      <a:round/>
                      <a:headEnd type="none" w="sm" len="sm"/>
                      <a:tailEnd type="none" w="sm" len="sm"/>
                    </a:lnL>
                    <a:lnR w="9525" cap="flat" cmpd="sng">
                      <a:solidFill>
                        <a:srgbClr val="CCCCCC"/>
                      </a:solidFill>
                      <a:prstDash val="dot"/>
                      <a:round/>
                      <a:headEnd type="none" w="sm" len="sm"/>
                      <a:tailEnd type="none" w="sm" len="sm"/>
                    </a:lnR>
                    <a:lnT w="9525" cap="flat" cmpd="sng">
                      <a:solidFill>
                        <a:srgbClr val="CCCCCC"/>
                      </a:solidFill>
                      <a:prstDash val="dot"/>
                      <a:round/>
                      <a:headEnd type="none" w="sm" len="sm"/>
                      <a:tailEnd type="none" w="sm" len="sm"/>
                    </a:lnT>
                    <a:lnB w="9525" cap="flat" cmpd="sng">
                      <a:solidFill>
                        <a:srgbClr val="CCCCCC"/>
                      </a:solidFill>
                      <a:prstDash val="dot"/>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1600"/>
                        <a:buFont typeface="Arial"/>
                        <a:buNone/>
                      </a:pPr>
                      <a:endParaRPr sz="1600" u="none" strike="noStrike" cap="none"/>
                    </a:p>
                  </a:txBody>
                  <a:tcPr marL="16675" marR="16675" marT="0" marB="0" anchor="ctr">
                    <a:lnL w="9525" cap="flat" cmpd="sng">
                      <a:solidFill>
                        <a:srgbClr val="CCCCCC"/>
                      </a:solidFill>
                      <a:prstDash val="dot"/>
                      <a:round/>
                      <a:headEnd type="none" w="sm" len="sm"/>
                      <a:tailEnd type="none" w="sm" len="sm"/>
                    </a:lnL>
                    <a:lnR w="9525" cap="flat" cmpd="sng">
                      <a:solidFill>
                        <a:srgbClr val="CCCCCC"/>
                      </a:solidFill>
                      <a:prstDash val="dot"/>
                      <a:round/>
                      <a:headEnd type="none" w="sm" len="sm"/>
                      <a:tailEnd type="none" w="sm" len="sm"/>
                    </a:lnR>
                    <a:lnT w="9525" cap="flat" cmpd="sng">
                      <a:solidFill>
                        <a:srgbClr val="CCCCCC"/>
                      </a:solidFill>
                      <a:prstDash val="dot"/>
                      <a:round/>
                      <a:headEnd type="none" w="sm" len="sm"/>
                      <a:tailEnd type="none" w="sm" len="sm"/>
                    </a:lnT>
                    <a:lnB w="9525" cap="flat" cmpd="sng">
                      <a:solidFill>
                        <a:srgbClr val="CCCCCC"/>
                      </a:solidFill>
                      <a:prstDash val="dot"/>
                      <a:round/>
                      <a:headEnd type="none" w="sm" len="sm"/>
                      <a:tailEnd type="none" w="sm" len="sm"/>
                    </a:lnB>
                    <a:solidFill>
                      <a:srgbClr val="FFFFFF"/>
                    </a:solidFill>
                  </a:tcPr>
                </a:tc>
                <a:tc vMerge="1">
                  <a:txBody>
                    <a:bodyPr/>
                    <a:lstStyle/>
                    <a:p>
                      <a:endParaRPr lang="en-US"/>
                    </a:p>
                  </a:txBody>
                  <a:tcPr/>
                </a:tc>
                <a:extLst>
                  <a:ext uri="{0D108BD9-81ED-4DB2-BD59-A6C34878D82A}">
                    <a16:rowId xmlns:a16="http://schemas.microsoft.com/office/drawing/2014/main" val="10005"/>
                  </a:ext>
                </a:extLst>
              </a:tr>
              <a:tr h="248575">
                <a:tc vMerge="1">
                  <a:txBody>
                    <a:bodyPr/>
                    <a:lstStyle/>
                    <a:p>
                      <a:endParaRPr lang="en-US"/>
                    </a:p>
                  </a:txBody>
                  <a:tcPr/>
                </a:tc>
                <a:tc>
                  <a:txBody>
                    <a:bodyPr/>
                    <a:lstStyle/>
                    <a:p>
                      <a:pPr marL="0" marR="0" lvl="0" indent="0" algn="l" rtl="0">
                        <a:lnSpc>
                          <a:spcPct val="100000"/>
                        </a:lnSpc>
                        <a:spcBef>
                          <a:spcPts val="0"/>
                        </a:spcBef>
                        <a:spcAft>
                          <a:spcPts val="0"/>
                        </a:spcAft>
                        <a:buClr>
                          <a:srgbClr val="000000"/>
                        </a:buClr>
                        <a:buSzPts val="1600"/>
                        <a:buFont typeface="Arial"/>
                        <a:buNone/>
                      </a:pPr>
                      <a:endParaRPr sz="1600" u="none" strike="noStrike" cap="none"/>
                    </a:p>
                  </a:txBody>
                  <a:tcPr marL="16675" marR="16675"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45818E"/>
                      </a:solidFill>
                      <a:prstDash val="solid"/>
                      <a:round/>
                      <a:headEnd type="none" w="sm" len="sm"/>
                      <a:tailEnd type="none" w="sm" len="sm"/>
                    </a:lnB>
                    <a:solidFill>
                      <a:srgbClr val="F8F8F8"/>
                    </a:solidFill>
                  </a:tcPr>
                </a:tc>
                <a:tc vMerge="1">
                  <a:txBody>
                    <a:bodyPr/>
                    <a:lstStyle/>
                    <a:p>
                      <a:endParaRPr lang="en-US"/>
                    </a:p>
                  </a:txBody>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b="0" u="none" strike="noStrike" cap="none">
                          <a:solidFill>
                            <a:srgbClr val="45818E"/>
                          </a:solidFill>
                          <a:latin typeface="Roboto"/>
                          <a:ea typeface="Roboto"/>
                          <a:cs typeface="Roboto"/>
                          <a:sym typeface="Roboto"/>
                        </a:rPr>
                        <a:t>- Literature Review &amp; Methodology</a:t>
                      </a:r>
                      <a:endParaRPr sz="1400" u="none" strike="noStrike" cap="none"/>
                    </a:p>
                  </a:txBody>
                  <a:tcPr marL="16675" marR="16675" marT="0" marB="0" anchor="ctr">
                    <a:lnL w="9525" cap="flat" cmpd="sng">
                      <a:solidFill>
                        <a:srgbClr val="000000">
                          <a:alpha val="0"/>
                        </a:srgbClr>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45818E"/>
                      </a:solidFill>
                      <a:prstDash val="solid"/>
                      <a:round/>
                      <a:headEnd type="none" w="sm" len="sm"/>
                      <a:tailEnd type="none" w="sm" len="sm"/>
                    </a:lnB>
                    <a:solidFill>
                      <a:srgbClr val="F8F8F8"/>
                    </a:solidFill>
                  </a:tcPr>
                </a:tc>
                <a:tc>
                  <a:txBody>
                    <a:bodyPr/>
                    <a:lstStyle/>
                    <a:p>
                      <a:pPr marL="0" marR="0" lvl="0" indent="0" algn="l" rtl="0">
                        <a:lnSpc>
                          <a:spcPct val="100000"/>
                        </a:lnSpc>
                        <a:spcBef>
                          <a:spcPts val="0"/>
                        </a:spcBef>
                        <a:spcAft>
                          <a:spcPts val="0"/>
                        </a:spcAft>
                        <a:buClr>
                          <a:srgbClr val="000000"/>
                        </a:buClr>
                        <a:buSzPts val="1600"/>
                        <a:buFont typeface="Arial"/>
                        <a:buNone/>
                      </a:pPr>
                      <a:endParaRPr sz="1600" u="none" strike="noStrike" cap="none"/>
                    </a:p>
                  </a:txBody>
                  <a:tcPr marL="16675" marR="16675" marT="0" marB="0" anchor="ctr">
                    <a:lnL w="9525" cap="flat" cmpd="sng">
                      <a:solidFill>
                        <a:srgbClr val="D9D9D9"/>
                      </a:solidFill>
                      <a:prstDash val="solid"/>
                      <a:round/>
                      <a:headEnd type="none" w="sm" len="sm"/>
                      <a:tailEnd type="none" w="sm" len="sm"/>
                    </a:lnL>
                    <a:lnR w="9525" cap="flat" cmpd="sng">
                      <a:solidFill>
                        <a:srgbClr val="CCCCCC"/>
                      </a:solidFill>
                      <a:prstDash val="dot"/>
                      <a:round/>
                      <a:headEnd type="none" w="sm" len="sm"/>
                      <a:tailEnd type="none" w="sm" len="sm"/>
                    </a:lnR>
                    <a:lnT w="9525" cap="flat" cmpd="sng">
                      <a:solidFill>
                        <a:srgbClr val="CCCCCC"/>
                      </a:solidFill>
                      <a:prstDash val="dot"/>
                      <a:round/>
                      <a:headEnd type="none" w="sm" len="sm"/>
                      <a:tailEnd type="none" w="sm" len="sm"/>
                    </a:lnT>
                    <a:lnB w="12700" cap="flat" cmpd="sng">
                      <a:solidFill>
                        <a:srgbClr val="45818E"/>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1600"/>
                        <a:buFont typeface="Arial"/>
                        <a:buNone/>
                      </a:pPr>
                      <a:endParaRPr sz="1600" u="none" strike="noStrike" cap="none"/>
                    </a:p>
                  </a:txBody>
                  <a:tcPr marL="16675" marR="16675" marT="0" marB="0" anchor="ctr">
                    <a:lnL w="9525" cap="flat" cmpd="sng">
                      <a:solidFill>
                        <a:srgbClr val="CCCCCC"/>
                      </a:solidFill>
                      <a:prstDash val="dot"/>
                      <a:round/>
                      <a:headEnd type="none" w="sm" len="sm"/>
                      <a:tailEnd type="none" w="sm" len="sm"/>
                    </a:lnL>
                    <a:lnR w="9525" cap="flat" cmpd="sng">
                      <a:solidFill>
                        <a:srgbClr val="CCCCCC"/>
                      </a:solidFill>
                      <a:prstDash val="dot"/>
                      <a:round/>
                      <a:headEnd type="none" w="sm" len="sm"/>
                      <a:tailEnd type="none" w="sm" len="sm"/>
                    </a:lnR>
                    <a:lnT w="9525" cap="flat" cmpd="sng">
                      <a:solidFill>
                        <a:srgbClr val="CCCCCC"/>
                      </a:solidFill>
                      <a:prstDash val="dot"/>
                      <a:round/>
                      <a:headEnd type="none" w="sm" len="sm"/>
                      <a:tailEnd type="none" w="sm" len="sm"/>
                    </a:lnT>
                    <a:lnB w="12700" cap="flat" cmpd="sng">
                      <a:solidFill>
                        <a:srgbClr val="45818E"/>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1600"/>
                        <a:buFont typeface="Arial"/>
                        <a:buNone/>
                      </a:pPr>
                      <a:endParaRPr sz="1600" u="none" strike="noStrike" cap="none"/>
                    </a:p>
                  </a:txBody>
                  <a:tcPr marL="16675" marR="16675" marT="0" marB="0" anchor="ctr">
                    <a:lnL w="9525" cap="flat" cmpd="sng">
                      <a:solidFill>
                        <a:srgbClr val="CCCCCC"/>
                      </a:solidFill>
                      <a:prstDash val="dot"/>
                      <a:round/>
                      <a:headEnd type="none" w="sm" len="sm"/>
                      <a:tailEnd type="none" w="sm" len="sm"/>
                    </a:lnL>
                    <a:lnR w="9525" cap="flat" cmpd="sng">
                      <a:solidFill>
                        <a:srgbClr val="CCCCCC"/>
                      </a:solidFill>
                      <a:prstDash val="dot"/>
                      <a:round/>
                      <a:headEnd type="none" w="sm" len="sm"/>
                      <a:tailEnd type="none" w="sm" len="sm"/>
                    </a:lnR>
                    <a:lnT w="9525" cap="flat" cmpd="sng">
                      <a:solidFill>
                        <a:srgbClr val="CCCCCC"/>
                      </a:solidFill>
                      <a:prstDash val="dot"/>
                      <a:round/>
                      <a:headEnd type="none" w="sm" len="sm"/>
                      <a:tailEnd type="none" w="sm" len="sm"/>
                    </a:lnT>
                    <a:lnB w="12700" cap="flat" cmpd="sng">
                      <a:solidFill>
                        <a:srgbClr val="45818E"/>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1600"/>
                        <a:buFont typeface="Arial"/>
                        <a:buNone/>
                      </a:pPr>
                      <a:endParaRPr sz="1600" u="none" strike="noStrike" cap="none"/>
                    </a:p>
                  </a:txBody>
                  <a:tcPr marL="16675" marR="16675" marT="0" marB="0" anchor="ctr">
                    <a:lnL w="9525" cap="flat" cmpd="sng">
                      <a:solidFill>
                        <a:srgbClr val="CCCCCC"/>
                      </a:solidFill>
                      <a:prstDash val="dot"/>
                      <a:round/>
                      <a:headEnd type="none" w="sm" len="sm"/>
                      <a:tailEnd type="none" w="sm" len="sm"/>
                    </a:lnL>
                    <a:lnR w="9525" cap="flat" cmpd="sng">
                      <a:solidFill>
                        <a:srgbClr val="CCCCCC"/>
                      </a:solidFill>
                      <a:prstDash val="dot"/>
                      <a:round/>
                      <a:headEnd type="none" w="sm" len="sm"/>
                      <a:tailEnd type="none" w="sm" len="sm"/>
                    </a:lnR>
                    <a:lnT w="9525" cap="flat" cmpd="sng">
                      <a:solidFill>
                        <a:srgbClr val="CCCCCC"/>
                      </a:solidFill>
                      <a:prstDash val="dot"/>
                      <a:round/>
                      <a:headEnd type="none" w="sm" len="sm"/>
                      <a:tailEnd type="none" w="sm" len="sm"/>
                    </a:lnT>
                    <a:lnB w="12700" cap="flat" cmpd="sng">
                      <a:solidFill>
                        <a:srgbClr val="45818E"/>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1600"/>
                        <a:buFont typeface="Arial"/>
                        <a:buNone/>
                      </a:pPr>
                      <a:endParaRPr sz="1600" u="none" strike="noStrike" cap="none"/>
                    </a:p>
                  </a:txBody>
                  <a:tcPr marL="16675" marR="16675" marT="0" marB="0" anchor="ctr">
                    <a:lnL w="9525" cap="flat" cmpd="sng">
                      <a:solidFill>
                        <a:srgbClr val="CCCCCC"/>
                      </a:solidFill>
                      <a:prstDash val="dot"/>
                      <a:round/>
                      <a:headEnd type="none" w="sm" len="sm"/>
                      <a:tailEnd type="none" w="sm" len="sm"/>
                    </a:lnL>
                    <a:lnR w="9525" cap="flat" cmpd="sng">
                      <a:solidFill>
                        <a:srgbClr val="CCCCCC"/>
                      </a:solidFill>
                      <a:prstDash val="dot"/>
                      <a:round/>
                      <a:headEnd type="none" w="sm" len="sm"/>
                      <a:tailEnd type="none" w="sm" len="sm"/>
                    </a:lnR>
                    <a:lnT w="9525" cap="flat" cmpd="sng">
                      <a:solidFill>
                        <a:srgbClr val="CCCCCC"/>
                      </a:solidFill>
                      <a:prstDash val="dot"/>
                      <a:round/>
                      <a:headEnd type="none" w="sm" len="sm"/>
                      <a:tailEnd type="none" w="sm" len="sm"/>
                    </a:lnT>
                    <a:lnB w="12700" cap="flat" cmpd="sng">
                      <a:solidFill>
                        <a:srgbClr val="45818E"/>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1600"/>
                        <a:buFont typeface="Arial"/>
                        <a:buNone/>
                      </a:pPr>
                      <a:endParaRPr sz="1600" u="none" strike="noStrike" cap="none"/>
                    </a:p>
                  </a:txBody>
                  <a:tcPr marL="16675" marR="16675" marT="0" marB="0" anchor="ctr">
                    <a:lnL w="9525" cap="flat" cmpd="sng">
                      <a:solidFill>
                        <a:srgbClr val="CCCCCC"/>
                      </a:solidFill>
                      <a:prstDash val="dot"/>
                      <a:round/>
                      <a:headEnd type="none" w="sm" len="sm"/>
                      <a:tailEnd type="none" w="sm" len="sm"/>
                    </a:lnL>
                    <a:lnR w="9525" cap="flat" cmpd="sng">
                      <a:solidFill>
                        <a:srgbClr val="CCCCCC"/>
                      </a:solidFill>
                      <a:prstDash val="dot"/>
                      <a:round/>
                      <a:headEnd type="none" w="sm" len="sm"/>
                      <a:tailEnd type="none" w="sm" len="sm"/>
                    </a:lnR>
                    <a:lnT w="9525" cap="flat" cmpd="sng">
                      <a:solidFill>
                        <a:srgbClr val="CCCCCC"/>
                      </a:solidFill>
                      <a:prstDash val="dot"/>
                      <a:round/>
                      <a:headEnd type="none" w="sm" len="sm"/>
                      <a:tailEnd type="none" w="sm" len="sm"/>
                    </a:lnT>
                    <a:lnB w="12700" cap="flat" cmpd="sng">
                      <a:solidFill>
                        <a:srgbClr val="45818E"/>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1600"/>
                        <a:buFont typeface="Arial"/>
                        <a:buNone/>
                      </a:pPr>
                      <a:endParaRPr sz="1600" u="none" strike="noStrike" cap="none"/>
                    </a:p>
                  </a:txBody>
                  <a:tcPr marL="16675" marR="16675" marT="0" marB="0" anchor="ctr">
                    <a:lnL w="9525" cap="flat" cmpd="sng">
                      <a:solidFill>
                        <a:srgbClr val="CCCCCC"/>
                      </a:solidFill>
                      <a:prstDash val="dot"/>
                      <a:round/>
                      <a:headEnd type="none" w="sm" len="sm"/>
                      <a:tailEnd type="none" w="sm" len="sm"/>
                    </a:lnL>
                    <a:lnR w="9525" cap="flat" cmpd="sng">
                      <a:solidFill>
                        <a:srgbClr val="CCCCCC"/>
                      </a:solidFill>
                      <a:prstDash val="dot"/>
                      <a:round/>
                      <a:headEnd type="none" w="sm" len="sm"/>
                      <a:tailEnd type="none" w="sm" len="sm"/>
                    </a:lnR>
                    <a:lnT w="9525" cap="flat" cmpd="sng">
                      <a:solidFill>
                        <a:srgbClr val="CCCCCC"/>
                      </a:solidFill>
                      <a:prstDash val="dot"/>
                      <a:round/>
                      <a:headEnd type="none" w="sm" len="sm"/>
                      <a:tailEnd type="none" w="sm" len="sm"/>
                    </a:lnT>
                    <a:lnB w="12700" cap="flat" cmpd="sng">
                      <a:solidFill>
                        <a:srgbClr val="45818E"/>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1600"/>
                        <a:buFont typeface="Arial"/>
                        <a:buNone/>
                      </a:pPr>
                      <a:endParaRPr sz="1600" u="none" strike="noStrike" cap="none"/>
                    </a:p>
                  </a:txBody>
                  <a:tcPr marL="16675" marR="16675" marT="0" marB="0" anchor="ctr">
                    <a:lnL w="9525" cap="flat" cmpd="sng">
                      <a:solidFill>
                        <a:srgbClr val="CCCCCC"/>
                      </a:solidFill>
                      <a:prstDash val="dot"/>
                      <a:round/>
                      <a:headEnd type="none" w="sm" len="sm"/>
                      <a:tailEnd type="none" w="sm" len="sm"/>
                    </a:lnL>
                    <a:lnR w="9525" cap="flat" cmpd="sng">
                      <a:solidFill>
                        <a:srgbClr val="CCCCCC"/>
                      </a:solidFill>
                      <a:prstDash val="dot"/>
                      <a:round/>
                      <a:headEnd type="none" w="sm" len="sm"/>
                      <a:tailEnd type="none" w="sm" len="sm"/>
                    </a:lnR>
                    <a:lnT w="9525" cap="flat" cmpd="sng">
                      <a:solidFill>
                        <a:srgbClr val="CCCCCC"/>
                      </a:solidFill>
                      <a:prstDash val="dot"/>
                      <a:round/>
                      <a:headEnd type="none" w="sm" len="sm"/>
                      <a:tailEnd type="none" w="sm" len="sm"/>
                    </a:lnT>
                    <a:lnB w="12700" cap="flat" cmpd="sng">
                      <a:solidFill>
                        <a:srgbClr val="45818E"/>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1600"/>
                        <a:buFont typeface="Arial"/>
                        <a:buNone/>
                      </a:pPr>
                      <a:endParaRPr sz="1600" u="none" strike="noStrike" cap="none"/>
                    </a:p>
                  </a:txBody>
                  <a:tcPr marL="16675" marR="16675" marT="0" marB="0" anchor="ctr">
                    <a:lnL w="9525" cap="flat" cmpd="sng">
                      <a:solidFill>
                        <a:srgbClr val="CCCCCC"/>
                      </a:solidFill>
                      <a:prstDash val="dot"/>
                      <a:round/>
                      <a:headEnd type="none" w="sm" len="sm"/>
                      <a:tailEnd type="none" w="sm" len="sm"/>
                    </a:lnL>
                    <a:lnR w="9525" cap="flat" cmpd="sng">
                      <a:solidFill>
                        <a:srgbClr val="CCCCCC"/>
                      </a:solidFill>
                      <a:prstDash val="dot"/>
                      <a:round/>
                      <a:headEnd type="none" w="sm" len="sm"/>
                      <a:tailEnd type="none" w="sm" len="sm"/>
                    </a:lnR>
                    <a:lnT w="9525" cap="flat" cmpd="sng">
                      <a:solidFill>
                        <a:srgbClr val="CCCCCC"/>
                      </a:solidFill>
                      <a:prstDash val="dot"/>
                      <a:round/>
                      <a:headEnd type="none" w="sm" len="sm"/>
                      <a:tailEnd type="none" w="sm" len="sm"/>
                    </a:lnT>
                    <a:lnB w="12700" cap="flat" cmpd="sng">
                      <a:solidFill>
                        <a:srgbClr val="45818E"/>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1600"/>
                        <a:buFont typeface="Arial"/>
                        <a:buNone/>
                      </a:pPr>
                      <a:endParaRPr sz="1600" u="none" strike="noStrike" cap="none"/>
                    </a:p>
                  </a:txBody>
                  <a:tcPr marL="16675" marR="16675" marT="0" marB="0" anchor="ctr">
                    <a:lnL w="9525" cap="flat" cmpd="sng">
                      <a:solidFill>
                        <a:srgbClr val="CCCCCC"/>
                      </a:solidFill>
                      <a:prstDash val="dot"/>
                      <a:round/>
                      <a:headEnd type="none" w="sm" len="sm"/>
                      <a:tailEnd type="none" w="sm" len="sm"/>
                    </a:lnL>
                    <a:lnR w="9525" cap="flat" cmpd="sng">
                      <a:solidFill>
                        <a:srgbClr val="CCCCCC"/>
                      </a:solidFill>
                      <a:prstDash val="dot"/>
                      <a:round/>
                      <a:headEnd type="none" w="sm" len="sm"/>
                      <a:tailEnd type="none" w="sm" len="sm"/>
                    </a:lnR>
                    <a:lnT w="9525" cap="flat" cmpd="sng">
                      <a:solidFill>
                        <a:srgbClr val="CCCCCC"/>
                      </a:solidFill>
                      <a:prstDash val="dot"/>
                      <a:round/>
                      <a:headEnd type="none" w="sm" len="sm"/>
                      <a:tailEnd type="none" w="sm" len="sm"/>
                    </a:lnT>
                    <a:lnB w="12700" cap="flat" cmpd="sng">
                      <a:solidFill>
                        <a:srgbClr val="45818E"/>
                      </a:solidFill>
                      <a:prstDash val="solid"/>
                      <a:round/>
                      <a:headEnd type="none" w="sm" len="sm"/>
                      <a:tailEnd type="none" w="sm" len="sm"/>
                    </a:lnB>
                    <a:solidFill>
                      <a:srgbClr val="FFFFFF"/>
                    </a:solidFill>
                  </a:tcPr>
                </a:tc>
                <a:tc vMerge="1">
                  <a:txBody>
                    <a:bodyPr/>
                    <a:lstStyle/>
                    <a:p>
                      <a:endParaRPr lang="en-US"/>
                    </a:p>
                  </a:txBody>
                  <a:tcPr/>
                </a:tc>
                <a:extLst>
                  <a:ext uri="{0D108BD9-81ED-4DB2-BD59-A6C34878D82A}">
                    <a16:rowId xmlns:a16="http://schemas.microsoft.com/office/drawing/2014/main" val="10006"/>
                  </a:ext>
                </a:extLst>
              </a:tr>
              <a:tr h="327525">
                <a:tc rowSpan="3">
                  <a:txBody>
                    <a:bodyPr/>
                    <a:lstStyle/>
                    <a:p>
                      <a:pPr marL="0" marR="0" lvl="0" indent="0" algn="ctr" rtl="0">
                        <a:lnSpc>
                          <a:spcPct val="100000"/>
                        </a:lnSpc>
                        <a:spcBef>
                          <a:spcPts val="0"/>
                        </a:spcBef>
                        <a:spcAft>
                          <a:spcPts val="0"/>
                        </a:spcAft>
                        <a:buClr>
                          <a:srgbClr val="000000"/>
                        </a:buClr>
                        <a:buSzPts val="1200"/>
                        <a:buFont typeface="Arial"/>
                        <a:buNone/>
                      </a:pPr>
                      <a:r>
                        <a:rPr lang="en-US" sz="1200" b="0" u="none" strike="noStrike" cap="none">
                          <a:solidFill>
                            <a:srgbClr val="FFFFFF"/>
                          </a:solidFill>
                          <a:latin typeface="Roboto"/>
                          <a:ea typeface="Roboto"/>
                          <a:cs typeface="Roboto"/>
                          <a:sym typeface="Roboto"/>
                        </a:rPr>
                        <a:t>3</a:t>
                      </a:r>
                      <a:endParaRPr sz="1400" u="none" strike="noStrike" cap="none"/>
                    </a:p>
                  </a:txBody>
                  <a:tcPr marL="16675" marR="16675"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B85B22"/>
                    </a:solidFill>
                  </a:tcPr>
                </a:tc>
                <a:tc>
                  <a:txBody>
                    <a:bodyPr/>
                    <a:lstStyle/>
                    <a:p>
                      <a:pPr marL="0" marR="0" lvl="0" indent="0" algn="l" rtl="0">
                        <a:lnSpc>
                          <a:spcPct val="100000"/>
                        </a:lnSpc>
                        <a:spcBef>
                          <a:spcPts val="0"/>
                        </a:spcBef>
                        <a:spcAft>
                          <a:spcPts val="0"/>
                        </a:spcAft>
                        <a:buClr>
                          <a:srgbClr val="000000"/>
                        </a:buClr>
                        <a:buSzPts val="1600"/>
                        <a:buFont typeface="Arial"/>
                        <a:buNone/>
                      </a:pPr>
                      <a:endParaRPr sz="1600" u="none" strike="noStrike" cap="none"/>
                    </a:p>
                  </a:txBody>
                  <a:tcPr marL="16675" marR="16675"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45818E"/>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8F8F8"/>
                    </a:solidFill>
                  </a:tcPr>
                </a:tc>
                <a:tc rowSpan="3">
                  <a:txBody>
                    <a:bodyPr/>
                    <a:lstStyle/>
                    <a:p>
                      <a:pPr marL="0" marR="0" lvl="0" indent="0" algn="l" rtl="0">
                        <a:lnSpc>
                          <a:spcPct val="100000"/>
                        </a:lnSpc>
                        <a:spcBef>
                          <a:spcPts val="0"/>
                        </a:spcBef>
                        <a:spcAft>
                          <a:spcPts val="0"/>
                        </a:spcAft>
                        <a:buClr>
                          <a:srgbClr val="000000"/>
                        </a:buClr>
                        <a:buSzPts val="1200"/>
                        <a:buFont typeface="Arial"/>
                        <a:buNone/>
                      </a:pPr>
                      <a:r>
                        <a:rPr lang="en-US" sz="1200" b="1" u="none" strike="noStrike" cap="none">
                          <a:solidFill>
                            <a:srgbClr val="B85B22"/>
                          </a:solidFill>
                          <a:latin typeface="Roboto"/>
                          <a:ea typeface="Roboto"/>
                          <a:cs typeface="Roboto"/>
                          <a:sym typeface="Roboto"/>
                        </a:rPr>
                        <a:t>Implementation</a:t>
                      </a:r>
                      <a:endParaRPr sz="1400" u="none" strike="noStrike" cap="none"/>
                    </a:p>
                    <a:p>
                      <a:pPr marL="0" marR="0" lvl="0" indent="0" algn="l" rtl="0">
                        <a:lnSpc>
                          <a:spcPct val="100000"/>
                        </a:lnSpc>
                        <a:spcBef>
                          <a:spcPts val="0"/>
                        </a:spcBef>
                        <a:spcAft>
                          <a:spcPts val="0"/>
                        </a:spcAft>
                        <a:buClr>
                          <a:srgbClr val="000000"/>
                        </a:buClr>
                        <a:buSzPts val="1200"/>
                        <a:buFont typeface="Arial"/>
                        <a:buNone/>
                      </a:pPr>
                      <a:r>
                        <a:rPr lang="en-US" sz="1200" b="1" u="none" strike="noStrike" cap="none">
                          <a:solidFill>
                            <a:srgbClr val="B85B22"/>
                          </a:solidFill>
                          <a:latin typeface="Roboto"/>
                          <a:ea typeface="Roboto"/>
                          <a:cs typeface="Roboto"/>
                          <a:sym typeface="Roboto"/>
                        </a:rPr>
                        <a:t>(cont.)</a:t>
                      </a:r>
                      <a:endParaRPr sz="1400" u="none" strike="noStrike" cap="none"/>
                    </a:p>
                  </a:txBody>
                  <a:tcPr marL="16675" marR="16675"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45818E"/>
                      </a:solidFill>
                      <a:prstDash val="solid"/>
                      <a:round/>
                      <a:headEnd type="none" w="sm" len="sm"/>
                      <a:tailEnd type="none" w="sm" len="sm"/>
                    </a:lnT>
                    <a:lnB w="12700" cap="flat" cmpd="sng">
                      <a:solidFill>
                        <a:srgbClr val="C76121"/>
                      </a:solidFill>
                      <a:prstDash val="solid"/>
                      <a:round/>
                      <a:headEnd type="none" w="sm" len="sm"/>
                      <a:tailEnd type="none" w="sm" len="sm"/>
                    </a:lnB>
                    <a:solidFill>
                      <a:srgbClr val="F8F8F8"/>
                    </a:solidFill>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b="0" u="none" strike="noStrike" cap="none">
                          <a:solidFill>
                            <a:srgbClr val="B85B22"/>
                          </a:solidFill>
                          <a:latin typeface="Roboto"/>
                          <a:ea typeface="Roboto"/>
                          <a:cs typeface="Roboto"/>
                          <a:sym typeface="Roboto"/>
                        </a:rPr>
                        <a:t>- Research Paper 1st Draft</a:t>
                      </a:r>
                      <a:endParaRPr sz="1400" u="none" strike="noStrike" cap="none"/>
                    </a:p>
                  </a:txBody>
                  <a:tcPr marL="16675" marR="16675" marT="0" marB="0" anchor="ctr">
                    <a:lnL w="9525" cap="flat" cmpd="sng">
                      <a:solidFill>
                        <a:srgbClr val="000000">
                          <a:alpha val="0"/>
                        </a:srgbClr>
                      </a:solidFill>
                      <a:prstDash val="solid"/>
                      <a:round/>
                      <a:headEnd type="none" w="sm" len="sm"/>
                      <a:tailEnd type="none" w="sm" len="sm"/>
                    </a:lnL>
                    <a:lnR w="9525" cap="flat" cmpd="sng">
                      <a:solidFill>
                        <a:srgbClr val="D9D9D9"/>
                      </a:solidFill>
                      <a:prstDash val="solid"/>
                      <a:round/>
                      <a:headEnd type="none" w="sm" len="sm"/>
                      <a:tailEnd type="none" w="sm" len="sm"/>
                    </a:lnR>
                    <a:lnT w="12700" cap="flat" cmpd="sng">
                      <a:solidFill>
                        <a:srgbClr val="45818E"/>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8F8F8"/>
                    </a:solidFill>
                  </a:tcPr>
                </a:tc>
                <a:tc gridSpan="3">
                  <a:txBody>
                    <a:bodyPr/>
                    <a:lstStyle/>
                    <a:p>
                      <a:pPr marL="0" marR="0" lvl="0" indent="0" algn="ctr" rtl="0">
                        <a:lnSpc>
                          <a:spcPct val="100000"/>
                        </a:lnSpc>
                        <a:spcBef>
                          <a:spcPts val="0"/>
                        </a:spcBef>
                        <a:spcAft>
                          <a:spcPts val="0"/>
                        </a:spcAft>
                        <a:buClr>
                          <a:srgbClr val="000000"/>
                        </a:buClr>
                        <a:buSzPts val="800"/>
                        <a:buFont typeface="Arial"/>
                        <a:buNone/>
                      </a:pPr>
                      <a:r>
                        <a:rPr lang="en-US" sz="800" b="0" u="none" strike="noStrike" cap="none">
                          <a:solidFill>
                            <a:srgbClr val="000000"/>
                          </a:solidFill>
                          <a:latin typeface="Roboto"/>
                          <a:ea typeface="Roboto"/>
                          <a:cs typeface="Roboto"/>
                          <a:sym typeface="Roboto"/>
                        </a:rPr>
                        <a:t>Research paper 1st draft</a:t>
                      </a:r>
                      <a:endParaRPr sz="1400" u="none" strike="noStrike" cap="none"/>
                    </a:p>
                  </a:txBody>
                  <a:tcPr marL="16675" marR="16675" marT="0" marB="0" anchor="ctr">
                    <a:lnL w="9525" cap="flat" cmpd="sng">
                      <a:solidFill>
                        <a:srgbClr val="D9D9D9"/>
                      </a:solidFill>
                      <a:prstDash val="solid"/>
                      <a:round/>
                      <a:headEnd type="none" w="sm" len="sm"/>
                      <a:tailEnd type="none" w="sm" len="sm"/>
                    </a:lnL>
                    <a:lnR w="9525" cap="flat" cmpd="sng">
                      <a:solidFill>
                        <a:srgbClr val="999999"/>
                      </a:solidFill>
                      <a:prstDash val="solid"/>
                      <a:round/>
                      <a:headEnd type="none" w="sm" len="sm"/>
                      <a:tailEnd type="none" w="sm" len="sm"/>
                    </a:lnR>
                    <a:lnT w="12700" cap="flat" cmpd="sng">
                      <a:solidFill>
                        <a:srgbClr val="45818E"/>
                      </a:solidFill>
                      <a:prstDash val="solid"/>
                      <a:round/>
                      <a:headEnd type="none" w="sm" len="sm"/>
                      <a:tailEnd type="none" w="sm" len="sm"/>
                    </a:lnT>
                    <a:lnB w="9525" cap="flat" cmpd="sng">
                      <a:solidFill>
                        <a:srgbClr val="CCCCCC"/>
                      </a:solidFill>
                      <a:prstDash val="dot"/>
                      <a:round/>
                      <a:headEnd type="none" w="sm" len="sm"/>
                      <a:tailEnd type="none" w="sm" len="sm"/>
                    </a:lnB>
                    <a:solidFill>
                      <a:srgbClr val="EFEFEF"/>
                    </a:solidFill>
                  </a:tcPr>
                </a:tc>
                <a:tc hMerge="1">
                  <a:txBody>
                    <a:bodyPr/>
                    <a:lstStyle/>
                    <a:p>
                      <a:endParaRPr lang="en-US"/>
                    </a:p>
                  </a:txBody>
                  <a:tcPr/>
                </a:tc>
                <a:tc hMerge="1">
                  <a:txBody>
                    <a:bodyPr/>
                    <a:lstStyle/>
                    <a:p>
                      <a:endParaRPr lang="en-US"/>
                    </a:p>
                  </a:txBody>
                  <a:tcPr/>
                </a:tc>
                <a:tc>
                  <a:txBody>
                    <a:bodyPr/>
                    <a:lstStyle/>
                    <a:p>
                      <a:pPr marL="0" marR="0" lvl="0" indent="0" algn="l" rtl="0">
                        <a:lnSpc>
                          <a:spcPct val="100000"/>
                        </a:lnSpc>
                        <a:spcBef>
                          <a:spcPts val="0"/>
                        </a:spcBef>
                        <a:spcAft>
                          <a:spcPts val="0"/>
                        </a:spcAft>
                        <a:buClr>
                          <a:srgbClr val="000000"/>
                        </a:buClr>
                        <a:buSzPts val="1600"/>
                        <a:buFont typeface="Arial"/>
                        <a:buNone/>
                      </a:pPr>
                      <a:endParaRPr sz="1600" u="none" strike="noStrike" cap="none"/>
                    </a:p>
                  </a:txBody>
                  <a:tcPr marL="16675" marR="16675" marT="0" marB="0" anchor="ctr">
                    <a:lnL w="9525" cap="flat" cmpd="sng">
                      <a:solidFill>
                        <a:srgbClr val="999999"/>
                      </a:solidFill>
                      <a:prstDash val="solid"/>
                      <a:round/>
                      <a:headEnd type="none" w="sm" len="sm"/>
                      <a:tailEnd type="none" w="sm" len="sm"/>
                    </a:lnL>
                    <a:lnR w="9525" cap="flat" cmpd="sng">
                      <a:solidFill>
                        <a:srgbClr val="CCCCCC"/>
                      </a:solidFill>
                      <a:prstDash val="dot"/>
                      <a:round/>
                      <a:headEnd type="none" w="sm" len="sm"/>
                      <a:tailEnd type="none" w="sm" len="sm"/>
                    </a:lnR>
                    <a:lnT w="12700" cap="flat" cmpd="sng">
                      <a:solidFill>
                        <a:srgbClr val="45818E"/>
                      </a:solidFill>
                      <a:prstDash val="solid"/>
                      <a:round/>
                      <a:headEnd type="none" w="sm" len="sm"/>
                      <a:tailEnd type="none" w="sm" len="sm"/>
                    </a:lnT>
                    <a:lnB w="9525" cap="flat" cmpd="sng">
                      <a:solidFill>
                        <a:srgbClr val="CCCCCC"/>
                      </a:solidFill>
                      <a:prstDash val="dot"/>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1600"/>
                        <a:buFont typeface="Arial"/>
                        <a:buNone/>
                      </a:pPr>
                      <a:endParaRPr sz="1600" u="none" strike="noStrike" cap="none"/>
                    </a:p>
                  </a:txBody>
                  <a:tcPr marL="16675" marR="16675" marT="0" marB="0" anchor="ctr">
                    <a:lnL w="9525" cap="flat" cmpd="sng">
                      <a:solidFill>
                        <a:srgbClr val="CCCCCC"/>
                      </a:solidFill>
                      <a:prstDash val="dot"/>
                      <a:round/>
                      <a:headEnd type="none" w="sm" len="sm"/>
                      <a:tailEnd type="none" w="sm" len="sm"/>
                    </a:lnL>
                    <a:lnR w="9525" cap="flat" cmpd="sng">
                      <a:solidFill>
                        <a:srgbClr val="CCCCCC"/>
                      </a:solidFill>
                      <a:prstDash val="dot"/>
                      <a:round/>
                      <a:headEnd type="none" w="sm" len="sm"/>
                      <a:tailEnd type="none" w="sm" len="sm"/>
                    </a:lnR>
                    <a:lnT w="12700" cap="flat" cmpd="sng">
                      <a:solidFill>
                        <a:srgbClr val="45818E"/>
                      </a:solidFill>
                      <a:prstDash val="solid"/>
                      <a:round/>
                      <a:headEnd type="none" w="sm" len="sm"/>
                      <a:tailEnd type="none" w="sm" len="sm"/>
                    </a:lnT>
                    <a:lnB w="9525" cap="flat" cmpd="sng">
                      <a:solidFill>
                        <a:srgbClr val="CCCCCC"/>
                      </a:solidFill>
                      <a:prstDash val="dot"/>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1600"/>
                        <a:buFont typeface="Arial"/>
                        <a:buNone/>
                      </a:pPr>
                      <a:endParaRPr sz="1600" u="none" strike="noStrike" cap="none"/>
                    </a:p>
                  </a:txBody>
                  <a:tcPr marL="16675" marR="16675" marT="0" marB="0" anchor="ctr">
                    <a:lnL w="9525" cap="flat" cmpd="sng">
                      <a:solidFill>
                        <a:srgbClr val="CCCCCC"/>
                      </a:solidFill>
                      <a:prstDash val="dot"/>
                      <a:round/>
                      <a:headEnd type="none" w="sm" len="sm"/>
                      <a:tailEnd type="none" w="sm" len="sm"/>
                    </a:lnL>
                    <a:lnR w="9525" cap="flat" cmpd="sng">
                      <a:solidFill>
                        <a:srgbClr val="CCCCCC"/>
                      </a:solidFill>
                      <a:prstDash val="dot"/>
                      <a:round/>
                      <a:headEnd type="none" w="sm" len="sm"/>
                      <a:tailEnd type="none" w="sm" len="sm"/>
                    </a:lnR>
                    <a:lnT w="12700" cap="flat" cmpd="sng">
                      <a:solidFill>
                        <a:srgbClr val="45818E"/>
                      </a:solidFill>
                      <a:prstDash val="solid"/>
                      <a:round/>
                      <a:headEnd type="none" w="sm" len="sm"/>
                      <a:tailEnd type="none" w="sm" len="sm"/>
                    </a:lnT>
                    <a:lnB w="9525" cap="flat" cmpd="sng">
                      <a:solidFill>
                        <a:srgbClr val="CCCCCC"/>
                      </a:solidFill>
                      <a:prstDash val="dot"/>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1600"/>
                        <a:buFont typeface="Arial"/>
                        <a:buNone/>
                      </a:pPr>
                      <a:endParaRPr sz="1600" u="none" strike="noStrike" cap="none"/>
                    </a:p>
                  </a:txBody>
                  <a:tcPr marL="16675" marR="16675" marT="0" marB="0" anchor="ctr">
                    <a:lnL w="9525" cap="flat" cmpd="sng">
                      <a:solidFill>
                        <a:srgbClr val="CCCCCC"/>
                      </a:solidFill>
                      <a:prstDash val="dot"/>
                      <a:round/>
                      <a:headEnd type="none" w="sm" len="sm"/>
                      <a:tailEnd type="none" w="sm" len="sm"/>
                    </a:lnL>
                    <a:lnR w="9525" cap="flat" cmpd="sng">
                      <a:solidFill>
                        <a:srgbClr val="CCCCCC"/>
                      </a:solidFill>
                      <a:prstDash val="dot"/>
                      <a:round/>
                      <a:headEnd type="none" w="sm" len="sm"/>
                      <a:tailEnd type="none" w="sm" len="sm"/>
                    </a:lnR>
                    <a:lnT w="12700" cap="flat" cmpd="sng">
                      <a:solidFill>
                        <a:srgbClr val="45818E"/>
                      </a:solidFill>
                      <a:prstDash val="solid"/>
                      <a:round/>
                      <a:headEnd type="none" w="sm" len="sm"/>
                      <a:tailEnd type="none" w="sm" len="sm"/>
                    </a:lnT>
                    <a:lnB w="9525" cap="flat" cmpd="sng">
                      <a:solidFill>
                        <a:srgbClr val="CCCCCC"/>
                      </a:solidFill>
                      <a:prstDash val="dot"/>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1600"/>
                        <a:buFont typeface="Arial"/>
                        <a:buNone/>
                      </a:pPr>
                      <a:endParaRPr sz="1600" u="none" strike="noStrike" cap="none"/>
                    </a:p>
                  </a:txBody>
                  <a:tcPr marL="16675" marR="16675" marT="0" marB="0" anchor="ctr">
                    <a:lnL w="9525" cap="flat" cmpd="sng">
                      <a:solidFill>
                        <a:srgbClr val="CCCCCC"/>
                      </a:solidFill>
                      <a:prstDash val="dot"/>
                      <a:round/>
                      <a:headEnd type="none" w="sm" len="sm"/>
                      <a:tailEnd type="none" w="sm" len="sm"/>
                    </a:lnL>
                    <a:lnR w="9525" cap="flat" cmpd="sng">
                      <a:solidFill>
                        <a:srgbClr val="CCCCCC"/>
                      </a:solidFill>
                      <a:prstDash val="dot"/>
                      <a:round/>
                      <a:headEnd type="none" w="sm" len="sm"/>
                      <a:tailEnd type="none" w="sm" len="sm"/>
                    </a:lnR>
                    <a:lnT w="12700" cap="flat" cmpd="sng">
                      <a:solidFill>
                        <a:srgbClr val="45818E"/>
                      </a:solidFill>
                      <a:prstDash val="solid"/>
                      <a:round/>
                      <a:headEnd type="none" w="sm" len="sm"/>
                      <a:tailEnd type="none" w="sm" len="sm"/>
                    </a:lnT>
                    <a:lnB w="9525" cap="flat" cmpd="sng">
                      <a:solidFill>
                        <a:srgbClr val="CCCCCC"/>
                      </a:solidFill>
                      <a:prstDash val="dot"/>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1600"/>
                        <a:buFont typeface="Arial"/>
                        <a:buNone/>
                      </a:pPr>
                      <a:endParaRPr sz="1600" u="none" strike="noStrike" cap="none"/>
                    </a:p>
                  </a:txBody>
                  <a:tcPr marL="16675" marR="16675" marT="0" marB="0" anchor="ctr">
                    <a:lnL w="9525" cap="flat" cmpd="sng">
                      <a:solidFill>
                        <a:srgbClr val="CCCCCC"/>
                      </a:solidFill>
                      <a:prstDash val="dot"/>
                      <a:round/>
                      <a:headEnd type="none" w="sm" len="sm"/>
                      <a:tailEnd type="none" w="sm" len="sm"/>
                    </a:lnL>
                    <a:lnR w="9525" cap="flat" cmpd="sng">
                      <a:solidFill>
                        <a:srgbClr val="CCCCCC"/>
                      </a:solidFill>
                      <a:prstDash val="dot"/>
                      <a:round/>
                      <a:headEnd type="none" w="sm" len="sm"/>
                      <a:tailEnd type="none" w="sm" len="sm"/>
                    </a:lnR>
                    <a:lnT w="12700" cap="flat" cmpd="sng">
                      <a:solidFill>
                        <a:srgbClr val="45818E"/>
                      </a:solidFill>
                      <a:prstDash val="solid"/>
                      <a:round/>
                      <a:headEnd type="none" w="sm" len="sm"/>
                      <a:tailEnd type="none" w="sm" len="sm"/>
                    </a:lnT>
                    <a:lnB w="9525" cap="flat" cmpd="sng">
                      <a:solidFill>
                        <a:srgbClr val="CCCCCC"/>
                      </a:solidFill>
                      <a:prstDash val="dot"/>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1600"/>
                        <a:buFont typeface="Arial"/>
                        <a:buNone/>
                      </a:pPr>
                      <a:endParaRPr sz="1600" u="none" strike="noStrike" cap="none"/>
                    </a:p>
                  </a:txBody>
                  <a:tcPr marL="16675" marR="16675" marT="0" marB="0" anchor="ctr">
                    <a:lnL w="9525" cap="flat" cmpd="sng">
                      <a:solidFill>
                        <a:srgbClr val="CCCCCC"/>
                      </a:solidFill>
                      <a:prstDash val="dot"/>
                      <a:round/>
                      <a:headEnd type="none" w="sm" len="sm"/>
                      <a:tailEnd type="none" w="sm" len="sm"/>
                    </a:lnL>
                    <a:lnR w="9525" cap="flat" cmpd="sng">
                      <a:solidFill>
                        <a:srgbClr val="CCCCCC"/>
                      </a:solidFill>
                      <a:prstDash val="dot"/>
                      <a:round/>
                      <a:headEnd type="none" w="sm" len="sm"/>
                      <a:tailEnd type="none" w="sm" len="sm"/>
                    </a:lnR>
                    <a:lnT w="12700" cap="flat" cmpd="sng">
                      <a:solidFill>
                        <a:srgbClr val="45818E"/>
                      </a:solidFill>
                      <a:prstDash val="solid"/>
                      <a:round/>
                      <a:headEnd type="none" w="sm" len="sm"/>
                      <a:tailEnd type="none" w="sm" len="sm"/>
                    </a:lnT>
                    <a:lnB w="9525" cap="flat" cmpd="sng">
                      <a:solidFill>
                        <a:srgbClr val="CCCCCC"/>
                      </a:solidFill>
                      <a:prstDash val="dot"/>
                      <a:round/>
                      <a:headEnd type="none" w="sm" len="sm"/>
                      <a:tailEnd type="none" w="sm" len="sm"/>
                    </a:lnB>
                    <a:solidFill>
                      <a:srgbClr val="FFFFFF"/>
                    </a:solidFill>
                  </a:tcPr>
                </a:tc>
                <a:tc vMerge="1">
                  <a:txBody>
                    <a:bodyPr/>
                    <a:lstStyle/>
                    <a:p>
                      <a:endParaRPr lang="en-US"/>
                    </a:p>
                  </a:txBody>
                  <a:tcPr/>
                </a:tc>
                <a:extLst>
                  <a:ext uri="{0D108BD9-81ED-4DB2-BD59-A6C34878D82A}">
                    <a16:rowId xmlns:a16="http://schemas.microsoft.com/office/drawing/2014/main" val="10007"/>
                  </a:ext>
                </a:extLst>
              </a:tr>
              <a:tr h="327525">
                <a:tc vMerge="1">
                  <a:txBody>
                    <a:bodyPr/>
                    <a:lstStyle/>
                    <a:p>
                      <a:endParaRPr lang="en-US"/>
                    </a:p>
                  </a:txBody>
                  <a:tcPr/>
                </a:tc>
                <a:tc>
                  <a:txBody>
                    <a:bodyPr/>
                    <a:lstStyle/>
                    <a:p>
                      <a:pPr marL="0" marR="0" lvl="0" indent="0" algn="l" rtl="0">
                        <a:lnSpc>
                          <a:spcPct val="100000"/>
                        </a:lnSpc>
                        <a:spcBef>
                          <a:spcPts val="0"/>
                        </a:spcBef>
                        <a:spcAft>
                          <a:spcPts val="0"/>
                        </a:spcAft>
                        <a:buClr>
                          <a:srgbClr val="000000"/>
                        </a:buClr>
                        <a:buSzPts val="1600"/>
                        <a:buFont typeface="Arial"/>
                        <a:buNone/>
                      </a:pPr>
                      <a:endParaRPr sz="1600" u="none" strike="noStrike" cap="none"/>
                    </a:p>
                  </a:txBody>
                  <a:tcPr marL="16675" marR="16675"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8F8F8"/>
                    </a:solidFill>
                  </a:tcPr>
                </a:tc>
                <a:tc vMerge="1">
                  <a:txBody>
                    <a:bodyPr/>
                    <a:lstStyle/>
                    <a:p>
                      <a:endParaRPr lang="en-US"/>
                    </a:p>
                  </a:txBody>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b="0" u="none" strike="noStrike" cap="none">
                          <a:solidFill>
                            <a:srgbClr val="B85B22"/>
                          </a:solidFill>
                          <a:latin typeface="Roboto"/>
                          <a:ea typeface="Roboto"/>
                          <a:cs typeface="Roboto"/>
                          <a:sym typeface="Roboto"/>
                        </a:rPr>
                        <a:t>- Research Paper 2nd Draft</a:t>
                      </a:r>
                      <a:endParaRPr sz="1400" u="none" strike="noStrike" cap="none"/>
                    </a:p>
                  </a:txBody>
                  <a:tcPr marL="16675" marR="16675" marT="0" marB="0" anchor="ctr">
                    <a:lnL w="9525" cap="flat" cmpd="sng">
                      <a:solidFill>
                        <a:srgbClr val="000000">
                          <a:alpha val="0"/>
                        </a:srgbClr>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8F8F8"/>
                    </a:solidFill>
                  </a:tcPr>
                </a:tc>
                <a:tc>
                  <a:txBody>
                    <a:bodyPr/>
                    <a:lstStyle/>
                    <a:p>
                      <a:pPr marL="0" marR="0" lvl="0" indent="0" algn="l" rtl="0">
                        <a:lnSpc>
                          <a:spcPct val="100000"/>
                        </a:lnSpc>
                        <a:spcBef>
                          <a:spcPts val="0"/>
                        </a:spcBef>
                        <a:spcAft>
                          <a:spcPts val="0"/>
                        </a:spcAft>
                        <a:buClr>
                          <a:srgbClr val="000000"/>
                        </a:buClr>
                        <a:buSzPts val="1600"/>
                        <a:buFont typeface="Arial"/>
                        <a:buNone/>
                      </a:pPr>
                      <a:endParaRPr sz="1600" u="none" strike="noStrike" cap="none"/>
                    </a:p>
                  </a:txBody>
                  <a:tcPr marL="16675" marR="16675" marT="0" marB="0" anchor="ctr">
                    <a:lnL w="9525" cap="flat" cmpd="sng">
                      <a:solidFill>
                        <a:srgbClr val="D9D9D9"/>
                      </a:solidFill>
                      <a:prstDash val="solid"/>
                      <a:round/>
                      <a:headEnd type="none" w="sm" len="sm"/>
                      <a:tailEnd type="none" w="sm" len="sm"/>
                    </a:lnL>
                    <a:lnR w="9525" cap="flat" cmpd="sng">
                      <a:solidFill>
                        <a:srgbClr val="CCCCCC"/>
                      </a:solidFill>
                      <a:prstDash val="dot"/>
                      <a:round/>
                      <a:headEnd type="none" w="sm" len="sm"/>
                      <a:tailEnd type="none" w="sm" len="sm"/>
                    </a:lnR>
                    <a:lnT w="9525" cap="flat" cmpd="sng">
                      <a:solidFill>
                        <a:srgbClr val="CCCCCC"/>
                      </a:solidFill>
                      <a:prstDash val="dot"/>
                      <a:round/>
                      <a:headEnd type="none" w="sm" len="sm"/>
                      <a:tailEnd type="none" w="sm" len="sm"/>
                    </a:lnT>
                    <a:lnB w="9525" cap="flat" cmpd="sng">
                      <a:solidFill>
                        <a:srgbClr val="CCCCCC"/>
                      </a:solidFill>
                      <a:prstDash val="dot"/>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1600"/>
                        <a:buFont typeface="Arial"/>
                        <a:buNone/>
                      </a:pPr>
                      <a:endParaRPr sz="1600" u="none" strike="noStrike" cap="none"/>
                    </a:p>
                  </a:txBody>
                  <a:tcPr marL="16675" marR="16675" marT="0" marB="0" anchor="ctr">
                    <a:lnL w="9525" cap="flat" cmpd="sng">
                      <a:solidFill>
                        <a:srgbClr val="CCCCCC"/>
                      </a:solidFill>
                      <a:prstDash val="dot"/>
                      <a:round/>
                      <a:headEnd type="none" w="sm" len="sm"/>
                      <a:tailEnd type="none" w="sm" len="sm"/>
                    </a:lnL>
                    <a:lnR w="9525" cap="flat" cmpd="sng">
                      <a:solidFill>
                        <a:srgbClr val="CCCCCC"/>
                      </a:solidFill>
                      <a:prstDash val="dot"/>
                      <a:round/>
                      <a:headEnd type="none" w="sm" len="sm"/>
                      <a:tailEnd type="none" w="sm" len="sm"/>
                    </a:lnR>
                    <a:lnT w="9525" cap="flat" cmpd="sng">
                      <a:solidFill>
                        <a:srgbClr val="CCCCCC"/>
                      </a:solidFill>
                      <a:prstDash val="dot"/>
                      <a:round/>
                      <a:headEnd type="none" w="sm" len="sm"/>
                      <a:tailEnd type="none" w="sm" len="sm"/>
                    </a:lnT>
                    <a:lnB w="9525" cap="flat" cmpd="sng">
                      <a:solidFill>
                        <a:srgbClr val="CCCCCC"/>
                      </a:solidFill>
                      <a:prstDash val="dot"/>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1600"/>
                        <a:buFont typeface="Arial"/>
                        <a:buNone/>
                      </a:pPr>
                      <a:endParaRPr sz="1600" u="none" strike="noStrike" cap="none"/>
                    </a:p>
                  </a:txBody>
                  <a:tcPr marL="16675" marR="16675" marT="0" marB="0" anchor="ctr">
                    <a:lnL w="9525" cap="flat" cmpd="sng">
                      <a:solidFill>
                        <a:srgbClr val="CCCCCC"/>
                      </a:solidFill>
                      <a:prstDash val="dot"/>
                      <a:round/>
                      <a:headEnd type="none" w="sm" len="sm"/>
                      <a:tailEnd type="none" w="sm" len="sm"/>
                    </a:lnL>
                    <a:lnR w="9525" cap="flat" cmpd="sng">
                      <a:solidFill>
                        <a:srgbClr val="CCCCCC"/>
                      </a:solidFill>
                      <a:prstDash val="dot"/>
                      <a:round/>
                      <a:headEnd type="none" w="sm" len="sm"/>
                      <a:tailEnd type="none" w="sm" len="sm"/>
                    </a:lnR>
                    <a:lnT w="9525" cap="flat" cmpd="sng">
                      <a:solidFill>
                        <a:srgbClr val="CCCCCC"/>
                      </a:solidFill>
                      <a:prstDash val="dot"/>
                      <a:round/>
                      <a:headEnd type="none" w="sm" len="sm"/>
                      <a:tailEnd type="none" w="sm" len="sm"/>
                    </a:lnT>
                    <a:lnB w="9525" cap="flat" cmpd="sng">
                      <a:solidFill>
                        <a:srgbClr val="CCCCCC"/>
                      </a:solidFill>
                      <a:prstDash val="dot"/>
                      <a:round/>
                      <a:headEnd type="none" w="sm" len="sm"/>
                      <a:tailEnd type="none" w="sm" len="sm"/>
                    </a:lnB>
                    <a:solidFill>
                      <a:srgbClr val="FFFFFF"/>
                    </a:solidFill>
                  </a:tcPr>
                </a:tc>
                <a:tc gridSpan="2">
                  <a:txBody>
                    <a:bodyPr/>
                    <a:lstStyle/>
                    <a:p>
                      <a:pPr marL="0" marR="0" lvl="0" indent="0" algn="l" rtl="0">
                        <a:lnSpc>
                          <a:spcPct val="100000"/>
                        </a:lnSpc>
                        <a:spcBef>
                          <a:spcPts val="0"/>
                        </a:spcBef>
                        <a:spcAft>
                          <a:spcPts val="0"/>
                        </a:spcAft>
                        <a:buClr>
                          <a:srgbClr val="000000"/>
                        </a:buClr>
                        <a:buSzPts val="800"/>
                        <a:buFont typeface="Arial"/>
                        <a:buNone/>
                      </a:pPr>
                      <a:r>
                        <a:rPr lang="en-US" sz="800" b="0" u="none" strike="noStrike" cap="none">
                          <a:solidFill>
                            <a:srgbClr val="000000"/>
                          </a:solidFill>
                          <a:latin typeface="Roboto"/>
                          <a:ea typeface="Roboto"/>
                          <a:cs typeface="Roboto"/>
                          <a:sym typeface="Roboto"/>
                        </a:rPr>
                        <a:t>Research paper 2nd draft</a:t>
                      </a:r>
                      <a:endParaRPr sz="1400" u="none" strike="noStrike" cap="none"/>
                    </a:p>
                  </a:txBody>
                  <a:tcPr marL="16675" marR="16675" marT="0" marB="0" anchor="ctr">
                    <a:lnL w="9525" cap="flat" cmpd="sng">
                      <a:solidFill>
                        <a:srgbClr val="CCCCCC"/>
                      </a:solidFill>
                      <a:prstDash val="dot"/>
                      <a:round/>
                      <a:headEnd type="none" w="sm" len="sm"/>
                      <a:tailEnd type="none" w="sm" len="sm"/>
                    </a:lnL>
                    <a:lnR w="9525" cap="flat" cmpd="sng">
                      <a:solidFill>
                        <a:srgbClr val="CCCCCC"/>
                      </a:solidFill>
                      <a:prstDash val="dot"/>
                      <a:round/>
                      <a:headEnd type="none" w="sm" len="sm"/>
                      <a:tailEnd type="none" w="sm" len="sm"/>
                    </a:lnR>
                    <a:lnT w="9525" cap="flat" cmpd="sng">
                      <a:solidFill>
                        <a:srgbClr val="CCCCCC"/>
                      </a:solidFill>
                      <a:prstDash val="dot"/>
                      <a:round/>
                      <a:headEnd type="none" w="sm" len="sm"/>
                      <a:tailEnd type="none" w="sm" len="sm"/>
                    </a:lnT>
                    <a:lnB w="9525" cap="flat" cmpd="sng">
                      <a:solidFill>
                        <a:srgbClr val="CCCCCC"/>
                      </a:solidFill>
                      <a:prstDash val="dot"/>
                      <a:round/>
                      <a:headEnd type="none" w="sm" len="sm"/>
                      <a:tailEnd type="none" w="sm" len="sm"/>
                    </a:lnB>
                    <a:solidFill>
                      <a:srgbClr val="EFEFEF"/>
                    </a:solidFill>
                  </a:tcPr>
                </a:tc>
                <a:tc hMerge="1">
                  <a:txBody>
                    <a:bodyPr/>
                    <a:lstStyle/>
                    <a:p>
                      <a:endParaRPr lang="en-US"/>
                    </a:p>
                  </a:txBody>
                  <a:tcPr/>
                </a:tc>
                <a:tc>
                  <a:txBody>
                    <a:bodyPr/>
                    <a:lstStyle/>
                    <a:p>
                      <a:pPr marL="0" marR="0" lvl="0" indent="0" algn="l" rtl="0">
                        <a:lnSpc>
                          <a:spcPct val="100000"/>
                        </a:lnSpc>
                        <a:spcBef>
                          <a:spcPts val="0"/>
                        </a:spcBef>
                        <a:spcAft>
                          <a:spcPts val="0"/>
                        </a:spcAft>
                        <a:buClr>
                          <a:srgbClr val="000000"/>
                        </a:buClr>
                        <a:buSzPts val="1600"/>
                        <a:buFont typeface="Arial"/>
                        <a:buNone/>
                      </a:pPr>
                      <a:endParaRPr sz="1600" u="none" strike="noStrike" cap="none"/>
                    </a:p>
                  </a:txBody>
                  <a:tcPr marL="16675" marR="16675" marT="0" marB="0" anchor="ctr">
                    <a:lnL w="9525" cap="flat" cmpd="sng">
                      <a:solidFill>
                        <a:srgbClr val="CCCCCC"/>
                      </a:solidFill>
                      <a:prstDash val="dot"/>
                      <a:round/>
                      <a:headEnd type="none" w="sm" len="sm"/>
                      <a:tailEnd type="none" w="sm" len="sm"/>
                    </a:lnL>
                    <a:lnR w="9525" cap="flat" cmpd="sng">
                      <a:solidFill>
                        <a:srgbClr val="CCCCCC"/>
                      </a:solidFill>
                      <a:prstDash val="dot"/>
                      <a:round/>
                      <a:headEnd type="none" w="sm" len="sm"/>
                      <a:tailEnd type="none" w="sm" len="sm"/>
                    </a:lnR>
                    <a:lnT w="9525" cap="flat" cmpd="sng">
                      <a:solidFill>
                        <a:srgbClr val="CCCCCC"/>
                      </a:solidFill>
                      <a:prstDash val="dot"/>
                      <a:round/>
                      <a:headEnd type="none" w="sm" len="sm"/>
                      <a:tailEnd type="none" w="sm" len="sm"/>
                    </a:lnT>
                    <a:lnB w="9525" cap="flat" cmpd="sng">
                      <a:solidFill>
                        <a:srgbClr val="CCCCCC"/>
                      </a:solidFill>
                      <a:prstDash val="dot"/>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1600"/>
                        <a:buFont typeface="Arial"/>
                        <a:buNone/>
                      </a:pPr>
                      <a:endParaRPr sz="1600" u="none" strike="noStrike" cap="none"/>
                    </a:p>
                  </a:txBody>
                  <a:tcPr marL="16675" marR="16675" marT="0" marB="0" anchor="ctr">
                    <a:lnL w="9525" cap="flat" cmpd="sng">
                      <a:solidFill>
                        <a:srgbClr val="CCCCCC"/>
                      </a:solidFill>
                      <a:prstDash val="dot"/>
                      <a:round/>
                      <a:headEnd type="none" w="sm" len="sm"/>
                      <a:tailEnd type="none" w="sm" len="sm"/>
                    </a:lnL>
                    <a:lnR w="9525" cap="flat" cmpd="sng">
                      <a:solidFill>
                        <a:srgbClr val="CCCCCC"/>
                      </a:solidFill>
                      <a:prstDash val="dot"/>
                      <a:round/>
                      <a:headEnd type="none" w="sm" len="sm"/>
                      <a:tailEnd type="none" w="sm" len="sm"/>
                    </a:lnR>
                    <a:lnT w="9525" cap="flat" cmpd="sng">
                      <a:solidFill>
                        <a:srgbClr val="CCCCCC"/>
                      </a:solidFill>
                      <a:prstDash val="dot"/>
                      <a:round/>
                      <a:headEnd type="none" w="sm" len="sm"/>
                      <a:tailEnd type="none" w="sm" len="sm"/>
                    </a:lnT>
                    <a:lnB w="9525" cap="flat" cmpd="sng">
                      <a:solidFill>
                        <a:srgbClr val="CCCCCC"/>
                      </a:solidFill>
                      <a:prstDash val="dot"/>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1600"/>
                        <a:buFont typeface="Arial"/>
                        <a:buNone/>
                      </a:pPr>
                      <a:endParaRPr sz="1600" u="none" strike="noStrike" cap="none"/>
                    </a:p>
                  </a:txBody>
                  <a:tcPr marL="16675" marR="16675" marT="0" marB="0" anchor="ctr">
                    <a:lnL w="9525" cap="flat" cmpd="sng">
                      <a:solidFill>
                        <a:srgbClr val="CCCCCC"/>
                      </a:solidFill>
                      <a:prstDash val="dot"/>
                      <a:round/>
                      <a:headEnd type="none" w="sm" len="sm"/>
                      <a:tailEnd type="none" w="sm" len="sm"/>
                    </a:lnL>
                    <a:lnR w="9525" cap="flat" cmpd="sng">
                      <a:solidFill>
                        <a:srgbClr val="CCCCCC"/>
                      </a:solidFill>
                      <a:prstDash val="dot"/>
                      <a:round/>
                      <a:headEnd type="none" w="sm" len="sm"/>
                      <a:tailEnd type="none" w="sm" len="sm"/>
                    </a:lnR>
                    <a:lnT w="9525" cap="flat" cmpd="sng">
                      <a:solidFill>
                        <a:srgbClr val="CCCCCC"/>
                      </a:solidFill>
                      <a:prstDash val="dot"/>
                      <a:round/>
                      <a:headEnd type="none" w="sm" len="sm"/>
                      <a:tailEnd type="none" w="sm" len="sm"/>
                    </a:lnT>
                    <a:lnB w="9525" cap="flat" cmpd="sng">
                      <a:solidFill>
                        <a:srgbClr val="CCCCCC"/>
                      </a:solidFill>
                      <a:prstDash val="dot"/>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1600"/>
                        <a:buFont typeface="Arial"/>
                        <a:buNone/>
                      </a:pPr>
                      <a:endParaRPr sz="1600" u="none" strike="noStrike" cap="none"/>
                    </a:p>
                  </a:txBody>
                  <a:tcPr marL="16675" marR="16675" marT="0" marB="0" anchor="ctr">
                    <a:lnL w="9525" cap="flat" cmpd="sng">
                      <a:solidFill>
                        <a:srgbClr val="CCCCCC"/>
                      </a:solidFill>
                      <a:prstDash val="dot"/>
                      <a:round/>
                      <a:headEnd type="none" w="sm" len="sm"/>
                      <a:tailEnd type="none" w="sm" len="sm"/>
                    </a:lnL>
                    <a:lnR w="9525" cap="flat" cmpd="sng">
                      <a:solidFill>
                        <a:srgbClr val="CCCCCC"/>
                      </a:solidFill>
                      <a:prstDash val="dot"/>
                      <a:round/>
                      <a:headEnd type="none" w="sm" len="sm"/>
                      <a:tailEnd type="none" w="sm" len="sm"/>
                    </a:lnR>
                    <a:lnT w="9525" cap="flat" cmpd="sng">
                      <a:solidFill>
                        <a:srgbClr val="CCCCCC"/>
                      </a:solidFill>
                      <a:prstDash val="dot"/>
                      <a:round/>
                      <a:headEnd type="none" w="sm" len="sm"/>
                      <a:tailEnd type="none" w="sm" len="sm"/>
                    </a:lnT>
                    <a:lnB w="9525" cap="flat" cmpd="sng">
                      <a:solidFill>
                        <a:srgbClr val="CCCCCC"/>
                      </a:solidFill>
                      <a:prstDash val="dot"/>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1600"/>
                        <a:buFont typeface="Arial"/>
                        <a:buNone/>
                      </a:pPr>
                      <a:endParaRPr sz="1600" u="none" strike="noStrike" cap="none"/>
                    </a:p>
                  </a:txBody>
                  <a:tcPr marL="16675" marR="16675" marT="0" marB="0" anchor="ctr">
                    <a:lnL w="9525" cap="flat" cmpd="sng">
                      <a:solidFill>
                        <a:srgbClr val="CCCCCC"/>
                      </a:solidFill>
                      <a:prstDash val="dot"/>
                      <a:round/>
                      <a:headEnd type="none" w="sm" len="sm"/>
                      <a:tailEnd type="none" w="sm" len="sm"/>
                    </a:lnL>
                    <a:lnR w="9525" cap="flat" cmpd="sng">
                      <a:solidFill>
                        <a:srgbClr val="CCCCCC"/>
                      </a:solidFill>
                      <a:prstDash val="dot"/>
                      <a:round/>
                      <a:headEnd type="none" w="sm" len="sm"/>
                      <a:tailEnd type="none" w="sm" len="sm"/>
                    </a:lnR>
                    <a:lnT w="9525" cap="flat" cmpd="sng">
                      <a:solidFill>
                        <a:srgbClr val="CCCCCC"/>
                      </a:solidFill>
                      <a:prstDash val="dot"/>
                      <a:round/>
                      <a:headEnd type="none" w="sm" len="sm"/>
                      <a:tailEnd type="none" w="sm" len="sm"/>
                    </a:lnT>
                    <a:lnB w="9525" cap="flat" cmpd="sng">
                      <a:solidFill>
                        <a:srgbClr val="CCCCCC"/>
                      </a:solidFill>
                      <a:prstDash val="dot"/>
                      <a:round/>
                      <a:headEnd type="none" w="sm" len="sm"/>
                      <a:tailEnd type="none" w="sm" len="sm"/>
                    </a:lnB>
                    <a:solidFill>
                      <a:srgbClr val="FFFFFF"/>
                    </a:solidFill>
                  </a:tcPr>
                </a:tc>
                <a:tc vMerge="1">
                  <a:txBody>
                    <a:bodyPr/>
                    <a:lstStyle/>
                    <a:p>
                      <a:endParaRPr lang="en-US"/>
                    </a:p>
                  </a:txBody>
                  <a:tcPr/>
                </a:tc>
                <a:extLst>
                  <a:ext uri="{0D108BD9-81ED-4DB2-BD59-A6C34878D82A}">
                    <a16:rowId xmlns:a16="http://schemas.microsoft.com/office/drawing/2014/main" val="10008"/>
                  </a:ext>
                </a:extLst>
              </a:tr>
              <a:tr h="327525">
                <a:tc vMerge="1">
                  <a:txBody>
                    <a:bodyPr/>
                    <a:lstStyle/>
                    <a:p>
                      <a:endParaRPr lang="en-US"/>
                    </a:p>
                  </a:txBody>
                  <a:tcPr/>
                </a:tc>
                <a:tc>
                  <a:txBody>
                    <a:bodyPr/>
                    <a:lstStyle/>
                    <a:p>
                      <a:pPr marL="0" marR="0" lvl="0" indent="0" algn="l" rtl="0">
                        <a:lnSpc>
                          <a:spcPct val="100000"/>
                        </a:lnSpc>
                        <a:spcBef>
                          <a:spcPts val="0"/>
                        </a:spcBef>
                        <a:spcAft>
                          <a:spcPts val="0"/>
                        </a:spcAft>
                        <a:buClr>
                          <a:srgbClr val="000000"/>
                        </a:buClr>
                        <a:buSzPts val="1600"/>
                        <a:buFont typeface="Arial"/>
                        <a:buNone/>
                      </a:pPr>
                      <a:endParaRPr sz="1600" u="none" strike="noStrike" cap="none"/>
                    </a:p>
                  </a:txBody>
                  <a:tcPr marL="16675" marR="16675"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C76121"/>
                      </a:solidFill>
                      <a:prstDash val="solid"/>
                      <a:round/>
                      <a:headEnd type="none" w="sm" len="sm"/>
                      <a:tailEnd type="none" w="sm" len="sm"/>
                    </a:lnB>
                    <a:solidFill>
                      <a:srgbClr val="F8F8F8"/>
                    </a:solidFill>
                  </a:tcPr>
                </a:tc>
                <a:tc vMerge="1">
                  <a:txBody>
                    <a:bodyPr/>
                    <a:lstStyle/>
                    <a:p>
                      <a:endParaRPr lang="en-US"/>
                    </a:p>
                  </a:txBody>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b="0" u="none" strike="noStrike" cap="none">
                          <a:solidFill>
                            <a:srgbClr val="B85B22"/>
                          </a:solidFill>
                          <a:latin typeface="Roboto"/>
                          <a:ea typeface="Roboto"/>
                          <a:cs typeface="Roboto"/>
                          <a:sym typeface="Roboto"/>
                        </a:rPr>
                        <a:t>- Research Paper </a:t>
                      </a:r>
                      <a:endParaRPr sz="1400" u="none" strike="noStrike" cap="none"/>
                    </a:p>
                  </a:txBody>
                  <a:tcPr marL="16675" marR="16675" marT="0" marB="0" anchor="ctr">
                    <a:lnL w="9525" cap="flat" cmpd="sng">
                      <a:solidFill>
                        <a:srgbClr val="000000">
                          <a:alpha val="0"/>
                        </a:srgbClr>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C76121"/>
                      </a:solidFill>
                      <a:prstDash val="solid"/>
                      <a:round/>
                      <a:headEnd type="none" w="sm" len="sm"/>
                      <a:tailEnd type="none" w="sm" len="sm"/>
                    </a:lnB>
                    <a:solidFill>
                      <a:srgbClr val="F8F8F8"/>
                    </a:solidFill>
                  </a:tcPr>
                </a:tc>
                <a:tc>
                  <a:txBody>
                    <a:bodyPr/>
                    <a:lstStyle/>
                    <a:p>
                      <a:pPr marL="0" marR="0" lvl="0" indent="0" algn="l" rtl="0">
                        <a:lnSpc>
                          <a:spcPct val="100000"/>
                        </a:lnSpc>
                        <a:spcBef>
                          <a:spcPts val="0"/>
                        </a:spcBef>
                        <a:spcAft>
                          <a:spcPts val="0"/>
                        </a:spcAft>
                        <a:buClr>
                          <a:srgbClr val="000000"/>
                        </a:buClr>
                        <a:buSzPts val="1600"/>
                        <a:buFont typeface="Arial"/>
                        <a:buNone/>
                      </a:pPr>
                      <a:endParaRPr sz="1600" u="none" strike="noStrike" cap="none"/>
                    </a:p>
                  </a:txBody>
                  <a:tcPr marL="16675" marR="16675" marT="0" marB="0" anchor="ctr">
                    <a:lnL w="9525" cap="flat" cmpd="sng">
                      <a:solidFill>
                        <a:srgbClr val="D9D9D9"/>
                      </a:solidFill>
                      <a:prstDash val="solid"/>
                      <a:round/>
                      <a:headEnd type="none" w="sm" len="sm"/>
                      <a:tailEnd type="none" w="sm" len="sm"/>
                    </a:lnL>
                    <a:lnR w="9525" cap="flat" cmpd="sng">
                      <a:solidFill>
                        <a:srgbClr val="CCCCCC"/>
                      </a:solidFill>
                      <a:prstDash val="dot"/>
                      <a:round/>
                      <a:headEnd type="none" w="sm" len="sm"/>
                      <a:tailEnd type="none" w="sm" len="sm"/>
                    </a:lnR>
                    <a:lnT w="9525" cap="flat" cmpd="sng">
                      <a:solidFill>
                        <a:srgbClr val="CCCCCC"/>
                      </a:solidFill>
                      <a:prstDash val="dot"/>
                      <a:round/>
                      <a:headEnd type="none" w="sm" len="sm"/>
                      <a:tailEnd type="none" w="sm" len="sm"/>
                    </a:lnT>
                    <a:lnB w="12700" cap="flat" cmpd="sng">
                      <a:solidFill>
                        <a:srgbClr val="C76121"/>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1600"/>
                        <a:buFont typeface="Arial"/>
                        <a:buNone/>
                      </a:pPr>
                      <a:endParaRPr sz="1600" u="none" strike="noStrike" cap="none"/>
                    </a:p>
                  </a:txBody>
                  <a:tcPr marL="16675" marR="16675" marT="0" marB="0" anchor="ctr">
                    <a:lnL w="9525" cap="flat" cmpd="sng">
                      <a:solidFill>
                        <a:srgbClr val="CCCCCC"/>
                      </a:solidFill>
                      <a:prstDash val="dot"/>
                      <a:round/>
                      <a:headEnd type="none" w="sm" len="sm"/>
                      <a:tailEnd type="none" w="sm" len="sm"/>
                    </a:lnL>
                    <a:lnR w="9525" cap="flat" cmpd="sng">
                      <a:solidFill>
                        <a:srgbClr val="CCCCCC"/>
                      </a:solidFill>
                      <a:prstDash val="dot"/>
                      <a:round/>
                      <a:headEnd type="none" w="sm" len="sm"/>
                      <a:tailEnd type="none" w="sm" len="sm"/>
                    </a:lnR>
                    <a:lnT w="9525" cap="flat" cmpd="sng">
                      <a:solidFill>
                        <a:srgbClr val="CCCCCC"/>
                      </a:solidFill>
                      <a:prstDash val="dot"/>
                      <a:round/>
                      <a:headEnd type="none" w="sm" len="sm"/>
                      <a:tailEnd type="none" w="sm" len="sm"/>
                    </a:lnT>
                    <a:lnB w="12700" cap="flat" cmpd="sng">
                      <a:solidFill>
                        <a:srgbClr val="C76121"/>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1600"/>
                        <a:buFont typeface="Arial"/>
                        <a:buNone/>
                      </a:pPr>
                      <a:endParaRPr sz="1600" u="none" strike="noStrike" cap="none"/>
                    </a:p>
                  </a:txBody>
                  <a:tcPr marL="16675" marR="16675" marT="0" marB="0" anchor="ctr">
                    <a:lnL w="9525" cap="flat" cmpd="sng">
                      <a:solidFill>
                        <a:srgbClr val="CCCCCC"/>
                      </a:solidFill>
                      <a:prstDash val="dot"/>
                      <a:round/>
                      <a:headEnd type="none" w="sm" len="sm"/>
                      <a:tailEnd type="none" w="sm" len="sm"/>
                    </a:lnL>
                    <a:lnR w="9525" cap="flat" cmpd="sng">
                      <a:solidFill>
                        <a:srgbClr val="CCCCCC"/>
                      </a:solidFill>
                      <a:prstDash val="dot"/>
                      <a:round/>
                      <a:headEnd type="none" w="sm" len="sm"/>
                      <a:tailEnd type="none" w="sm" len="sm"/>
                    </a:lnR>
                    <a:lnT w="9525" cap="flat" cmpd="sng">
                      <a:solidFill>
                        <a:srgbClr val="CCCCCC"/>
                      </a:solidFill>
                      <a:prstDash val="dot"/>
                      <a:round/>
                      <a:headEnd type="none" w="sm" len="sm"/>
                      <a:tailEnd type="none" w="sm" len="sm"/>
                    </a:lnT>
                    <a:lnB w="12700" cap="flat" cmpd="sng">
                      <a:solidFill>
                        <a:srgbClr val="C76121"/>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1600"/>
                        <a:buFont typeface="Arial"/>
                        <a:buNone/>
                      </a:pPr>
                      <a:endParaRPr sz="1600" u="none" strike="noStrike" cap="none"/>
                    </a:p>
                  </a:txBody>
                  <a:tcPr marL="16675" marR="16675" marT="0" marB="0" anchor="ctr">
                    <a:lnL w="9525" cap="flat" cmpd="sng">
                      <a:solidFill>
                        <a:srgbClr val="CCCCCC"/>
                      </a:solidFill>
                      <a:prstDash val="dot"/>
                      <a:round/>
                      <a:headEnd type="none" w="sm" len="sm"/>
                      <a:tailEnd type="none" w="sm" len="sm"/>
                    </a:lnL>
                    <a:lnR w="9525" cap="flat" cmpd="sng">
                      <a:solidFill>
                        <a:srgbClr val="CCCCCC"/>
                      </a:solidFill>
                      <a:prstDash val="dot"/>
                      <a:round/>
                      <a:headEnd type="none" w="sm" len="sm"/>
                      <a:tailEnd type="none" w="sm" len="sm"/>
                    </a:lnR>
                    <a:lnT w="9525" cap="flat" cmpd="sng">
                      <a:solidFill>
                        <a:srgbClr val="CCCCCC"/>
                      </a:solidFill>
                      <a:prstDash val="dot"/>
                      <a:round/>
                      <a:headEnd type="none" w="sm" len="sm"/>
                      <a:tailEnd type="none" w="sm" len="sm"/>
                    </a:lnT>
                    <a:lnB w="12700" cap="flat" cmpd="sng">
                      <a:solidFill>
                        <a:srgbClr val="C76121"/>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1600"/>
                        <a:buFont typeface="Arial"/>
                        <a:buNone/>
                      </a:pPr>
                      <a:endParaRPr sz="1600" u="none" strike="noStrike" cap="none"/>
                    </a:p>
                  </a:txBody>
                  <a:tcPr marL="16675" marR="16675" marT="0" marB="0" anchor="ctr">
                    <a:lnL w="9525" cap="flat" cmpd="sng">
                      <a:solidFill>
                        <a:srgbClr val="CCCCCC"/>
                      </a:solidFill>
                      <a:prstDash val="dot"/>
                      <a:round/>
                      <a:headEnd type="none" w="sm" len="sm"/>
                      <a:tailEnd type="none" w="sm" len="sm"/>
                    </a:lnL>
                    <a:lnR w="9525" cap="flat" cmpd="sng">
                      <a:solidFill>
                        <a:srgbClr val="CCCCCC"/>
                      </a:solidFill>
                      <a:prstDash val="dot"/>
                      <a:round/>
                      <a:headEnd type="none" w="sm" len="sm"/>
                      <a:tailEnd type="none" w="sm" len="sm"/>
                    </a:lnR>
                    <a:lnT w="9525" cap="flat" cmpd="sng">
                      <a:solidFill>
                        <a:srgbClr val="CCCCCC"/>
                      </a:solidFill>
                      <a:prstDash val="dot"/>
                      <a:round/>
                      <a:headEnd type="none" w="sm" len="sm"/>
                      <a:tailEnd type="none" w="sm" len="sm"/>
                    </a:lnT>
                    <a:lnB w="12700" cap="flat" cmpd="sng">
                      <a:solidFill>
                        <a:srgbClr val="C76121"/>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1600"/>
                        <a:buFont typeface="Arial"/>
                        <a:buNone/>
                      </a:pPr>
                      <a:endParaRPr sz="1600" u="none" strike="noStrike" cap="none"/>
                    </a:p>
                  </a:txBody>
                  <a:tcPr marL="16675" marR="16675" marT="0" marB="0" anchor="ctr">
                    <a:lnL w="9525" cap="flat" cmpd="sng">
                      <a:solidFill>
                        <a:srgbClr val="CCCCCC"/>
                      </a:solidFill>
                      <a:prstDash val="dot"/>
                      <a:round/>
                      <a:headEnd type="none" w="sm" len="sm"/>
                      <a:tailEnd type="none" w="sm" len="sm"/>
                    </a:lnL>
                    <a:lnR w="9525" cap="flat" cmpd="sng">
                      <a:solidFill>
                        <a:srgbClr val="CCCCCC"/>
                      </a:solidFill>
                      <a:prstDash val="dot"/>
                      <a:round/>
                      <a:headEnd type="none" w="sm" len="sm"/>
                      <a:tailEnd type="none" w="sm" len="sm"/>
                    </a:lnR>
                    <a:lnT w="9525" cap="flat" cmpd="sng">
                      <a:solidFill>
                        <a:srgbClr val="CCCCCC"/>
                      </a:solidFill>
                      <a:prstDash val="dot"/>
                      <a:round/>
                      <a:headEnd type="none" w="sm" len="sm"/>
                      <a:tailEnd type="none" w="sm" len="sm"/>
                    </a:lnT>
                    <a:lnB w="12700" cap="flat" cmpd="sng">
                      <a:solidFill>
                        <a:srgbClr val="C76121"/>
                      </a:solidFill>
                      <a:prstDash val="solid"/>
                      <a:round/>
                      <a:headEnd type="none" w="sm" len="sm"/>
                      <a:tailEnd type="none" w="sm" len="sm"/>
                    </a:lnB>
                    <a:solidFill>
                      <a:srgbClr val="FFFFFF"/>
                    </a:solidFill>
                  </a:tcPr>
                </a:tc>
                <a:tc gridSpan="4">
                  <a:txBody>
                    <a:bodyPr/>
                    <a:lstStyle/>
                    <a:p>
                      <a:pPr marL="0" marR="0" lvl="0" indent="0" algn="ctr" rtl="0">
                        <a:lnSpc>
                          <a:spcPct val="100000"/>
                        </a:lnSpc>
                        <a:spcBef>
                          <a:spcPts val="0"/>
                        </a:spcBef>
                        <a:spcAft>
                          <a:spcPts val="0"/>
                        </a:spcAft>
                        <a:buClr>
                          <a:srgbClr val="000000"/>
                        </a:buClr>
                        <a:buSzPts val="800"/>
                        <a:buFont typeface="Arial"/>
                        <a:buNone/>
                      </a:pPr>
                      <a:r>
                        <a:rPr lang="en-US" sz="800" b="0" u="none" strike="noStrike" cap="none">
                          <a:solidFill>
                            <a:srgbClr val="000000"/>
                          </a:solidFill>
                          <a:latin typeface="Roboto"/>
                          <a:ea typeface="Roboto"/>
                          <a:cs typeface="Roboto"/>
                          <a:sym typeface="Roboto"/>
                        </a:rPr>
                        <a:t>Final research paper</a:t>
                      </a:r>
                      <a:endParaRPr sz="1400" u="none" strike="noStrike" cap="none"/>
                    </a:p>
                  </a:txBody>
                  <a:tcPr marL="16675" marR="16675" marT="0" marB="0" anchor="ctr">
                    <a:lnL w="9525" cap="flat" cmpd="sng">
                      <a:solidFill>
                        <a:srgbClr val="CCCCCC"/>
                      </a:solidFill>
                      <a:prstDash val="dot"/>
                      <a:round/>
                      <a:headEnd type="none" w="sm" len="sm"/>
                      <a:tailEnd type="none" w="sm" len="sm"/>
                    </a:lnL>
                    <a:lnR w="9525" cap="flat" cmpd="sng">
                      <a:solidFill>
                        <a:srgbClr val="CCCCCC"/>
                      </a:solidFill>
                      <a:prstDash val="dot"/>
                      <a:round/>
                      <a:headEnd type="none" w="sm" len="sm"/>
                      <a:tailEnd type="none" w="sm" len="sm"/>
                    </a:lnR>
                    <a:lnT w="9525" cap="flat" cmpd="sng">
                      <a:solidFill>
                        <a:srgbClr val="CCCCCC"/>
                      </a:solidFill>
                      <a:prstDash val="dot"/>
                      <a:round/>
                      <a:headEnd type="none" w="sm" len="sm"/>
                      <a:tailEnd type="none" w="sm" len="sm"/>
                    </a:lnT>
                    <a:lnB w="12700" cap="flat" cmpd="sng">
                      <a:solidFill>
                        <a:srgbClr val="C76121"/>
                      </a:solidFill>
                      <a:prstDash val="solid"/>
                      <a:round/>
                      <a:headEnd type="none" w="sm" len="sm"/>
                      <a:tailEnd type="none" w="sm" len="sm"/>
                    </a:lnB>
                    <a:solidFill>
                      <a:srgbClr val="EFEFEF"/>
                    </a:solidFill>
                  </a:tcPr>
                </a:tc>
                <a:tc hMerge="1">
                  <a:txBody>
                    <a:bodyPr/>
                    <a:lstStyle/>
                    <a:p>
                      <a:endParaRPr lang="en-US"/>
                    </a:p>
                  </a:txBody>
                  <a:tcPr/>
                </a:tc>
                <a:tc hMerge="1">
                  <a:txBody>
                    <a:bodyPr/>
                    <a:lstStyle/>
                    <a:p>
                      <a:endParaRPr lang="en-US"/>
                    </a:p>
                  </a:txBody>
                  <a:tcPr/>
                </a:tc>
                <a:tc hMerge="1">
                  <a:txBody>
                    <a:bodyPr/>
                    <a:lstStyle/>
                    <a:p>
                      <a:endParaRPr lang="en-US"/>
                    </a:p>
                  </a:txBody>
                  <a:tcPr/>
                </a:tc>
                <a:tc vMerge="1">
                  <a:txBody>
                    <a:bodyPr/>
                    <a:lstStyle/>
                    <a:p>
                      <a:endParaRPr lang="en-US"/>
                    </a:p>
                  </a:txBody>
                  <a:tcPr/>
                </a:tc>
                <a:extLst>
                  <a:ext uri="{0D108BD9-81ED-4DB2-BD59-A6C34878D82A}">
                    <a16:rowId xmlns:a16="http://schemas.microsoft.com/office/drawing/2014/main" val="10009"/>
                  </a:ext>
                </a:extLst>
              </a:tr>
              <a:tr h="327525">
                <a:tc rowSpan="3">
                  <a:txBody>
                    <a:bodyPr/>
                    <a:lstStyle/>
                    <a:p>
                      <a:pPr marL="0" marR="0" lvl="0" indent="0" algn="ctr" rtl="0">
                        <a:lnSpc>
                          <a:spcPct val="100000"/>
                        </a:lnSpc>
                        <a:spcBef>
                          <a:spcPts val="0"/>
                        </a:spcBef>
                        <a:spcAft>
                          <a:spcPts val="0"/>
                        </a:spcAft>
                        <a:buClr>
                          <a:srgbClr val="000000"/>
                        </a:buClr>
                        <a:buSzPts val="1200"/>
                        <a:buFont typeface="Arial"/>
                        <a:buNone/>
                      </a:pPr>
                      <a:r>
                        <a:rPr lang="en-US" sz="1200" b="0" u="none" strike="noStrike" cap="none">
                          <a:solidFill>
                            <a:srgbClr val="FFFFFF"/>
                          </a:solidFill>
                          <a:latin typeface="Roboto"/>
                          <a:ea typeface="Roboto"/>
                          <a:cs typeface="Roboto"/>
                          <a:sym typeface="Roboto"/>
                        </a:rPr>
                        <a:t>4</a:t>
                      </a:r>
                      <a:endParaRPr sz="1400" u="none" strike="noStrike" cap="none"/>
                    </a:p>
                  </a:txBody>
                  <a:tcPr marL="16675" marR="16675"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38761D"/>
                    </a:solidFill>
                  </a:tcPr>
                </a:tc>
                <a:tc>
                  <a:txBody>
                    <a:bodyPr/>
                    <a:lstStyle/>
                    <a:p>
                      <a:pPr marL="0" marR="0" lvl="0" indent="0" algn="l" rtl="0">
                        <a:lnSpc>
                          <a:spcPct val="100000"/>
                        </a:lnSpc>
                        <a:spcBef>
                          <a:spcPts val="0"/>
                        </a:spcBef>
                        <a:spcAft>
                          <a:spcPts val="0"/>
                        </a:spcAft>
                        <a:buClr>
                          <a:srgbClr val="000000"/>
                        </a:buClr>
                        <a:buSzPts val="1600"/>
                        <a:buFont typeface="Arial"/>
                        <a:buNone/>
                      </a:pPr>
                      <a:endParaRPr sz="1600" u="none" strike="noStrike" cap="none"/>
                    </a:p>
                  </a:txBody>
                  <a:tcPr marL="16675" marR="16675"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6121"/>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8F8F8"/>
                    </a:solidFill>
                  </a:tcPr>
                </a:tc>
                <a:tc rowSpan="3">
                  <a:txBody>
                    <a:bodyPr/>
                    <a:lstStyle/>
                    <a:p>
                      <a:pPr marL="0" marR="0" lvl="0" indent="0" algn="l" rtl="0">
                        <a:lnSpc>
                          <a:spcPct val="100000"/>
                        </a:lnSpc>
                        <a:spcBef>
                          <a:spcPts val="0"/>
                        </a:spcBef>
                        <a:spcAft>
                          <a:spcPts val="0"/>
                        </a:spcAft>
                        <a:buClr>
                          <a:srgbClr val="000000"/>
                        </a:buClr>
                        <a:buSzPts val="1200"/>
                        <a:buFont typeface="Arial"/>
                        <a:buNone/>
                      </a:pPr>
                      <a:r>
                        <a:rPr lang="en-US" sz="1200" b="1" u="none" strike="noStrike" cap="none">
                          <a:solidFill>
                            <a:srgbClr val="38761D"/>
                          </a:solidFill>
                          <a:latin typeface="Roboto"/>
                          <a:ea typeface="Roboto"/>
                          <a:cs typeface="Roboto"/>
                          <a:sym typeface="Roboto"/>
                        </a:rPr>
                        <a:t>Communication</a:t>
                      </a:r>
                      <a:endParaRPr sz="1400" u="none" strike="noStrike" cap="none"/>
                    </a:p>
                  </a:txBody>
                  <a:tcPr marL="16675" marR="16675"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6121"/>
                      </a:solidFill>
                      <a:prstDash val="solid"/>
                      <a:round/>
                      <a:headEnd type="none" w="sm" len="sm"/>
                      <a:tailEnd type="none" w="sm" len="sm"/>
                    </a:lnT>
                    <a:lnB w="12700" cap="flat" cmpd="sng">
                      <a:solidFill>
                        <a:srgbClr val="38761D"/>
                      </a:solidFill>
                      <a:prstDash val="solid"/>
                      <a:round/>
                      <a:headEnd type="none" w="sm" len="sm"/>
                      <a:tailEnd type="none" w="sm" len="sm"/>
                    </a:lnB>
                    <a:solidFill>
                      <a:srgbClr val="F8F8F8"/>
                    </a:solidFill>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b="0" u="none" strike="noStrike" cap="none">
                          <a:solidFill>
                            <a:srgbClr val="38761D"/>
                          </a:solidFill>
                          <a:latin typeface="Roboto"/>
                          <a:ea typeface="Roboto"/>
                          <a:cs typeface="Roboto"/>
                          <a:sym typeface="Roboto"/>
                        </a:rPr>
                        <a:t>- Showcase Draft</a:t>
                      </a:r>
                      <a:endParaRPr sz="1400" u="none" strike="noStrike" cap="none"/>
                    </a:p>
                  </a:txBody>
                  <a:tcPr marL="16675" marR="16675" marT="0" marB="0" anchor="ctr">
                    <a:lnL w="9525" cap="flat" cmpd="sng">
                      <a:solidFill>
                        <a:srgbClr val="000000">
                          <a:alpha val="0"/>
                        </a:srgbClr>
                      </a:solidFill>
                      <a:prstDash val="solid"/>
                      <a:round/>
                      <a:headEnd type="none" w="sm" len="sm"/>
                      <a:tailEnd type="none" w="sm" len="sm"/>
                    </a:lnL>
                    <a:lnR w="9525" cap="flat" cmpd="sng">
                      <a:solidFill>
                        <a:srgbClr val="D9D9D9"/>
                      </a:solidFill>
                      <a:prstDash val="solid"/>
                      <a:round/>
                      <a:headEnd type="none" w="sm" len="sm"/>
                      <a:tailEnd type="none" w="sm" len="sm"/>
                    </a:lnR>
                    <a:lnT w="12700" cap="flat" cmpd="sng">
                      <a:solidFill>
                        <a:srgbClr val="C76121"/>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8F8F8"/>
                    </a:solidFill>
                  </a:tcPr>
                </a:tc>
                <a:tc>
                  <a:txBody>
                    <a:bodyPr/>
                    <a:lstStyle/>
                    <a:p>
                      <a:pPr marL="0" marR="0" lvl="0" indent="0" algn="l" rtl="0">
                        <a:lnSpc>
                          <a:spcPct val="100000"/>
                        </a:lnSpc>
                        <a:spcBef>
                          <a:spcPts val="0"/>
                        </a:spcBef>
                        <a:spcAft>
                          <a:spcPts val="0"/>
                        </a:spcAft>
                        <a:buClr>
                          <a:srgbClr val="000000"/>
                        </a:buClr>
                        <a:buSzPts val="1600"/>
                        <a:buFont typeface="Arial"/>
                        <a:buNone/>
                      </a:pPr>
                      <a:endParaRPr sz="1600" u="none" strike="noStrike" cap="none"/>
                    </a:p>
                  </a:txBody>
                  <a:tcPr marL="16675" marR="16675" marT="0" marB="0" anchor="ctr">
                    <a:lnL w="9525" cap="flat" cmpd="sng">
                      <a:solidFill>
                        <a:srgbClr val="D9D9D9"/>
                      </a:solidFill>
                      <a:prstDash val="solid"/>
                      <a:round/>
                      <a:headEnd type="none" w="sm" len="sm"/>
                      <a:tailEnd type="none" w="sm" len="sm"/>
                    </a:lnL>
                    <a:lnR w="9525" cap="flat" cmpd="sng">
                      <a:solidFill>
                        <a:srgbClr val="CCCCCC"/>
                      </a:solidFill>
                      <a:prstDash val="dot"/>
                      <a:round/>
                      <a:headEnd type="none" w="sm" len="sm"/>
                      <a:tailEnd type="none" w="sm" len="sm"/>
                    </a:lnR>
                    <a:lnT w="12700" cap="flat" cmpd="sng">
                      <a:solidFill>
                        <a:srgbClr val="C76121"/>
                      </a:solidFill>
                      <a:prstDash val="solid"/>
                      <a:round/>
                      <a:headEnd type="none" w="sm" len="sm"/>
                      <a:tailEnd type="none" w="sm" len="sm"/>
                    </a:lnT>
                    <a:lnB w="9525" cap="flat" cmpd="sng">
                      <a:solidFill>
                        <a:srgbClr val="CCCCCC"/>
                      </a:solidFill>
                      <a:prstDash val="dot"/>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1600"/>
                        <a:buFont typeface="Arial"/>
                        <a:buNone/>
                      </a:pPr>
                      <a:endParaRPr sz="1600" u="none" strike="noStrike" cap="none"/>
                    </a:p>
                  </a:txBody>
                  <a:tcPr marL="16675" marR="16675" marT="0" marB="0" anchor="ctr">
                    <a:lnL w="9525" cap="flat" cmpd="sng">
                      <a:solidFill>
                        <a:srgbClr val="CCCCCC"/>
                      </a:solidFill>
                      <a:prstDash val="dot"/>
                      <a:round/>
                      <a:headEnd type="none" w="sm" len="sm"/>
                      <a:tailEnd type="none" w="sm" len="sm"/>
                    </a:lnL>
                    <a:lnR w="9525" cap="flat" cmpd="sng">
                      <a:solidFill>
                        <a:srgbClr val="CCCCCC"/>
                      </a:solidFill>
                      <a:prstDash val="dot"/>
                      <a:round/>
                      <a:headEnd type="none" w="sm" len="sm"/>
                      <a:tailEnd type="none" w="sm" len="sm"/>
                    </a:lnR>
                    <a:lnT w="12700" cap="flat" cmpd="sng">
                      <a:solidFill>
                        <a:srgbClr val="C76121"/>
                      </a:solidFill>
                      <a:prstDash val="solid"/>
                      <a:round/>
                      <a:headEnd type="none" w="sm" len="sm"/>
                      <a:tailEnd type="none" w="sm" len="sm"/>
                    </a:lnT>
                    <a:lnB w="9525" cap="flat" cmpd="sng">
                      <a:solidFill>
                        <a:srgbClr val="CCCCCC"/>
                      </a:solidFill>
                      <a:prstDash val="dot"/>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1600"/>
                        <a:buFont typeface="Arial"/>
                        <a:buNone/>
                      </a:pPr>
                      <a:endParaRPr sz="1600" u="none" strike="noStrike" cap="none"/>
                    </a:p>
                  </a:txBody>
                  <a:tcPr marL="16675" marR="16675" marT="0" marB="0" anchor="ctr">
                    <a:lnL w="9525" cap="flat" cmpd="sng">
                      <a:solidFill>
                        <a:srgbClr val="CCCCCC"/>
                      </a:solidFill>
                      <a:prstDash val="dot"/>
                      <a:round/>
                      <a:headEnd type="none" w="sm" len="sm"/>
                      <a:tailEnd type="none" w="sm" len="sm"/>
                    </a:lnL>
                    <a:lnR w="9525" cap="flat" cmpd="sng">
                      <a:solidFill>
                        <a:srgbClr val="CCCCCC"/>
                      </a:solidFill>
                      <a:prstDash val="dot"/>
                      <a:round/>
                      <a:headEnd type="none" w="sm" len="sm"/>
                      <a:tailEnd type="none" w="sm" len="sm"/>
                    </a:lnR>
                    <a:lnT w="12700" cap="flat" cmpd="sng">
                      <a:solidFill>
                        <a:srgbClr val="C76121"/>
                      </a:solidFill>
                      <a:prstDash val="solid"/>
                      <a:round/>
                      <a:headEnd type="none" w="sm" len="sm"/>
                      <a:tailEnd type="none" w="sm" len="sm"/>
                    </a:lnT>
                    <a:lnB w="9525" cap="flat" cmpd="sng">
                      <a:solidFill>
                        <a:srgbClr val="CCCCCC"/>
                      </a:solidFill>
                      <a:prstDash val="dot"/>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1600"/>
                        <a:buFont typeface="Arial"/>
                        <a:buNone/>
                      </a:pPr>
                      <a:endParaRPr sz="1600" u="none" strike="noStrike" cap="none"/>
                    </a:p>
                  </a:txBody>
                  <a:tcPr marL="16675" marR="16675" marT="0" marB="0" anchor="ctr">
                    <a:lnL w="9525" cap="flat" cmpd="sng">
                      <a:solidFill>
                        <a:srgbClr val="CCCCCC"/>
                      </a:solidFill>
                      <a:prstDash val="dot"/>
                      <a:round/>
                      <a:headEnd type="none" w="sm" len="sm"/>
                      <a:tailEnd type="none" w="sm" len="sm"/>
                    </a:lnL>
                    <a:lnR w="9525" cap="flat" cmpd="sng">
                      <a:solidFill>
                        <a:srgbClr val="CCCCCC"/>
                      </a:solidFill>
                      <a:prstDash val="dot"/>
                      <a:round/>
                      <a:headEnd type="none" w="sm" len="sm"/>
                      <a:tailEnd type="none" w="sm" len="sm"/>
                    </a:lnR>
                    <a:lnT w="12700" cap="flat" cmpd="sng">
                      <a:solidFill>
                        <a:srgbClr val="C76121"/>
                      </a:solidFill>
                      <a:prstDash val="solid"/>
                      <a:round/>
                      <a:headEnd type="none" w="sm" len="sm"/>
                      <a:tailEnd type="none" w="sm" len="sm"/>
                    </a:lnT>
                    <a:lnB w="9525" cap="flat" cmpd="sng">
                      <a:solidFill>
                        <a:srgbClr val="CCCCCC"/>
                      </a:solidFill>
                      <a:prstDash val="dot"/>
                      <a:round/>
                      <a:headEnd type="none" w="sm" len="sm"/>
                      <a:tailEnd type="none" w="sm" len="sm"/>
                    </a:lnB>
                    <a:solidFill>
                      <a:srgbClr val="FFFFFF"/>
                    </a:solidFill>
                  </a:tcPr>
                </a:tc>
                <a:tc gridSpan="2">
                  <a:txBody>
                    <a:bodyPr/>
                    <a:lstStyle/>
                    <a:p>
                      <a:pPr marL="0" marR="0" lvl="0" indent="0" algn="ctr" rtl="0">
                        <a:lnSpc>
                          <a:spcPct val="100000"/>
                        </a:lnSpc>
                        <a:spcBef>
                          <a:spcPts val="0"/>
                        </a:spcBef>
                        <a:spcAft>
                          <a:spcPts val="0"/>
                        </a:spcAft>
                        <a:buClr>
                          <a:srgbClr val="000000"/>
                        </a:buClr>
                        <a:buSzPts val="800"/>
                        <a:buFont typeface="Arial"/>
                        <a:buNone/>
                      </a:pPr>
                      <a:r>
                        <a:rPr lang="en-US" sz="800" b="0" u="none" strike="noStrike" cap="none">
                          <a:solidFill>
                            <a:srgbClr val="000000"/>
                          </a:solidFill>
                          <a:latin typeface="Roboto"/>
                          <a:ea typeface="Roboto"/>
                          <a:cs typeface="Roboto"/>
                          <a:sym typeface="Roboto"/>
                        </a:rPr>
                        <a:t>Showcase draft</a:t>
                      </a:r>
                      <a:endParaRPr sz="1400" u="none" strike="noStrike" cap="none"/>
                    </a:p>
                  </a:txBody>
                  <a:tcPr marL="16675" marR="16675" marT="0" marB="0" anchor="ctr">
                    <a:lnL w="9525" cap="flat" cmpd="sng">
                      <a:solidFill>
                        <a:srgbClr val="CCCCCC"/>
                      </a:solidFill>
                      <a:prstDash val="dot"/>
                      <a:round/>
                      <a:headEnd type="none" w="sm" len="sm"/>
                      <a:tailEnd type="none" w="sm" len="sm"/>
                    </a:lnL>
                    <a:lnR w="9525" cap="flat" cmpd="sng">
                      <a:solidFill>
                        <a:srgbClr val="CCCCCC"/>
                      </a:solidFill>
                      <a:prstDash val="dot"/>
                      <a:round/>
                      <a:headEnd type="none" w="sm" len="sm"/>
                      <a:tailEnd type="none" w="sm" len="sm"/>
                    </a:lnR>
                    <a:lnT w="12700" cap="flat" cmpd="sng">
                      <a:solidFill>
                        <a:srgbClr val="C76121"/>
                      </a:solidFill>
                      <a:prstDash val="solid"/>
                      <a:round/>
                      <a:headEnd type="none" w="sm" len="sm"/>
                      <a:tailEnd type="none" w="sm" len="sm"/>
                    </a:lnT>
                    <a:lnB w="9525" cap="flat" cmpd="sng">
                      <a:solidFill>
                        <a:srgbClr val="CCCCCC"/>
                      </a:solidFill>
                      <a:prstDash val="dot"/>
                      <a:round/>
                      <a:headEnd type="none" w="sm" len="sm"/>
                      <a:tailEnd type="none" w="sm" len="sm"/>
                    </a:lnB>
                    <a:solidFill>
                      <a:srgbClr val="EFEFEF"/>
                    </a:solidFill>
                  </a:tcPr>
                </a:tc>
                <a:tc hMerge="1">
                  <a:txBody>
                    <a:bodyPr/>
                    <a:lstStyle/>
                    <a:p>
                      <a:endParaRPr lang="en-US"/>
                    </a:p>
                  </a:txBody>
                  <a:tcPr/>
                </a:tc>
                <a:tc>
                  <a:txBody>
                    <a:bodyPr/>
                    <a:lstStyle/>
                    <a:p>
                      <a:pPr marL="0" marR="0" lvl="0" indent="0" algn="l" rtl="0">
                        <a:lnSpc>
                          <a:spcPct val="100000"/>
                        </a:lnSpc>
                        <a:spcBef>
                          <a:spcPts val="0"/>
                        </a:spcBef>
                        <a:spcAft>
                          <a:spcPts val="0"/>
                        </a:spcAft>
                        <a:buClr>
                          <a:srgbClr val="000000"/>
                        </a:buClr>
                        <a:buSzPts val="1600"/>
                        <a:buFont typeface="Arial"/>
                        <a:buNone/>
                      </a:pPr>
                      <a:endParaRPr sz="1600" u="none" strike="noStrike" cap="none"/>
                    </a:p>
                  </a:txBody>
                  <a:tcPr marL="16675" marR="16675" marT="0" marB="0" anchor="ctr">
                    <a:lnL w="9525" cap="flat" cmpd="sng">
                      <a:solidFill>
                        <a:srgbClr val="CCCCCC"/>
                      </a:solidFill>
                      <a:prstDash val="dot"/>
                      <a:round/>
                      <a:headEnd type="none" w="sm" len="sm"/>
                      <a:tailEnd type="none" w="sm" len="sm"/>
                    </a:lnL>
                    <a:lnR w="9525" cap="flat" cmpd="sng">
                      <a:solidFill>
                        <a:srgbClr val="CCCCCC"/>
                      </a:solidFill>
                      <a:prstDash val="dot"/>
                      <a:round/>
                      <a:headEnd type="none" w="sm" len="sm"/>
                      <a:tailEnd type="none" w="sm" len="sm"/>
                    </a:lnR>
                    <a:lnT w="12700" cap="flat" cmpd="sng">
                      <a:solidFill>
                        <a:srgbClr val="C76121"/>
                      </a:solidFill>
                      <a:prstDash val="solid"/>
                      <a:round/>
                      <a:headEnd type="none" w="sm" len="sm"/>
                      <a:tailEnd type="none" w="sm" len="sm"/>
                    </a:lnT>
                    <a:lnB w="9525" cap="flat" cmpd="sng">
                      <a:solidFill>
                        <a:srgbClr val="CCCCCC"/>
                      </a:solidFill>
                      <a:prstDash val="dot"/>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1600"/>
                        <a:buFont typeface="Arial"/>
                        <a:buNone/>
                      </a:pPr>
                      <a:endParaRPr sz="1600" u="none" strike="noStrike" cap="none"/>
                    </a:p>
                  </a:txBody>
                  <a:tcPr marL="16675" marR="16675" marT="0" marB="0" anchor="ctr">
                    <a:lnL w="9525" cap="flat" cmpd="sng">
                      <a:solidFill>
                        <a:srgbClr val="CCCCCC"/>
                      </a:solidFill>
                      <a:prstDash val="dot"/>
                      <a:round/>
                      <a:headEnd type="none" w="sm" len="sm"/>
                      <a:tailEnd type="none" w="sm" len="sm"/>
                    </a:lnL>
                    <a:lnR w="9525" cap="flat" cmpd="sng">
                      <a:solidFill>
                        <a:srgbClr val="CCCCCC"/>
                      </a:solidFill>
                      <a:prstDash val="dot"/>
                      <a:round/>
                      <a:headEnd type="none" w="sm" len="sm"/>
                      <a:tailEnd type="none" w="sm" len="sm"/>
                    </a:lnR>
                    <a:lnT w="12700" cap="flat" cmpd="sng">
                      <a:solidFill>
                        <a:srgbClr val="C76121"/>
                      </a:solidFill>
                      <a:prstDash val="solid"/>
                      <a:round/>
                      <a:headEnd type="none" w="sm" len="sm"/>
                      <a:tailEnd type="none" w="sm" len="sm"/>
                    </a:lnT>
                    <a:lnB w="9525" cap="flat" cmpd="sng">
                      <a:solidFill>
                        <a:srgbClr val="CCCCCC"/>
                      </a:solidFill>
                      <a:prstDash val="dot"/>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1600"/>
                        <a:buFont typeface="Arial"/>
                        <a:buNone/>
                      </a:pPr>
                      <a:endParaRPr sz="1600" u="none" strike="noStrike" cap="none"/>
                    </a:p>
                  </a:txBody>
                  <a:tcPr marL="16675" marR="16675" marT="0" marB="0" anchor="ctr">
                    <a:lnL w="9525" cap="flat" cmpd="sng">
                      <a:solidFill>
                        <a:srgbClr val="CCCCCC"/>
                      </a:solidFill>
                      <a:prstDash val="dot"/>
                      <a:round/>
                      <a:headEnd type="none" w="sm" len="sm"/>
                      <a:tailEnd type="none" w="sm" len="sm"/>
                    </a:lnL>
                    <a:lnR w="9525" cap="flat" cmpd="sng">
                      <a:solidFill>
                        <a:srgbClr val="CCCCCC"/>
                      </a:solidFill>
                      <a:prstDash val="dot"/>
                      <a:round/>
                      <a:headEnd type="none" w="sm" len="sm"/>
                      <a:tailEnd type="none" w="sm" len="sm"/>
                    </a:lnR>
                    <a:lnT w="12700" cap="flat" cmpd="sng">
                      <a:solidFill>
                        <a:srgbClr val="C76121"/>
                      </a:solidFill>
                      <a:prstDash val="solid"/>
                      <a:round/>
                      <a:headEnd type="none" w="sm" len="sm"/>
                      <a:tailEnd type="none" w="sm" len="sm"/>
                    </a:lnT>
                    <a:lnB w="9525" cap="flat" cmpd="sng">
                      <a:solidFill>
                        <a:srgbClr val="CCCCCC"/>
                      </a:solidFill>
                      <a:prstDash val="dot"/>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1600"/>
                        <a:buFont typeface="Arial"/>
                        <a:buNone/>
                      </a:pPr>
                      <a:endParaRPr sz="1600" u="none" strike="noStrike" cap="none"/>
                    </a:p>
                  </a:txBody>
                  <a:tcPr marL="16675" marR="16675" marT="0" marB="0" anchor="ctr">
                    <a:lnL w="9525" cap="flat" cmpd="sng">
                      <a:solidFill>
                        <a:srgbClr val="CCCCCC"/>
                      </a:solidFill>
                      <a:prstDash val="dot"/>
                      <a:round/>
                      <a:headEnd type="none" w="sm" len="sm"/>
                      <a:tailEnd type="none" w="sm" len="sm"/>
                    </a:lnL>
                    <a:lnR w="9525" cap="flat" cmpd="sng">
                      <a:solidFill>
                        <a:srgbClr val="CCCCCC"/>
                      </a:solidFill>
                      <a:prstDash val="dot"/>
                      <a:round/>
                      <a:headEnd type="none" w="sm" len="sm"/>
                      <a:tailEnd type="none" w="sm" len="sm"/>
                    </a:lnR>
                    <a:lnT w="12700" cap="flat" cmpd="sng">
                      <a:solidFill>
                        <a:srgbClr val="C76121"/>
                      </a:solidFill>
                      <a:prstDash val="solid"/>
                      <a:round/>
                      <a:headEnd type="none" w="sm" len="sm"/>
                      <a:tailEnd type="none" w="sm" len="sm"/>
                    </a:lnT>
                    <a:lnB w="9525" cap="flat" cmpd="sng">
                      <a:solidFill>
                        <a:srgbClr val="CCCCCC"/>
                      </a:solidFill>
                      <a:prstDash val="dot"/>
                      <a:round/>
                      <a:headEnd type="none" w="sm" len="sm"/>
                      <a:tailEnd type="none" w="sm" len="sm"/>
                    </a:lnB>
                    <a:solidFill>
                      <a:srgbClr val="FFFFFF"/>
                    </a:solidFill>
                  </a:tcPr>
                </a:tc>
                <a:tc vMerge="1">
                  <a:txBody>
                    <a:bodyPr/>
                    <a:lstStyle/>
                    <a:p>
                      <a:endParaRPr lang="en-US"/>
                    </a:p>
                  </a:txBody>
                  <a:tcPr/>
                </a:tc>
                <a:extLst>
                  <a:ext uri="{0D108BD9-81ED-4DB2-BD59-A6C34878D82A}">
                    <a16:rowId xmlns:a16="http://schemas.microsoft.com/office/drawing/2014/main" val="10010"/>
                  </a:ext>
                </a:extLst>
              </a:tr>
              <a:tr h="327525">
                <a:tc vMerge="1">
                  <a:txBody>
                    <a:bodyPr/>
                    <a:lstStyle/>
                    <a:p>
                      <a:endParaRPr lang="en-US"/>
                    </a:p>
                  </a:txBody>
                  <a:tcPr/>
                </a:tc>
                <a:tc>
                  <a:txBody>
                    <a:bodyPr/>
                    <a:lstStyle/>
                    <a:p>
                      <a:pPr marL="0" marR="0" lvl="0" indent="0" algn="l" rtl="0">
                        <a:lnSpc>
                          <a:spcPct val="100000"/>
                        </a:lnSpc>
                        <a:spcBef>
                          <a:spcPts val="0"/>
                        </a:spcBef>
                        <a:spcAft>
                          <a:spcPts val="0"/>
                        </a:spcAft>
                        <a:buClr>
                          <a:srgbClr val="000000"/>
                        </a:buClr>
                        <a:buSzPts val="1600"/>
                        <a:buFont typeface="Arial"/>
                        <a:buNone/>
                      </a:pPr>
                      <a:endParaRPr sz="1600" u="none" strike="noStrike" cap="none"/>
                    </a:p>
                  </a:txBody>
                  <a:tcPr marL="16675" marR="16675"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8F8F8"/>
                    </a:solidFill>
                  </a:tcPr>
                </a:tc>
                <a:tc vMerge="1">
                  <a:txBody>
                    <a:bodyPr/>
                    <a:lstStyle/>
                    <a:p>
                      <a:endParaRPr lang="en-US"/>
                    </a:p>
                  </a:txBody>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b="0" u="none" strike="noStrike" cap="none">
                          <a:solidFill>
                            <a:srgbClr val="38761D"/>
                          </a:solidFill>
                          <a:latin typeface="Roboto"/>
                          <a:ea typeface="Roboto"/>
                          <a:cs typeface="Roboto"/>
                          <a:sym typeface="Roboto"/>
                        </a:rPr>
                        <a:t>- Video</a:t>
                      </a:r>
                      <a:endParaRPr sz="1400" u="none" strike="noStrike" cap="none"/>
                    </a:p>
                  </a:txBody>
                  <a:tcPr marL="16675" marR="16675" marT="0" marB="0" anchor="ctr">
                    <a:lnL w="9525" cap="flat" cmpd="sng">
                      <a:solidFill>
                        <a:srgbClr val="000000">
                          <a:alpha val="0"/>
                        </a:srgbClr>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8F8F8"/>
                    </a:solidFill>
                  </a:tcPr>
                </a:tc>
                <a:tc>
                  <a:txBody>
                    <a:bodyPr/>
                    <a:lstStyle/>
                    <a:p>
                      <a:pPr marL="0" marR="0" lvl="0" indent="0" algn="l" rtl="0">
                        <a:lnSpc>
                          <a:spcPct val="100000"/>
                        </a:lnSpc>
                        <a:spcBef>
                          <a:spcPts val="0"/>
                        </a:spcBef>
                        <a:spcAft>
                          <a:spcPts val="0"/>
                        </a:spcAft>
                        <a:buClr>
                          <a:srgbClr val="000000"/>
                        </a:buClr>
                        <a:buSzPts val="1600"/>
                        <a:buFont typeface="Arial"/>
                        <a:buNone/>
                      </a:pPr>
                      <a:endParaRPr sz="1600" u="none" strike="noStrike" cap="none"/>
                    </a:p>
                  </a:txBody>
                  <a:tcPr marL="16675" marR="16675" marT="0" marB="0" anchor="ctr">
                    <a:lnL w="9525" cap="flat" cmpd="sng">
                      <a:solidFill>
                        <a:srgbClr val="D9D9D9"/>
                      </a:solidFill>
                      <a:prstDash val="solid"/>
                      <a:round/>
                      <a:headEnd type="none" w="sm" len="sm"/>
                      <a:tailEnd type="none" w="sm" len="sm"/>
                    </a:lnL>
                    <a:lnR w="9525" cap="flat" cmpd="sng">
                      <a:solidFill>
                        <a:srgbClr val="CCCCCC"/>
                      </a:solidFill>
                      <a:prstDash val="dot"/>
                      <a:round/>
                      <a:headEnd type="none" w="sm" len="sm"/>
                      <a:tailEnd type="none" w="sm" len="sm"/>
                    </a:lnR>
                    <a:lnT w="9525" cap="flat" cmpd="sng">
                      <a:solidFill>
                        <a:srgbClr val="CCCCCC"/>
                      </a:solidFill>
                      <a:prstDash val="dot"/>
                      <a:round/>
                      <a:headEnd type="none" w="sm" len="sm"/>
                      <a:tailEnd type="none" w="sm" len="sm"/>
                    </a:lnT>
                    <a:lnB w="9525" cap="flat" cmpd="sng">
                      <a:solidFill>
                        <a:srgbClr val="CCCCCC"/>
                      </a:solidFill>
                      <a:prstDash val="dot"/>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1600"/>
                        <a:buFont typeface="Arial"/>
                        <a:buNone/>
                      </a:pPr>
                      <a:endParaRPr sz="1600" u="none" strike="noStrike" cap="none"/>
                    </a:p>
                  </a:txBody>
                  <a:tcPr marL="16675" marR="16675" marT="0" marB="0" anchor="ctr">
                    <a:lnL w="9525" cap="flat" cmpd="sng">
                      <a:solidFill>
                        <a:srgbClr val="CCCCCC"/>
                      </a:solidFill>
                      <a:prstDash val="dot"/>
                      <a:round/>
                      <a:headEnd type="none" w="sm" len="sm"/>
                      <a:tailEnd type="none" w="sm" len="sm"/>
                    </a:lnL>
                    <a:lnR w="9525" cap="flat" cmpd="sng">
                      <a:solidFill>
                        <a:srgbClr val="CCCCCC"/>
                      </a:solidFill>
                      <a:prstDash val="dot"/>
                      <a:round/>
                      <a:headEnd type="none" w="sm" len="sm"/>
                      <a:tailEnd type="none" w="sm" len="sm"/>
                    </a:lnR>
                    <a:lnT w="9525" cap="flat" cmpd="sng">
                      <a:solidFill>
                        <a:srgbClr val="CCCCCC"/>
                      </a:solidFill>
                      <a:prstDash val="dot"/>
                      <a:round/>
                      <a:headEnd type="none" w="sm" len="sm"/>
                      <a:tailEnd type="none" w="sm" len="sm"/>
                    </a:lnT>
                    <a:lnB w="9525" cap="flat" cmpd="sng">
                      <a:solidFill>
                        <a:srgbClr val="CCCCCC"/>
                      </a:solidFill>
                      <a:prstDash val="dot"/>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1600"/>
                        <a:buFont typeface="Arial"/>
                        <a:buNone/>
                      </a:pPr>
                      <a:endParaRPr sz="1600" u="none" strike="noStrike" cap="none"/>
                    </a:p>
                  </a:txBody>
                  <a:tcPr marL="16675" marR="16675" marT="0" marB="0" anchor="ctr">
                    <a:lnL w="9525" cap="flat" cmpd="sng">
                      <a:solidFill>
                        <a:srgbClr val="CCCCCC"/>
                      </a:solidFill>
                      <a:prstDash val="dot"/>
                      <a:round/>
                      <a:headEnd type="none" w="sm" len="sm"/>
                      <a:tailEnd type="none" w="sm" len="sm"/>
                    </a:lnL>
                    <a:lnR w="9525" cap="flat" cmpd="sng">
                      <a:solidFill>
                        <a:srgbClr val="CCCCCC"/>
                      </a:solidFill>
                      <a:prstDash val="dot"/>
                      <a:round/>
                      <a:headEnd type="none" w="sm" len="sm"/>
                      <a:tailEnd type="none" w="sm" len="sm"/>
                    </a:lnR>
                    <a:lnT w="9525" cap="flat" cmpd="sng">
                      <a:solidFill>
                        <a:srgbClr val="CCCCCC"/>
                      </a:solidFill>
                      <a:prstDash val="dot"/>
                      <a:round/>
                      <a:headEnd type="none" w="sm" len="sm"/>
                      <a:tailEnd type="none" w="sm" len="sm"/>
                    </a:lnT>
                    <a:lnB w="9525" cap="flat" cmpd="sng">
                      <a:solidFill>
                        <a:srgbClr val="CCCCCC"/>
                      </a:solidFill>
                      <a:prstDash val="dot"/>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1600"/>
                        <a:buFont typeface="Arial"/>
                        <a:buNone/>
                      </a:pPr>
                      <a:endParaRPr sz="1600" u="none" strike="noStrike" cap="none"/>
                    </a:p>
                  </a:txBody>
                  <a:tcPr marL="16675" marR="16675" marT="0" marB="0" anchor="ctr">
                    <a:lnL w="9525" cap="flat" cmpd="sng">
                      <a:solidFill>
                        <a:srgbClr val="CCCCCC"/>
                      </a:solidFill>
                      <a:prstDash val="dot"/>
                      <a:round/>
                      <a:headEnd type="none" w="sm" len="sm"/>
                      <a:tailEnd type="none" w="sm" len="sm"/>
                    </a:lnL>
                    <a:lnR w="9525" cap="flat" cmpd="sng">
                      <a:solidFill>
                        <a:srgbClr val="CCCCCC"/>
                      </a:solidFill>
                      <a:prstDash val="dot"/>
                      <a:round/>
                      <a:headEnd type="none" w="sm" len="sm"/>
                      <a:tailEnd type="none" w="sm" len="sm"/>
                    </a:lnR>
                    <a:lnT w="9525" cap="flat" cmpd="sng">
                      <a:solidFill>
                        <a:srgbClr val="CCCCCC"/>
                      </a:solidFill>
                      <a:prstDash val="dot"/>
                      <a:round/>
                      <a:headEnd type="none" w="sm" len="sm"/>
                      <a:tailEnd type="none" w="sm" len="sm"/>
                    </a:lnT>
                    <a:lnB w="9525" cap="flat" cmpd="sng">
                      <a:solidFill>
                        <a:srgbClr val="CCCCCC"/>
                      </a:solidFill>
                      <a:prstDash val="dot"/>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1600"/>
                        <a:buFont typeface="Arial"/>
                        <a:buNone/>
                      </a:pPr>
                      <a:endParaRPr sz="1600" u="none" strike="noStrike" cap="none"/>
                    </a:p>
                  </a:txBody>
                  <a:tcPr marL="16675" marR="16675" marT="0" marB="0" anchor="ctr">
                    <a:lnL w="9525" cap="flat" cmpd="sng">
                      <a:solidFill>
                        <a:srgbClr val="CCCCCC"/>
                      </a:solidFill>
                      <a:prstDash val="dot"/>
                      <a:round/>
                      <a:headEnd type="none" w="sm" len="sm"/>
                      <a:tailEnd type="none" w="sm" len="sm"/>
                    </a:lnL>
                    <a:lnR w="9525" cap="flat" cmpd="sng">
                      <a:solidFill>
                        <a:srgbClr val="CCCCCC"/>
                      </a:solidFill>
                      <a:prstDash val="dot"/>
                      <a:round/>
                      <a:headEnd type="none" w="sm" len="sm"/>
                      <a:tailEnd type="none" w="sm" len="sm"/>
                    </a:lnR>
                    <a:lnT w="9525" cap="flat" cmpd="sng">
                      <a:solidFill>
                        <a:srgbClr val="CCCCCC"/>
                      </a:solidFill>
                      <a:prstDash val="dot"/>
                      <a:round/>
                      <a:headEnd type="none" w="sm" len="sm"/>
                      <a:tailEnd type="none" w="sm" len="sm"/>
                    </a:lnT>
                    <a:lnB w="9525" cap="flat" cmpd="sng">
                      <a:solidFill>
                        <a:srgbClr val="CCCCCC"/>
                      </a:solidFill>
                      <a:prstDash val="dot"/>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1600"/>
                        <a:buFont typeface="Arial"/>
                        <a:buNone/>
                      </a:pPr>
                      <a:endParaRPr sz="1600" u="none" strike="noStrike" cap="none"/>
                    </a:p>
                  </a:txBody>
                  <a:tcPr marL="16675" marR="16675" marT="0" marB="0" anchor="ctr">
                    <a:lnL w="9525" cap="flat" cmpd="sng">
                      <a:solidFill>
                        <a:srgbClr val="CCCCCC"/>
                      </a:solidFill>
                      <a:prstDash val="dot"/>
                      <a:round/>
                      <a:headEnd type="none" w="sm" len="sm"/>
                      <a:tailEnd type="none" w="sm" len="sm"/>
                    </a:lnL>
                    <a:lnR w="9525" cap="flat" cmpd="sng">
                      <a:solidFill>
                        <a:srgbClr val="CCCCCC"/>
                      </a:solidFill>
                      <a:prstDash val="dot"/>
                      <a:round/>
                      <a:headEnd type="none" w="sm" len="sm"/>
                      <a:tailEnd type="none" w="sm" len="sm"/>
                    </a:lnR>
                    <a:lnT w="9525" cap="flat" cmpd="sng">
                      <a:solidFill>
                        <a:srgbClr val="CCCCCC"/>
                      </a:solidFill>
                      <a:prstDash val="dot"/>
                      <a:round/>
                      <a:headEnd type="none" w="sm" len="sm"/>
                      <a:tailEnd type="none" w="sm" len="sm"/>
                    </a:lnT>
                    <a:lnB w="9525" cap="flat" cmpd="sng">
                      <a:solidFill>
                        <a:srgbClr val="CCCCCC"/>
                      </a:solidFill>
                      <a:prstDash val="dot"/>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1600"/>
                        <a:buFont typeface="Arial"/>
                        <a:buNone/>
                      </a:pPr>
                      <a:endParaRPr sz="1600" u="none" strike="noStrike" cap="none"/>
                    </a:p>
                  </a:txBody>
                  <a:tcPr marL="16675" marR="16675" marT="0" marB="0" anchor="ctr">
                    <a:lnL w="9525" cap="flat" cmpd="sng">
                      <a:solidFill>
                        <a:srgbClr val="CCCCCC"/>
                      </a:solidFill>
                      <a:prstDash val="dot"/>
                      <a:round/>
                      <a:headEnd type="none" w="sm" len="sm"/>
                      <a:tailEnd type="none" w="sm" len="sm"/>
                    </a:lnL>
                    <a:lnR w="9525" cap="flat" cmpd="sng">
                      <a:solidFill>
                        <a:srgbClr val="CCCCCC"/>
                      </a:solidFill>
                      <a:prstDash val="dot"/>
                      <a:round/>
                      <a:headEnd type="none" w="sm" len="sm"/>
                      <a:tailEnd type="none" w="sm" len="sm"/>
                    </a:lnR>
                    <a:lnT w="9525" cap="flat" cmpd="sng">
                      <a:solidFill>
                        <a:srgbClr val="CCCCCC"/>
                      </a:solidFill>
                      <a:prstDash val="dot"/>
                      <a:round/>
                      <a:headEnd type="none" w="sm" len="sm"/>
                      <a:tailEnd type="none" w="sm" len="sm"/>
                    </a:lnT>
                    <a:lnB w="9525" cap="flat" cmpd="sng">
                      <a:solidFill>
                        <a:srgbClr val="CCCCCC"/>
                      </a:solidFill>
                      <a:prstDash val="dot"/>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1600"/>
                        <a:buFont typeface="Arial"/>
                        <a:buNone/>
                      </a:pPr>
                      <a:endParaRPr sz="1600" u="none" strike="noStrike" cap="none"/>
                    </a:p>
                  </a:txBody>
                  <a:tcPr marL="16675" marR="16675" marT="0" marB="0" anchor="ctr">
                    <a:lnL w="9525" cap="flat" cmpd="sng">
                      <a:solidFill>
                        <a:srgbClr val="CCCCCC"/>
                      </a:solidFill>
                      <a:prstDash val="dot"/>
                      <a:round/>
                      <a:headEnd type="none" w="sm" len="sm"/>
                      <a:tailEnd type="none" w="sm" len="sm"/>
                    </a:lnL>
                    <a:lnR w="9525" cap="flat" cmpd="sng">
                      <a:solidFill>
                        <a:srgbClr val="CCCCCC"/>
                      </a:solidFill>
                      <a:prstDash val="dot"/>
                      <a:round/>
                      <a:headEnd type="none" w="sm" len="sm"/>
                      <a:tailEnd type="none" w="sm" len="sm"/>
                    </a:lnR>
                    <a:lnT w="9525" cap="flat" cmpd="sng">
                      <a:solidFill>
                        <a:srgbClr val="CCCCCC"/>
                      </a:solidFill>
                      <a:prstDash val="dot"/>
                      <a:round/>
                      <a:headEnd type="none" w="sm" len="sm"/>
                      <a:tailEnd type="none" w="sm" len="sm"/>
                    </a:lnT>
                    <a:lnB w="9525" cap="flat" cmpd="sng">
                      <a:solidFill>
                        <a:srgbClr val="CCCCCC"/>
                      </a:solidFill>
                      <a:prstDash val="dot"/>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b="0" u="none" strike="noStrike" cap="none">
                          <a:solidFill>
                            <a:srgbClr val="000000"/>
                          </a:solidFill>
                          <a:latin typeface="Roboto"/>
                          <a:ea typeface="Roboto"/>
                          <a:cs typeface="Roboto"/>
                          <a:sym typeface="Roboto"/>
                        </a:rPr>
                        <a:t>Video</a:t>
                      </a:r>
                      <a:endParaRPr sz="1400" u="none" strike="noStrike" cap="none"/>
                    </a:p>
                  </a:txBody>
                  <a:tcPr marL="16675" marR="16675" marT="0" marB="0" anchor="ctr">
                    <a:lnL w="9525" cap="flat" cmpd="sng">
                      <a:solidFill>
                        <a:srgbClr val="CCCCCC"/>
                      </a:solidFill>
                      <a:prstDash val="dot"/>
                      <a:round/>
                      <a:headEnd type="none" w="sm" len="sm"/>
                      <a:tailEnd type="none" w="sm" len="sm"/>
                    </a:lnL>
                    <a:lnR w="9525" cap="flat" cmpd="sng">
                      <a:solidFill>
                        <a:srgbClr val="CCCCCC"/>
                      </a:solidFill>
                      <a:prstDash val="dot"/>
                      <a:round/>
                      <a:headEnd type="none" w="sm" len="sm"/>
                      <a:tailEnd type="none" w="sm" len="sm"/>
                    </a:lnR>
                    <a:lnT w="9525" cap="flat" cmpd="sng">
                      <a:solidFill>
                        <a:srgbClr val="CCCCCC"/>
                      </a:solidFill>
                      <a:prstDash val="dot"/>
                      <a:round/>
                      <a:headEnd type="none" w="sm" len="sm"/>
                      <a:tailEnd type="none" w="sm" len="sm"/>
                    </a:lnT>
                    <a:lnB w="9525" cap="flat" cmpd="sng">
                      <a:solidFill>
                        <a:srgbClr val="CCCCCC"/>
                      </a:solidFill>
                      <a:prstDash val="dot"/>
                      <a:round/>
                      <a:headEnd type="none" w="sm" len="sm"/>
                      <a:tailEnd type="none" w="sm" len="sm"/>
                    </a:lnB>
                    <a:solidFill>
                      <a:srgbClr val="EFEFEF"/>
                    </a:solidFill>
                  </a:tcPr>
                </a:tc>
                <a:tc>
                  <a:txBody>
                    <a:bodyPr/>
                    <a:lstStyle/>
                    <a:p>
                      <a:pPr marL="0" marR="0" lvl="0" indent="0" algn="l" rtl="0">
                        <a:lnSpc>
                          <a:spcPct val="100000"/>
                        </a:lnSpc>
                        <a:spcBef>
                          <a:spcPts val="0"/>
                        </a:spcBef>
                        <a:spcAft>
                          <a:spcPts val="0"/>
                        </a:spcAft>
                        <a:buClr>
                          <a:srgbClr val="000000"/>
                        </a:buClr>
                        <a:buSzPts val="1600"/>
                        <a:buFont typeface="Arial"/>
                        <a:buNone/>
                      </a:pPr>
                      <a:endParaRPr sz="1600" u="none" strike="noStrike" cap="none"/>
                    </a:p>
                  </a:txBody>
                  <a:tcPr marL="16675" marR="16675" marT="0" marB="0" anchor="ctr">
                    <a:lnL w="9525" cap="flat" cmpd="sng">
                      <a:solidFill>
                        <a:srgbClr val="CCCCCC"/>
                      </a:solidFill>
                      <a:prstDash val="dot"/>
                      <a:round/>
                      <a:headEnd type="none" w="sm" len="sm"/>
                      <a:tailEnd type="none" w="sm" len="sm"/>
                    </a:lnL>
                    <a:lnR w="9525" cap="flat" cmpd="sng">
                      <a:solidFill>
                        <a:srgbClr val="CCCCCC"/>
                      </a:solidFill>
                      <a:prstDash val="dot"/>
                      <a:round/>
                      <a:headEnd type="none" w="sm" len="sm"/>
                      <a:tailEnd type="none" w="sm" len="sm"/>
                    </a:lnR>
                    <a:lnT w="9525" cap="flat" cmpd="sng">
                      <a:solidFill>
                        <a:srgbClr val="CCCCCC"/>
                      </a:solidFill>
                      <a:prstDash val="dot"/>
                      <a:round/>
                      <a:headEnd type="none" w="sm" len="sm"/>
                      <a:tailEnd type="none" w="sm" len="sm"/>
                    </a:lnT>
                    <a:lnB w="9525" cap="flat" cmpd="sng">
                      <a:solidFill>
                        <a:srgbClr val="CCCCCC"/>
                      </a:solidFill>
                      <a:prstDash val="dot"/>
                      <a:round/>
                      <a:headEnd type="none" w="sm" len="sm"/>
                      <a:tailEnd type="none" w="sm" len="sm"/>
                    </a:lnB>
                    <a:solidFill>
                      <a:srgbClr val="FFFFFF"/>
                    </a:solidFill>
                  </a:tcPr>
                </a:tc>
                <a:tc vMerge="1">
                  <a:txBody>
                    <a:bodyPr/>
                    <a:lstStyle/>
                    <a:p>
                      <a:endParaRPr lang="en-US"/>
                    </a:p>
                  </a:txBody>
                  <a:tcPr/>
                </a:tc>
                <a:extLst>
                  <a:ext uri="{0D108BD9-81ED-4DB2-BD59-A6C34878D82A}">
                    <a16:rowId xmlns:a16="http://schemas.microsoft.com/office/drawing/2014/main" val="10011"/>
                  </a:ext>
                </a:extLst>
              </a:tr>
              <a:tr h="327525">
                <a:tc vMerge="1">
                  <a:txBody>
                    <a:bodyPr/>
                    <a:lstStyle/>
                    <a:p>
                      <a:endParaRPr lang="en-US"/>
                    </a:p>
                  </a:txBody>
                  <a:tcPr/>
                </a:tc>
                <a:tc>
                  <a:txBody>
                    <a:bodyPr/>
                    <a:lstStyle/>
                    <a:p>
                      <a:pPr marL="0" marR="0" lvl="0" indent="0" algn="l" rtl="0">
                        <a:lnSpc>
                          <a:spcPct val="100000"/>
                        </a:lnSpc>
                        <a:spcBef>
                          <a:spcPts val="0"/>
                        </a:spcBef>
                        <a:spcAft>
                          <a:spcPts val="0"/>
                        </a:spcAft>
                        <a:buClr>
                          <a:srgbClr val="000000"/>
                        </a:buClr>
                        <a:buSzPts val="1600"/>
                        <a:buFont typeface="Arial"/>
                        <a:buNone/>
                      </a:pPr>
                      <a:endParaRPr sz="1600" u="none" strike="noStrike" cap="none"/>
                    </a:p>
                  </a:txBody>
                  <a:tcPr marL="16675" marR="16675"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38761D"/>
                      </a:solidFill>
                      <a:prstDash val="solid"/>
                      <a:round/>
                      <a:headEnd type="none" w="sm" len="sm"/>
                      <a:tailEnd type="none" w="sm" len="sm"/>
                    </a:lnB>
                    <a:solidFill>
                      <a:srgbClr val="F8F8F8"/>
                    </a:solidFill>
                  </a:tcPr>
                </a:tc>
                <a:tc vMerge="1">
                  <a:txBody>
                    <a:bodyPr/>
                    <a:lstStyle/>
                    <a:p>
                      <a:endParaRPr lang="en-US"/>
                    </a:p>
                  </a:txBody>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b="0" u="none" strike="noStrike" cap="none">
                          <a:solidFill>
                            <a:srgbClr val="38761D"/>
                          </a:solidFill>
                          <a:latin typeface="Roboto"/>
                          <a:ea typeface="Roboto"/>
                          <a:cs typeface="Roboto"/>
                          <a:sym typeface="Roboto"/>
                        </a:rPr>
                        <a:t>- Showcase</a:t>
                      </a:r>
                      <a:endParaRPr sz="1400" u="none" strike="noStrike" cap="none"/>
                    </a:p>
                  </a:txBody>
                  <a:tcPr marL="16675" marR="16675" marT="0" marB="0" anchor="ctr">
                    <a:lnL w="9525" cap="flat" cmpd="sng">
                      <a:solidFill>
                        <a:srgbClr val="000000">
                          <a:alpha val="0"/>
                        </a:srgbClr>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38761D"/>
                      </a:solidFill>
                      <a:prstDash val="solid"/>
                      <a:round/>
                      <a:headEnd type="none" w="sm" len="sm"/>
                      <a:tailEnd type="none" w="sm" len="sm"/>
                    </a:lnB>
                    <a:solidFill>
                      <a:srgbClr val="F8F8F8"/>
                    </a:solidFill>
                  </a:tcPr>
                </a:tc>
                <a:tc>
                  <a:txBody>
                    <a:bodyPr/>
                    <a:lstStyle/>
                    <a:p>
                      <a:pPr marL="0" marR="0" lvl="0" indent="0" algn="l" rtl="0">
                        <a:lnSpc>
                          <a:spcPct val="100000"/>
                        </a:lnSpc>
                        <a:spcBef>
                          <a:spcPts val="0"/>
                        </a:spcBef>
                        <a:spcAft>
                          <a:spcPts val="0"/>
                        </a:spcAft>
                        <a:buClr>
                          <a:srgbClr val="000000"/>
                        </a:buClr>
                        <a:buSzPts val="1600"/>
                        <a:buFont typeface="Arial"/>
                        <a:buNone/>
                      </a:pPr>
                      <a:endParaRPr sz="1600" u="none" strike="noStrike" cap="none"/>
                    </a:p>
                  </a:txBody>
                  <a:tcPr marL="16675" marR="16675" marT="0" marB="0" anchor="ctr">
                    <a:lnL w="9525" cap="flat" cmpd="sng">
                      <a:solidFill>
                        <a:srgbClr val="D9D9D9"/>
                      </a:solidFill>
                      <a:prstDash val="solid"/>
                      <a:round/>
                      <a:headEnd type="none" w="sm" len="sm"/>
                      <a:tailEnd type="none" w="sm" len="sm"/>
                    </a:lnL>
                    <a:lnR w="9525" cap="flat" cmpd="sng">
                      <a:solidFill>
                        <a:srgbClr val="CCCCCC"/>
                      </a:solidFill>
                      <a:prstDash val="dot"/>
                      <a:round/>
                      <a:headEnd type="none" w="sm" len="sm"/>
                      <a:tailEnd type="none" w="sm" len="sm"/>
                    </a:lnR>
                    <a:lnT w="9525" cap="flat" cmpd="sng">
                      <a:solidFill>
                        <a:srgbClr val="CCCCCC"/>
                      </a:solidFill>
                      <a:prstDash val="dot"/>
                      <a:round/>
                      <a:headEnd type="none" w="sm" len="sm"/>
                      <a:tailEnd type="none" w="sm" len="sm"/>
                    </a:lnT>
                    <a:lnB w="12700" cap="flat" cmpd="sng">
                      <a:solidFill>
                        <a:srgbClr val="38761D"/>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1600"/>
                        <a:buFont typeface="Arial"/>
                        <a:buNone/>
                      </a:pPr>
                      <a:endParaRPr sz="1600" u="none" strike="noStrike" cap="none"/>
                    </a:p>
                  </a:txBody>
                  <a:tcPr marL="16675" marR="16675" marT="0" marB="0" anchor="ctr">
                    <a:lnL w="9525" cap="flat" cmpd="sng">
                      <a:solidFill>
                        <a:srgbClr val="CCCCCC"/>
                      </a:solidFill>
                      <a:prstDash val="dot"/>
                      <a:round/>
                      <a:headEnd type="none" w="sm" len="sm"/>
                      <a:tailEnd type="none" w="sm" len="sm"/>
                    </a:lnL>
                    <a:lnR w="9525" cap="flat" cmpd="sng">
                      <a:solidFill>
                        <a:srgbClr val="CCCCCC"/>
                      </a:solidFill>
                      <a:prstDash val="dot"/>
                      <a:round/>
                      <a:headEnd type="none" w="sm" len="sm"/>
                      <a:tailEnd type="none" w="sm" len="sm"/>
                    </a:lnR>
                    <a:lnT w="9525" cap="flat" cmpd="sng">
                      <a:solidFill>
                        <a:srgbClr val="CCCCCC"/>
                      </a:solidFill>
                      <a:prstDash val="dot"/>
                      <a:round/>
                      <a:headEnd type="none" w="sm" len="sm"/>
                      <a:tailEnd type="none" w="sm" len="sm"/>
                    </a:lnT>
                    <a:lnB w="12700" cap="flat" cmpd="sng">
                      <a:solidFill>
                        <a:srgbClr val="38761D"/>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1600"/>
                        <a:buFont typeface="Arial"/>
                        <a:buNone/>
                      </a:pPr>
                      <a:endParaRPr sz="1600" u="none" strike="noStrike" cap="none"/>
                    </a:p>
                  </a:txBody>
                  <a:tcPr marL="16675" marR="16675" marT="0" marB="0" anchor="ctr">
                    <a:lnL w="9525" cap="flat" cmpd="sng">
                      <a:solidFill>
                        <a:srgbClr val="CCCCCC"/>
                      </a:solidFill>
                      <a:prstDash val="dot"/>
                      <a:round/>
                      <a:headEnd type="none" w="sm" len="sm"/>
                      <a:tailEnd type="none" w="sm" len="sm"/>
                    </a:lnL>
                    <a:lnR w="9525" cap="flat" cmpd="sng">
                      <a:solidFill>
                        <a:srgbClr val="CCCCCC"/>
                      </a:solidFill>
                      <a:prstDash val="dot"/>
                      <a:round/>
                      <a:headEnd type="none" w="sm" len="sm"/>
                      <a:tailEnd type="none" w="sm" len="sm"/>
                    </a:lnR>
                    <a:lnT w="9525" cap="flat" cmpd="sng">
                      <a:solidFill>
                        <a:srgbClr val="CCCCCC"/>
                      </a:solidFill>
                      <a:prstDash val="dot"/>
                      <a:round/>
                      <a:headEnd type="none" w="sm" len="sm"/>
                      <a:tailEnd type="none" w="sm" len="sm"/>
                    </a:lnT>
                    <a:lnB w="12700" cap="flat" cmpd="sng">
                      <a:solidFill>
                        <a:srgbClr val="38761D"/>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1600"/>
                        <a:buFont typeface="Arial"/>
                        <a:buNone/>
                      </a:pPr>
                      <a:endParaRPr sz="1600" u="none" strike="noStrike" cap="none"/>
                    </a:p>
                  </a:txBody>
                  <a:tcPr marL="16675" marR="16675" marT="0" marB="0" anchor="ctr">
                    <a:lnL w="9525" cap="flat" cmpd="sng">
                      <a:solidFill>
                        <a:srgbClr val="CCCCCC"/>
                      </a:solidFill>
                      <a:prstDash val="dot"/>
                      <a:round/>
                      <a:headEnd type="none" w="sm" len="sm"/>
                      <a:tailEnd type="none" w="sm" len="sm"/>
                    </a:lnL>
                    <a:lnR w="9525" cap="flat" cmpd="sng">
                      <a:solidFill>
                        <a:srgbClr val="CCCCCC"/>
                      </a:solidFill>
                      <a:prstDash val="dot"/>
                      <a:round/>
                      <a:headEnd type="none" w="sm" len="sm"/>
                      <a:tailEnd type="none" w="sm" len="sm"/>
                    </a:lnR>
                    <a:lnT w="9525" cap="flat" cmpd="sng">
                      <a:solidFill>
                        <a:srgbClr val="CCCCCC"/>
                      </a:solidFill>
                      <a:prstDash val="dot"/>
                      <a:round/>
                      <a:headEnd type="none" w="sm" len="sm"/>
                      <a:tailEnd type="none" w="sm" len="sm"/>
                    </a:lnT>
                    <a:lnB w="12700" cap="flat" cmpd="sng">
                      <a:solidFill>
                        <a:srgbClr val="38761D"/>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1600"/>
                        <a:buFont typeface="Arial"/>
                        <a:buNone/>
                      </a:pPr>
                      <a:endParaRPr sz="1600" u="none" strike="noStrike" cap="none"/>
                    </a:p>
                  </a:txBody>
                  <a:tcPr marL="16675" marR="16675" marT="0" marB="0" anchor="ctr">
                    <a:lnL w="9525" cap="flat" cmpd="sng">
                      <a:solidFill>
                        <a:srgbClr val="CCCCCC"/>
                      </a:solidFill>
                      <a:prstDash val="dot"/>
                      <a:round/>
                      <a:headEnd type="none" w="sm" len="sm"/>
                      <a:tailEnd type="none" w="sm" len="sm"/>
                    </a:lnL>
                    <a:lnR w="9525" cap="flat" cmpd="sng">
                      <a:solidFill>
                        <a:srgbClr val="CCCCCC"/>
                      </a:solidFill>
                      <a:prstDash val="dot"/>
                      <a:round/>
                      <a:headEnd type="none" w="sm" len="sm"/>
                      <a:tailEnd type="none" w="sm" len="sm"/>
                    </a:lnR>
                    <a:lnT w="9525" cap="flat" cmpd="sng">
                      <a:solidFill>
                        <a:srgbClr val="CCCCCC"/>
                      </a:solidFill>
                      <a:prstDash val="dot"/>
                      <a:round/>
                      <a:headEnd type="none" w="sm" len="sm"/>
                      <a:tailEnd type="none" w="sm" len="sm"/>
                    </a:lnT>
                    <a:lnB w="12700" cap="flat" cmpd="sng">
                      <a:solidFill>
                        <a:srgbClr val="38761D"/>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1600"/>
                        <a:buFont typeface="Arial"/>
                        <a:buNone/>
                      </a:pPr>
                      <a:endParaRPr sz="1600" u="none" strike="noStrike" cap="none"/>
                    </a:p>
                  </a:txBody>
                  <a:tcPr marL="16675" marR="16675" marT="0" marB="0" anchor="ctr">
                    <a:lnL w="9525" cap="flat" cmpd="sng">
                      <a:solidFill>
                        <a:srgbClr val="CCCCCC"/>
                      </a:solidFill>
                      <a:prstDash val="dot"/>
                      <a:round/>
                      <a:headEnd type="none" w="sm" len="sm"/>
                      <a:tailEnd type="none" w="sm" len="sm"/>
                    </a:lnL>
                    <a:lnR w="9525" cap="flat" cmpd="sng">
                      <a:solidFill>
                        <a:srgbClr val="CCCCCC"/>
                      </a:solidFill>
                      <a:prstDash val="dot"/>
                      <a:round/>
                      <a:headEnd type="none" w="sm" len="sm"/>
                      <a:tailEnd type="none" w="sm" len="sm"/>
                    </a:lnR>
                    <a:lnT w="9525" cap="flat" cmpd="sng">
                      <a:solidFill>
                        <a:srgbClr val="CCCCCC"/>
                      </a:solidFill>
                      <a:prstDash val="dot"/>
                      <a:round/>
                      <a:headEnd type="none" w="sm" len="sm"/>
                      <a:tailEnd type="none" w="sm" len="sm"/>
                    </a:lnT>
                    <a:lnB w="12700" cap="flat" cmpd="sng">
                      <a:solidFill>
                        <a:srgbClr val="38761D"/>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1600"/>
                        <a:buFont typeface="Arial"/>
                        <a:buNone/>
                      </a:pPr>
                      <a:endParaRPr sz="1600" u="none" strike="noStrike" cap="none"/>
                    </a:p>
                  </a:txBody>
                  <a:tcPr marL="16675" marR="16675" marT="0" marB="0" anchor="ctr">
                    <a:lnL w="9525" cap="flat" cmpd="sng">
                      <a:solidFill>
                        <a:srgbClr val="CCCCCC"/>
                      </a:solidFill>
                      <a:prstDash val="dot"/>
                      <a:round/>
                      <a:headEnd type="none" w="sm" len="sm"/>
                      <a:tailEnd type="none" w="sm" len="sm"/>
                    </a:lnL>
                    <a:lnR w="9525" cap="flat" cmpd="sng">
                      <a:solidFill>
                        <a:srgbClr val="CCCCCC"/>
                      </a:solidFill>
                      <a:prstDash val="dot"/>
                      <a:round/>
                      <a:headEnd type="none" w="sm" len="sm"/>
                      <a:tailEnd type="none" w="sm" len="sm"/>
                    </a:lnR>
                    <a:lnT w="9525" cap="flat" cmpd="sng">
                      <a:solidFill>
                        <a:srgbClr val="CCCCCC"/>
                      </a:solidFill>
                      <a:prstDash val="dot"/>
                      <a:round/>
                      <a:headEnd type="none" w="sm" len="sm"/>
                      <a:tailEnd type="none" w="sm" len="sm"/>
                    </a:lnT>
                    <a:lnB w="12700" cap="flat" cmpd="sng">
                      <a:solidFill>
                        <a:srgbClr val="38761D"/>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1600"/>
                        <a:buFont typeface="Arial"/>
                        <a:buNone/>
                      </a:pPr>
                      <a:endParaRPr sz="1600" u="none" strike="noStrike" cap="none"/>
                    </a:p>
                  </a:txBody>
                  <a:tcPr marL="16675" marR="16675" marT="0" marB="0" anchor="ctr">
                    <a:lnL w="9525" cap="flat" cmpd="sng">
                      <a:solidFill>
                        <a:srgbClr val="CCCCCC"/>
                      </a:solidFill>
                      <a:prstDash val="dot"/>
                      <a:round/>
                      <a:headEnd type="none" w="sm" len="sm"/>
                      <a:tailEnd type="none" w="sm" len="sm"/>
                    </a:lnL>
                    <a:lnR w="9525" cap="flat" cmpd="sng">
                      <a:solidFill>
                        <a:srgbClr val="CCCCCC"/>
                      </a:solidFill>
                      <a:prstDash val="dot"/>
                      <a:round/>
                      <a:headEnd type="none" w="sm" len="sm"/>
                      <a:tailEnd type="none" w="sm" len="sm"/>
                    </a:lnR>
                    <a:lnT w="9525" cap="flat" cmpd="sng">
                      <a:solidFill>
                        <a:srgbClr val="CCCCCC"/>
                      </a:solidFill>
                      <a:prstDash val="dot"/>
                      <a:round/>
                      <a:headEnd type="none" w="sm" len="sm"/>
                      <a:tailEnd type="none" w="sm" len="sm"/>
                    </a:lnT>
                    <a:lnB w="12700" cap="flat" cmpd="sng">
                      <a:solidFill>
                        <a:srgbClr val="38761D"/>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1600"/>
                        <a:buFont typeface="Arial"/>
                        <a:buNone/>
                      </a:pPr>
                      <a:endParaRPr sz="1600" u="none" strike="noStrike" cap="none"/>
                    </a:p>
                  </a:txBody>
                  <a:tcPr marL="16675" marR="16675" marT="0" marB="0" anchor="ctr">
                    <a:lnL w="9525" cap="flat" cmpd="sng">
                      <a:solidFill>
                        <a:srgbClr val="CCCCCC"/>
                      </a:solidFill>
                      <a:prstDash val="dot"/>
                      <a:round/>
                      <a:headEnd type="none" w="sm" len="sm"/>
                      <a:tailEnd type="none" w="sm" len="sm"/>
                    </a:lnL>
                    <a:lnR w="9525" cap="flat" cmpd="sng">
                      <a:solidFill>
                        <a:srgbClr val="CCCCCC"/>
                      </a:solidFill>
                      <a:prstDash val="dot"/>
                      <a:round/>
                      <a:headEnd type="none" w="sm" len="sm"/>
                      <a:tailEnd type="none" w="sm" len="sm"/>
                    </a:lnR>
                    <a:lnT w="9525" cap="flat" cmpd="sng">
                      <a:solidFill>
                        <a:srgbClr val="CCCCCC"/>
                      </a:solidFill>
                      <a:prstDash val="dot"/>
                      <a:round/>
                      <a:headEnd type="none" w="sm" len="sm"/>
                      <a:tailEnd type="none" w="sm" len="sm"/>
                    </a:lnT>
                    <a:lnB w="12700" cap="flat" cmpd="sng">
                      <a:solidFill>
                        <a:srgbClr val="38761D"/>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b="0" u="none" strike="noStrike" cap="none">
                          <a:solidFill>
                            <a:srgbClr val="000000"/>
                          </a:solidFill>
                          <a:latin typeface="Roboto"/>
                          <a:ea typeface="Roboto"/>
                          <a:cs typeface="Roboto"/>
                          <a:sym typeface="Roboto"/>
                        </a:rPr>
                        <a:t>Showcase</a:t>
                      </a:r>
                      <a:endParaRPr sz="1400" u="none" strike="noStrike" cap="none"/>
                    </a:p>
                  </a:txBody>
                  <a:tcPr marL="16675" marR="16675" marT="0" marB="0" anchor="ctr">
                    <a:lnL w="9525" cap="flat" cmpd="sng">
                      <a:solidFill>
                        <a:srgbClr val="CCCCCC"/>
                      </a:solidFill>
                      <a:prstDash val="dot"/>
                      <a:round/>
                      <a:headEnd type="none" w="sm" len="sm"/>
                      <a:tailEnd type="none" w="sm" len="sm"/>
                    </a:lnL>
                    <a:lnR w="9525" cap="flat" cmpd="sng">
                      <a:solidFill>
                        <a:srgbClr val="CCCCCC"/>
                      </a:solidFill>
                      <a:prstDash val="dot"/>
                      <a:round/>
                      <a:headEnd type="none" w="sm" len="sm"/>
                      <a:tailEnd type="none" w="sm" len="sm"/>
                    </a:lnR>
                    <a:lnT w="9525" cap="flat" cmpd="sng">
                      <a:solidFill>
                        <a:srgbClr val="CCCCCC"/>
                      </a:solidFill>
                      <a:prstDash val="dot"/>
                      <a:round/>
                      <a:headEnd type="none" w="sm" len="sm"/>
                      <a:tailEnd type="none" w="sm" len="sm"/>
                    </a:lnT>
                    <a:lnB w="12700" cap="flat" cmpd="sng">
                      <a:solidFill>
                        <a:srgbClr val="38761D"/>
                      </a:solidFill>
                      <a:prstDash val="solid"/>
                      <a:round/>
                      <a:headEnd type="none" w="sm" len="sm"/>
                      <a:tailEnd type="none" w="sm" len="sm"/>
                    </a:lnB>
                    <a:solidFill>
                      <a:srgbClr val="EFEFEF"/>
                    </a:solidFill>
                  </a:tcPr>
                </a:tc>
                <a:tc vMerge="1">
                  <a:txBody>
                    <a:bodyPr/>
                    <a:lstStyle/>
                    <a:p>
                      <a:endParaRPr lang="en-US"/>
                    </a:p>
                  </a:txBody>
                  <a:tcPr/>
                </a:tc>
                <a:extLst>
                  <a:ext uri="{0D108BD9-81ED-4DB2-BD59-A6C34878D82A}">
                    <a16:rowId xmlns:a16="http://schemas.microsoft.com/office/drawing/2014/main" val="10012"/>
                  </a:ext>
                </a:extLst>
              </a:tr>
              <a:tr h="404575">
                <a:tc>
                  <a:txBody>
                    <a:bodyPr/>
                    <a:lstStyle/>
                    <a:p>
                      <a:pPr marL="0" marR="0" lvl="0" indent="0" algn="ctr" rtl="0">
                        <a:lnSpc>
                          <a:spcPct val="100000"/>
                        </a:lnSpc>
                        <a:spcBef>
                          <a:spcPts val="0"/>
                        </a:spcBef>
                        <a:spcAft>
                          <a:spcPts val="0"/>
                        </a:spcAft>
                        <a:buClr>
                          <a:srgbClr val="000000"/>
                        </a:buClr>
                        <a:buSzPts val="1200"/>
                        <a:buFont typeface="Arial"/>
                        <a:buNone/>
                      </a:pPr>
                      <a:r>
                        <a:rPr lang="en-US" sz="1200" b="0" u="none" strike="noStrike" cap="none">
                          <a:solidFill>
                            <a:srgbClr val="FFFFFF"/>
                          </a:solidFill>
                          <a:latin typeface="Roboto"/>
                          <a:ea typeface="Roboto"/>
                          <a:cs typeface="Roboto"/>
                          <a:sym typeface="Roboto"/>
                        </a:rPr>
                        <a:t>5</a:t>
                      </a:r>
                      <a:endParaRPr sz="1400" u="none" strike="noStrike" cap="none"/>
                    </a:p>
                  </a:txBody>
                  <a:tcPr marL="16675" marR="16675"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351C75"/>
                    </a:solidFill>
                  </a:tcPr>
                </a:tc>
                <a:tc>
                  <a:txBody>
                    <a:bodyPr/>
                    <a:lstStyle/>
                    <a:p>
                      <a:pPr marL="0" marR="0" lvl="0" indent="0" algn="l" rtl="0">
                        <a:lnSpc>
                          <a:spcPct val="100000"/>
                        </a:lnSpc>
                        <a:spcBef>
                          <a:spcPts val="0"/>
                        </a:spcBef>
                        <a:spcAft>
                          <a:spcPts val="0"/>
                        </a:spcAft>
                        <a:buClr>
                          <a:srgbClr val="000000"/>
                        </a:buClr>
                        <a:buSzPts val="1600"/>
                        <a:buFont typeface="Arial"/>
                        <a:buNone/>
                      </a:pPr>
                      <a:endParaRPr sz="1600" u="none" strike="noStrike" cap="none"/>
                    </a:p>
                  </a:txBody>
                  <a:tcPr marL="16675" marR="16675"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38761D"/>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8F8F8"/>
                    </a:solidFill>
                  </a:tcPr>
                </a:tc>
                <a:tc>
                  <a:txBody>
                    <a:bodyPr/>
                    <a:lstStyle/>
                    <a:p>
                      <a:pPr marL="0" marR="0" lvl="0" indent="0" algn="l" rtl="0">
                        <a:lnSpc>
                          <a:spcPct val="100000"/>
                        </a:lnSpc>
                        <a:spcBef>
                          <a:spcPts val="0"/>
                        </a:spcBef>
                        <a:spcAft>
                          <a:spcPts val="0"/>
                        </a:spcAft>
                        <a:buClr>
                          <a:srgbClr val="000000"/>
                        </a:buClr>
                        <a:buSzPts val="1200"/>
                        <a:buFont typeface="Arial"/>
                        <a:buNone/>
                      </a:pPr>
                      <a:r>
                        <a:rPr lang="en-US" sz="1200" b="1" u="none" strike="noStrike" cap="none">
                          <a:solidFill>
                            <a:srgbClr val="351C75"/>
                          </a:solidFill>
                          <a:latin typeface="Roboto"/>
                          <a:ea typeface="Roboto"/>
                          <a:cs typeface="Roboto"/>
                          <a:sym typeface="Roboto"/>
                        </a:rPr>
                        <a:t>Client Meeting (iterate)</a:t>
                      </a:r>
                      <a:endParaRPr sz="1400" u="none" strike="noStrike" cap="none"/>
                    </a:p>
                  </a:txBody>
                  <a:tcPr marL="16675" marR="16675"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38761D"/>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8F8F8"/>
                    </a:solidFill>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b="0" u="none" strike="noStrike" cap="none">
                          <a:solidFill>
                            <a:srgbClr val="351C75"/>
                          </a:solidFill>
                          <a:latin typeface="Roboto"/>
                          <a:ea typeface="Roboto"/>
                          <a:cs typeface="Roboto"/>
                          <a:sym typeface="Roboto"/>
                        </a:rPr>
                        <a:t>- Client Meeting</a:t>
                      </a:r>
                      <a:endParaRPr sz="1400" u="none" strike="noStrike" cap="none"/>
                    </a:p>
                  </a:txBody>
                  <a:tcPr marL="16675" marR="16675" marT="0" marB="0" anchor="ctr">
                    <a:lnL w="9525" cap="flat" cmpd="sng">
                      <a:solidFill>
                        <a:srgbClr val="000000">
                          <a:alpha val="0"/>
                        </a:srgbClr>
                      </a:solidFill>
                      <a:prstDash val="solid"/>
                      <a:round/>
                      <a:headEnd type="none" w="sm" len="sm"/>
                      <a:tailEnd type="none" w="sm" len="sm"/>
                    </a:lnL>
                    <a:lnR w="9525" cap="flat" cmpd="sng">
                      <a:solidFill>
                        <a:srgbClr val="D9D9D9"/>
                      </a:solidFill>
                      <a:prstDash val="solid"/>
                      <a:round/>
                      <a:headEnd type="none" w="sm" len="sm"/>
                      <a:tailEnd type="none" w="sm" len="sm"/>
                    </a:lnR>
                    <a:lnT w="12700" cap="flat" cmpd="sng">
                      <a:solidFill>
                        <a:srgbClr val="38761D"/>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8F8F8"/>
                    </a:solidFill>
                  </a:tcPr>
                </a:tc>
                <a:tc>
                  <a:txBody>
                    <a:bodyPr/>
                    <a:lstStyle/>
                    <a:p>
                      <a:pPr marL="0" marR="0" lvl="0" indent="0" algn="l" rtl="0">
                        <a:lnSpc>
                          <a:spcPct val="100000"/>
                        </a:lnSpc>
                        <a:spcBef>
                          <a:spcPts val="0"/>
                        </a:spcBef>
                        <a:spcAft>
                          <a:spcPts val="0"/>
                        </a:spcAft>
                        <a:buClr>
                          <a:srgbClr val="000000"/>
                        </a:buClr>
                        <a:buSzPts val="1600"/>
                        <a:buFont typeface="Arial"/>
                        <a:buNone/>
                      </a:pPr>
                      <a:endParaRPr sz="1600" u="none" strike="noStrike" cap="none"/>
                    </a:p>
                  </a:txBody>
                  <a:tcPr marL="16675" marR="16675" marT="0" marB="0" anchor="ctr">
                    <a:lnL w="9525" cap="flat" cmpd="sng">
                      <a:solidFill>
                        <a:srgbClr val="D9D9D9"/>
                      </a:solidFill>
                      <a:prstDash val="solid"/>
                      <a:round/>
                      <a:headEnd type="none" w="sm" len="sm"/>
                      <a:tailEnd type="none" w="sm" len="sm"/>
                    </a:lnL>
                    <a:lnR w="9525" cap="flat" cmpd="sng">
                      <a:solidFill>
                        <a:srgbClr val="CCCCCC"/>
                      </a:solidFill>
                      <a:prstDash val="dot"/>
                      <a:round/>
                      <a:headEnd type="none" w="sm" len="sm"/>
                      <a:tailEnd type="none" w="sm" len="sm"/>
                    </a:lnR>
                    <a:lnT w="12700" cap="flat" cmpd="sng">
                      <a:solidFill>
                        <a:srgbClr val="38761D"/>
                      </a:solidFill>
                      <a:prstDash val="solid"/>
                      <a:round/>
                      <a:headEnd type="none" w="sm" len="sm"/>
                      <a:tailEnd type="none" w="sm" len="sm"/>
                    </a:lnT>
                    <a:lnB w="9525" cap="flat" cmpd="sng">
                      <a:solidFill>
                        <a:srgbClr val="CCCCCC"/>
                      </a:solidFill>
                      <a:prstDash val="dot"/>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b="0" u="none" strike="noStrike" cap="none">
                          <a:solidFill>
                            <a:srgbClr val="1F4E78"/>
                          </a:solidFill>
                          <a:latin typeface="Roboto"/>
                          <a:ea typeface="Roboto"/>
                          <a:cs typeface="Roboto"/>
                          <a:sym typeface="Roboto"/>
                        </a:rPr>
                        <a:t>meeting</a:t>
                      </a:r>
                      <a:endParaRPr sz="1400" u="none" strike="noStrike" cap="none"/>
                    </a:p>
                  </a:txBody>
                  <a:tcPr marL="16675" marR="16675" marT="0" marB="0" anchor="ctr">
                    <a:lnL w="9525" cap="flat" cmpd="sng">
                      <a:solidFill>
                        <a:srgbClr val="CCCCCC"/>
                      </a:solidFill>
                      <a:prstDash val="dot"/>
                      <a:round/>
                      <a:headEnd type="none" w="sm" len="sm"/>
                      <a:tailEnd type="none" w="sm" len="sm"/>
                    </a:lnL>
                    <a:lnR w="9525" cap="flat" cmpd="sng">
                      <a:solidFill>
                        <a:srgbClr val="CCCCCC"/>
                      </a:solidFill>
                      <a:prstDash val="dot"/>
                      <a:round/>
                      <a:headEnd type="none" w="sm" len="sm"/>
                      <a:tailEnd type="none" w="sm" len="sm"/>
                    </a:lnR>
                    <a:lnT w="12700" cap="flat" cmpd="sng">
                      <a:solidFill>
                        <a:srgbClr val="38761D"/>
                      </a:solidFill>
                      <a:prstDash val="solid"/>
                      <a:round/>
                      <a:headEnd type="none" w="sm" len="sm"/>
                      <a:tailEnd type="none" w="sm" len="sm"/>
                    </a:lnT>
                    <a:lnB w="9525" cap="flat" cmpd="sng">
                      <a:solidFill>
                        <a:srgbClr val="CCCCCC"/>
                      </a:solidFill>
                      <a:prstDash val="dot"/>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b="0" u="none" strike="noStrike" cap="none">
                          <a:solidFill>
                            <a:srgbClr val="1F4E78"/>
                          </a:solidFill>
                          <a:latin typeface="Roboto"/>
                          <a:ea typeface="Roboto"/>
                          <a:cs typeface="Roboto"/>
                          <a:sym typeface="Roboto"/>
                        </a:rPr>
                        <a:t>meeting</a:t>
                      </a:r>
                      <a:endParaRPr sz="1400" u="none" strike="noStrike" cap="none"/>
                    </a:p>
                  </a:txBody>
                  <a:tcPr marL="16675" marR="16675" marT="0" marB="0" anchor="ctr">
                    <a:lnL w="9525" cap="flat" cmpd="sng">
                      <a:solidFill>
                        <a:srgbClr val="CCCCCC"/>
                      </a:solidFill>
                      <a:prstDash val="dot"/>
                      <a:round/>
                      <a:headEnd type="none" w="sm" len="sm"/>
                      <a:tailEnd type="none" w="sm" len="sm"/>
                    </a:lnL>
                    <a:lnR w="9525" cap="flat" cmpd="sng">
                      <a:solidFill>
                        <a:srgbClr val="CCCCCC"/>
                      </a:solidFill>
                      <a:prstDash val="dot"/>
                      <a:round/>
                      <a:headEnd type="none" w="sm" len="sm"/>
                      <a:tailEnd type="none" w="sm" len="sm"/>
                    </a:lnR>
                    <a:lnT w="12700" cap="flat" cmpd="sng">
                      <a:solidFill>
                        <a:srgbClr val="38761D"/>
                      </a:solidFill>
                      <a:prstDash val="solid"/>
                      <a:round/>
                      <a:headEnd type="none" w="sm" len="sm"/>
                      <a:tailEnd type="none" w="sm" len="sm"/>
                    </a:lnT>
                    <a:lnB w="9525" cap="flat" cmpd="sng">
                      <a:solidFill>
                        <a:srgbClr val="CCCCCC"/>
                      </a:solidFill>
                      <a:prstDash val="dot"/>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b="0" u="none" strike="noStrike" cap="none">
                          <a:solidFill>
                            <a:srgbClr val="1F4E78"/>
                          </a:solidFill>
                          <a:latin typeface="Roboto"/>
                          <a:ea typeface="Roboto"/>
                          <a:cs typeface="Roboto"/>
                          <a:sym typeface="Roboto"/>
                        </a:rPr>
                        <a:t>meeting</a:t>
                      </a:r>
                      <a:endParaRPr sz="1400" u="none" strike="noStrike" cap="none"/>
                    </a:p>
                  </a:txBody>
                  <a:tcPr marL="16675" marR="16675" marT="0" marB="0" anchor="ctr">
                    <a:lnL w="9525" cap="flat" cmpd="sng">
                      <a:solidFill>
                        <a:srgbClr val="CCCCCC"/>
                      </a:solidFill>
                      <a:prstDash val="dot"/>
                      <a:round/>
                      <a:headEnd type="none" w="sm" len="sm"/>
                      <a:tailEnd type="none" w="sm" len="sm"/>
                    </a:lnL>
                    <a:lnR w="9525" cap="flat" cmpd="sng">
                      <a:solidFill>
                        <a:srgbClr val="CCCCCC"/>
                      </a:solidFill>
                      <a:prstDash val="dot"/>
                      <a:round/>
                      <a:headEnd type="none" w="sm" len="sm"/>
                      <a:tailEnd type="none" w="sm" len="sm"/>
                    </a:lnR>
                    <a:lnT w="12700" cap="flat" cmpd="sng">
                      <a:solidFill>
                        <a:srgbClr val="38761D"/>
                      </a:solidFill>
                      <a:prstDash val="solid"/>
                      <a:round/>
                      <a:headEnd type="none" w="sm" len="sm"/>
                      <a:tailEnd type="none" w="sm" len="sm"/>
                    </a:lnT>
                    <a:lnB w="9525" cap="flat" cmpd="sng">
                      <a:solidFill>
                        <a:srgbClr val="CCCCCC"/>
                      </a:solidFill>
                      <a:prstDash val="dot"/>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b="0" u="none" strike="noStrike" cap="none">
                          <a:solidFill>
                            <a:srgbClr val="1F4E78"/>
                          </a:solidFill>
                          <a:latin typeface="Roboto"/>
                          <a:ea typeface="Roboto"/>
                          <a:cs typeface="Roboto"/>
                          <a:sym typeface="Roboto"/>
                        </a:rPr>
                        <a:t>meeting</a:t>
                      </a:r>
                      <a:endParaRPr sz="1400" u="none" strike="noStrike" cap="none"/>
                    </a:p>
                  </a:txBody>
                  <a:tcPr marL="16675" marR="16675" marT="0" marB="0" anchor="ctr">
                    <a:lnL w="9525" cap="flat" cmpd="sng">
                      <a:solidFill>
                        <a:srgbClr val="CCCCCC"/>
                      </a:solidFill>
                      <a:prstDash val="dot"/>
                      <a:round/>
                      <a:headEnd type="none" w="sm" len="sm"/>
                      <a:tailEnd type="none" w="sm" len="sm"/>
                    </a:lnL>
                    <a:lnR w="9525" cap="flat" cmpd="sng">
                      <a:solidFill>
                        <a:srgbClr val="CCCCCC"/>
                      </a:solidFill>
                      <a:prstDash val="dot"/>
                      <a:round/>
                      <a:headEnd type="none" w="sm" len="sm"/>
                      <a:tailEnd type="none" w="sm" len="sm"/>
                    </a:lnR>
                    <a:lnT w="12700" cap="flat" cmpd="sng">
                      <a:solidFill>
                        <a:srgbClr val="38761D"/>
                      </a:solidFill>
                      <a:prstDash val="solid"/>
                      <a:round/>
                      <a:headEnd type="none" w="sm" len="sm"/>
                      <a:tailEnd type="none" w="sm" len="sm"/>
                    </a:lnT>
                    <a:lnB w="9525" cap="flat" cmpd="sng">
                      <a:solidFill>
                        <a:srgbClr val="CCCCCC"/>
                      </a:solidFill>
                      <a:prstDash val="dot"/>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b="0" u="none" strike="noStrike" cap="none">
                          <a:solidFill>
                            <a:srgbClr val="1F4E78"/>
                          </a:solidFill>
                          <a:latin typeface="Roboto"/>
                          <a:ea typeface="Roboto"/>
                          <a:cs typeface="Roboto"/>
                          <a:sym typeface="Roboto"/>
                        </a:rPr>
                        <a:t>meeting</a:t>
                      </a:r>
                      <a:endParaRPr sz="1400" u="none" strike="noStrike" cap="none"/>
                    </a:p>
                  </a:txBody>
                  <a:tcPr marL="16675" marR="16675" marT="0" marB="0" anchor="ctr">
                    <a:lnL w="9525" cap="flat" cmpd="sng">
                      <a:solidFill>
                        <a:srgbClr val="CCCCCC"/>
                      </a:solidFill>
                      <a:prstDash val="dot"/>
                      <a:round/>
                      <a:headEnd type="none" w="sm" len="sm"/>
                      <a:tailEnd type="none" w="sm" len="sm"/>
                    </a:lnL>
                    <a:lnR w="9525" cap="flat" cmpd="sng">
                      <a:solidFill>
                        <a:srgbClr val="CCCCCC"/>
                      </a:solidFill>
                      <a:prstDash val="dot"/>
                      <a:round/>
                      <a:headEnd type="none" w="sm" len="sm"/>
                      <a:tailEnd type="none" w="sm" len="sm"/>
                    </a:lnR>
                    <a:lnT w="12700" cap="flat" cmpd="sng">
                      <a:solidFill>
                        <a:srgbClr val="38761D"/>
                      </a:solidFill>
                      <a:prstDash val="solid"/>
                      <a:round/>
                      <a:headEnd type="none" w="sm" len="sm"/>
                      <a:tailEnd type="none" w="sm" len="sm"/>
                    </a:lnT>
                    <a:lnB w="9525" cap="flat" cmpd="sng">
                      <a:solidFill>
                        <a:srgbClr val="CCCCCC"/>
                      </a:solidFill>
                      <a:prstDash val="dot"/>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b="0" u="none" strike="noStrike" cap="none">
                          <a:solidFill>
                            <a:srgbClr val="1F4E78"/>
                          </a:solidFill>
                          <a:latin typeface="Roboto"/>
                          <a:ea typeface="Roboto"/>
                          <a:cs typeface="Roboto"/>
                          <a:sym typeface="Roboto"/>
                        </a:rPr>
                        <a:t>meeting</a:t>
                      </a:r>
                      <a:endParaRPr sz="1400" u="none" strike="noStrike" cap="none"/>
                    </a:p>
                  </a:txBody>
                  <a:tcPr marL="16675" marR="16675" marT="0" marB="0" anchor="ctr">
                    <a:lnL w="9525" cap="flat" cmpd="sng">
                      <a:solidFill>
                        <a:srgbClr val="CCCCCC"/>
                      </a:solidFill>
                      <a:prstDash val="dot"/>
                      <a:round/>
                      <a:headEnd type="none" w="sm" len="sm"/>
                      <a:tailEnd type="none" w="sm" len="sm"/>
                    </a:lnL>
                    <a:lnR w="9525" cap="flat" cmpd="sng">
                      <a:solidFill>
                        <a:srgbClr val="CCCCCC"/>
                      </a:solidFill>
                      <a:prstDash val="dot"/>
                      <a:round/>
                      <a:headEnd type="none" w="sm" len="sm"/>
                      <a:tailEnd type="none" w="sm" len="sm"/>
                    </a:lnR>
                    <a:lnT w="12700" cap="flat" cmpd="sng">
                      <a:solidFill>
                        <a:srgbClr val="38761D"/>
                      </a:solidFill>
                      <a:prstDash val="solid"/>
                      <a:round/>
                      <a:headEnd type="none" w="sm" len="sm"/>
                      <a:tailEnd type="none" w="sm" len="sm"/>
                    </a:lnT>
                    <a:lnB w="9525" cap="flat" cmpd="sng">
                      <a:solidFill>
                        <a:srgbClr val="CCCCCC"/>
                      </a:solidFill>
                      <a:prstDash val="dot"/>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b="0" u="none" strike="noStrike" cap="none">
                          <a:solidFill>
                            <a:srgbClr val="1F4E78"/>
                          </a:solidFill>
                          <a:latin typeface="Roboto"/>
                          <a:ea typeface="Roboto"/>
                          <a:cs typeface="Roboto"/>
                          <a:sym typeface="Roboto"/>
                        </a:rPr>
                        <a:t>meeting</a:t>
                      </a:r>
                      <a:endParaRPr sz="1400" u="none" strike="noStrike" cap="none"/>
                    </a:p>
                  </a:txBody>
                  <a:tcPr marL="16675" marR="16675" marT="0" marB="0" anchor="ctr">
                    <a:lnL w="9525" cap="flat" cmpd="sng">
                      <a:solidFill>
                        <a:srgbClr val="CCCCCC"/>
                      </a:solidFill>
                      <a:prstDash val="dot"/>
                      <a:round/>
                      <a:headEnd type="none" w="sm" len="sm"/>
                      <a:tailEnd type="none" w="sm" len="sm"/>
                    </a:lnL>
                    <a:lnR w="9525" cap="flat" cmpd="sng">
                      <a:solidFill>
                        <a:srgbClr val="CCCCCC"/>
                      </a:solidFill>
                      <a:prstDash val="dot"/>
                      <a:round/>
                      <a:headEnd type="none" w="sm" len="sm"/>
                      <a:tailEnd type="none" w="sm" len="sm"/>
                    </a:lnR>
                    <a:lnT w="12700" cap="flat" cmpd="sng">
                      <a:solidFill>
                        <a:srgbClr val="38761D"/>
                      </a:solidFill>
                      <a:prstDash val="solid"/>
                      <a:round/>
                      <a:headEnd type="none" w="sm" len="sm"/>
                      <a:tailEnd type="none" w="sm" len="sm"/>
                    </a:lnT>
                    <a:lnB w="9525" cap="flat" cmpd="sng">
                      <a:solidFill>
                        <a:srgbClr val="CCCCCC"/>
                      </a:solidFill>
                      <a:prstDash val="dot"/>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b="0" u="none" strike="noStrike" cap="none">
                          <a:solidFill>
                            <a:srgbClr val="1F4E78"/>
                          </a:solidFill>
                          <a:latin typeface="Roboto"/>
                          <a:ea typeface="Roboto"/>
                          <a:cs typeface="Roboto"/>
                          <a:sym typeface="Roboto"/>
                        </a:rPr>
                        <a:t>meeting</a:t>
                      </a:r>
                      <a:endParaRPr sz="1400" u="none" strike="noStrike" cap="none"/>
                    </a:p>
                  </a:txBody>
                  <a:tcPr marL="16675" marR="16675" marT="0" marB="0" anchor="ctr">
                    <a:lnL w="9525" cap="flat" cmpd="sng">
                      <a:solidFill>
                        <a:srgbClr val="CCCCCC"/>
                      </a:solidFill>
                      <a:prstDash val="dot"/>
                      <a:round/>
                      <a:headEnd type="none" w="sm" len="sm"/>
                      <a:tailEnd type="none" w="sm" len="sm"/>
                    </a:lnL>
                    <a:lnR w="9525" cap="flat" cmpd="sng">
                      <a:solidFill>
                        <a:srgbClr val="CCCCCC"/>
                      </a:solidFill>
                      <a:prstDash val="dot"/>
                      <a:round/>
                      <a:headEnd type="none" w="sm" len="sm"/>
                      <a:tailEnd type="none" w="sm" len="sm"/>
                    </a:lnR>
                    <a:lnT w="12700" cap="flat" cmpd="sng">
                      <a:solidFill>
                        <a:srgbClr val="38761D"/>
                      </a:solidFill>
                      <a:prstDash val="solid"/>
                      <a:round/>
                      <a:headEnd type="none" w="sm" len="sm"/>
                      <a:tailEnd type="none" w="sm" len="sm"/>
                    </a:lnT>
                    <a:lnB w="9525" cap="flat" cmpd="sng">
                      <a:solidFill>
                        <a:srgbClr val="CCCCCC"/>
                      </a:solidFill>
                      <a:prstDash val="dot"/>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1600"/>
                        <a:buFont typeface="Arial"/>
                        <a:buNone/>
                      </a:pPr>
                      <a:endParaRPr sz="1600" u="none" strike="noStrike" cap="none"/>
                    </a:p>
                  </a:txBody>
                  <a:tcPr marL="16675" marR="16675" marT="0" marB="0" anchor="ctr">
                    <a:lnL w="9525" cap="flat" cmpd="sng">
                      <a:solidFill>
                        <a:srgbClr val="CCCCCC"/>
                      </a:solidFill>
                      <a:prstDash val="dot"/>
                      <a:round/>
                      <a:headEnd type="none" w="sm" len="sm"/>
                      <a:tailEnd type="none" w="sm" len="sm"/>
                    </a:lnL>
                    <a:lnR w="9525" cap="flat" cmpd="sng">
                      <a:solidFill>
                        <a:srgbClr val="CCCCCC"/>
                      </a:solidFill>
                      <a:prstDash val="dot"/>
                      <a:round/>
                      <a:headEnd type="none" w="sm" len="sm"/>
                      <a:tailEnd type="none" w="sm" len="sm"/>
                    </a:lnR>
                    <a:lnT w="12700" cap="flat" cmpd="sng">
                      <a:solidFill>
                        <a:srgbClr val="38761D"/>
                      </a:solidFill>
                      <a:prstDash val="solid"/>
                      <a:round/>
                      <a:headEnd type="none" w="sm" len="sm"/>
                      <a:tailEnd type="none" w="sm" len="sm"/>
                    </a:lnT>
                    <a:lnB w="9525" cap="flat" cmpd="sng">
                      <a:solidFill>
                        <a:srgbClr val="CCCCCC"/>
                      </a:solidFill>
                      <a:prstDash val="dot"/>
                      <a:round/>
                      <a:headEnd type="none" w="sm" len="sm"/>
                      <a:tailEnd type="none" w="sm" len="sm"/>
                    </a:lnB>
                    <a:solidFill>
                      <a:srgbClr val="FFFFFF"/>
                    </a:solidFill>
                  </a:tcPr>
                </a:tc>
                <a:tc vMerge="1">
                  <a:txBody>
                    <a:bodyPr/>
                    <a:lstStyle/>
                    <a:p>
                      <a:endParaRPr lang="en-US"/>
                    </a:p>
                  </a:txBody>
                  <a:tcPr/>
                </a:tc>
                <a:extLst>
                  <a:ext uri="{0D108BD9-81ED-4DB2-BD59-A6C34878D82A}">
                    <a16:rowId xmlns:a16="http://schemas.microsoft.com/office/drawing/2014/main" val="10013"/>
                  </a:ext>
                </a:extLst>
              </a:tr>
            </a:tbl>
          </a:graphicData>
        </a:graphic>
      </p:graphicFrame>
      <p:sp>
        <p:nvSpPr>
          <p:cNvPr id="768" name="Google Shape;768;p4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29</a:t>
            </a:fld>
            <a:endParaRPr/>
          </a:p>
        </p:txBody>
      </p:sp>
      <p:sp>
        <p:nvSpPr>
          <p:cNvPr id="769" name="Google Shape;769;p45"/>
          <p:cNvSpPr txBox="1"/>
          <p:nvPr/>
        </p:nvSpPr>
        <p:spPr>
          <a:xfrm>
            <a:off x="838200" y="-2036"/>
            <a:ext cx="10515600" cy="1325563"/>
          </a:xfrm>
          <a:prstGeom prst="rect">
            <a:avLst/>
          </a:prstGeom>
          <a:noFill/>
          <a:ln>
            <a:noFill/>
          </a:ln>
        </p:spPr>
        <p:txBody>
          <a:bodyPr spcFirstLastPara="1" wrap="square" lIns="91425" tIns="45700" rIns="91425" bIns="45700" anchor="ctr" anchorCtr="0">
            <a:normAutofit/>
          </a:bodyPr>
          <a:lstStyle/>
          <a:p>
            <a:pPr marL="0" marR="0" lvl="0" indent="0" algn="ctr" rtl="0">
              <a:lnSpc>
                <a:spcPct val="90000"/>
              </a:lnSpc>
              <a:spcBef>
                <a:spcPts val="0"/>
              </a:spcBef>
              <a:spcAft>
                <a:spcPts val="0"/>
              </a:spcAft>
              <a:buClr>
                <a:srgbClr val="3F82C4"/>
              </a:buClr>
              <a:buSzPts val="4400"/>
              <a:buFont typeface="Calibri"/>
              <a:buNone/>
            </a:pPr>
            <a:r>
              <a:rPr lang="en-US" sz="4000" b="0" i="0" u="none" strike="noStrike" cap="none">
                <a:solidFill>
                  <a:srgbClr val="4472C4"/>
                </a:solidFill>
                <a:latin typeface="Calibri"/>
                <a:ea typeface="Calibri"/>
                <a:cs typeface="Calibri"/>
                <a:sym typeface="Calibri"/>
              </a:rPr>
              <a:t>Appendix 1: Project timeline</a:t>
            </a:r>
            <a:endParaRPr sz="4000" b="0" i="0" u="none" strike="noStrike" cap="none">
              <a:solidFill>
                <a:srgbClr val="3F82C4"/>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www.islide.cc</a:t>
            </a:r>
            <a:endParaRPr/>
          </a:p>
        </p:txBody>
      </p:sp>
      <p:sp>
        <p:nvSpPr>
          <p:cNvPr id="271" name="Google Shape;271;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a:t>3</a:t>
            </a:fld>
            <a:endParaRPr/>
          </a:p>
        </p:txBody>
      </p:sp>
      <p:sp>
        <p:nvSpPr>
          <p:cNvPr id="272" name="Google Shape;272;p8"/>
          <p:cNvSpPr/>
          <p:nvPr/>
        </p:nvSpPr>
        <p:spPr>
          <a:xfrm>
            <a:off x="4676776" y="-12700"/>
            <a:ext cx="7515224" cy="6870700"/>
          </a:xfrm>
          <a:prstGeom prst="rect">
            <a:avLst/>
          </a:prstGeom>
          <a:blipFill rotWithShape="1">
            <a:blip r:embed="rId3">
              <a:alphaModFix/>
            </a:blip>
            <a:stretch>
              <a:fillRect/>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73" name="Google Shape;273;p8"/>
          <p:cNvSpPr/>
          <p:nvPr/>
        </p:nvSpPr>
        <p:spPr>
          <a:xfrm>
            <a:off x="458922" y="1240155"/>
            <a:ext cx="6445794" cy="4902200"/>
          </a:xfrm>
          <a:prstGeom prst="rect">
            <a:avLst/>
          </a:prstGeom>
          <a:solidFill>
            <a:schemeClr val="lt1"/>
          </a:solidFill>
          <a:ln>
            <a:noFill/>
          </a:ln>
          <a:effectLst>
            <a:outerShdw sx="102000" sy="102000" algn="ctr" rotWithShape="0">
              <a:srgbClr val="000000">
                <a:alpha val="8627"/>
              </a:srgbClr>
            </a:outerShdw>
          </a:effectLst>
        </p:spPr>
        <p:txBody>
          <a:bodyPr spcFirstLastPara="1" wrap="square" lIns="91425" tIns="45700" rIns="91425" bIns="45700" anchor="ctr" anchorCtr="0">
            <a:normAutofit/>
          </a:bodyPr>
          <a:lstStyle/>
          <a:p>
            <a:pPr marL="0" marR="0" lvl="0" indent="0" algn="ctr" rtl="0">
              <a:lnSpc>
                <a:spcPct val="100000"/>
              </a:lnSpc>
              <a:spcBef>
                <a:spcPts val="0"/>
              </a:spcBef>
              <a:spcAft>
                <a:spcPts val="0"/>
              </a:spcAft>
              <a:buClr>
                <a:srgbClr val="000000"/>
              </a:buClr>
              <a:buSzPts val="2000"/>
              <a:buFont typeface="Arial"/>
              <a:buNone/>
            </a:pPr>
            <a:endParaRPr sz="2000" b="1" i="0" u="none" strike="noStrike" cap="none">
              <a:solidFill>
                <a:schemeClr val="lt1"/>
              </a:solidFill>
              <a:latin typeface="Calibri"/>
              <a:ea typeface="Calibri"/>
              <a:cs typeface="Calibri"/>
              <a:sym typeface="Calibri"/>
            </a:endParaRPr>
          </a:p>
        </p:txBody>
      </p:sp>
      <p:sp>
        <p:nvSpPr>
          <p:cNvPr id="274" name="Google Shape;274;p8"/>
          <p:cNvSpPr/>
          <p:nvPr/>
        </p:nvSpPr>
        <p:spPr>
          <a:xfrm>
            <a:off x="673099" y="562659"/>
            <a:ext cx="2401701" cy="507316"/>
          </a:xfrm>
          <a:prstGeom prst="rect">
            <a:avLst/>
          </a:prstGeom>
          <a:solidFill>
            <a:schemeClr val="lt1"/>
          </a:solidFill>
          <a:ln>
            <a:noFill/>
          </a:ln>
        </p:spPr>
        <p:txBody>
          <a:bodyPr spcFirstLastPara="1" wrap="square" lIns="91425" tIns="45700" rIns="91425" bIns="45700" anchor="ctr" anchorCtr="0">
            <a:noAutofit/>
          </a:bodyPr>
          <a:lstStyle/>
          <a:p>
            <a:pPr marL="0" marR="0" lvl="0" indent="0" algn="l" rtl="0">
              <a:lnSpc>
                <a:spcPct val="120000"/>
              </a:lnSpc>
              <a:spcBef>
                <a:spcPts val="0"/>
              </a:spcBef>
              <a:spcAft>
                <a:spcPts val="0"/>
              </a:spcAft>
              <a:buClr>
                <a:srgbClr val="000000"/>
              </a:buClr>
              <a:buSzPts val="4000"/>
              <a:buFont typeface="Arial"/>
              <a:buNone/>
            </a:pPr>
            <a:r>
              <a:rPr lang="en-US" sz="4000" b="0" i="1" u="none" strike="noStrike" cap="none">
                <a:solidFill>
                  <a:schemeClr val="accent1"/>
                </a:solidFill>
                <a:latin typeface="Calibri"/>
                <a:ea typeface="Calibri"/>
                <a:cs typeface="Calibri"/>
                <a:sym typeface="Calibri"/>
              </a:rPr>
              <a:t>Agenda</a:t>
            </a:r>
            <a:endParaRPr sz="4000" b="0" i="1" u="none" strike="noStrike" cap="none">
              <a:solidFill>
                <a:schemeClr val="accent1"/>
              </a:solidFill>
              <a:latin typeface="Calibri"/>
              <a:ea typeface="Calibri"/>
              <a:cs typeface="Calibri"/>
              <a:sym typeface="Calibri"/>
            </a:endParaRPr>
          </a:p>
        </p:txBody>
      </p:sp>
      <p:sp>
        <p:nvSpPr>
          <p:cNvPr id="275" name="Google Shape;275;p8"/>
          <p:cNvSpPr/>
          <p:nvPr/>
        </p:nvSpPr>
        <p:spPr>
          <a:xfrm>
            <a:off x="2567625" y="809967"/>
            <a:ext cx="182880" cy="182880"/>
          </a:xfrm>
          <a:prstGeom prst="chevron">
            <a:avLst>
              <a:gd name="adj" fmla="val 50000"/>
            </a:avLst>
          </a:prstGeom>
          <a:solidFill>
            <a:schemeClr val="accent1"/>
          </a:solidFill>
          <a:ln>
            <a:noFill/>
          </a:ln>
        </p:spPr>
        <p:txBody>
          <a:bodyPr spcFirstLastPara="1" wrap="square" lIns="91425" tIns="45700" rIns="91425" bIns="45700" anchor="ctr" anchorCtr="0">
            <a:normAutofit/>
          </a:bodyPr>
          <a:lstStyle/>
          <a:p>
            <a:pPr marL="0" marR="0" lvl="0" indent="0" algn="ctr" rtl="0">
              <a:lnSpc>
                <a:spcPct val="80000"/>
              </a:lnSpc>
              <a:spcBef>
                <a:spcPts val="0"/>
              </a:spcBef>
              <a:spcAft>
                <a:spcPts val="0"/>
              </a:spcAft>
              <a:buClr>
                <a:srgbClr val="000000"/>
              </a:buClr>
              <a:buSzPts val="650"/>
              <a:buFont typeface="Arial"/>
              <a:buNone/>
            </a:pPr>
            <a:endParaRPr sz="650" b="1" i="0" u="none" strike="noStrike" cap="none">
              <a:solidFill>
                <a:schemeClr val="lt1"/>
              </a:solidFill>
              <a:latin typeface="Calibri"/>
              <a:ea typeface="Calibri"/>
              <a:cs typeface="Calibri"/>
              <a:sym typeface="Calibri"/>
            </a:endParaRPr>
          </a:p>
        </p:txBody>
      </p:sp>
      <p:sp>
        <p:nvSpPr>
          <p:cNvPr id="276" name="Google Shape;276;p8"/>
          <p:cNvSpPr/>
          <p:nvPr/>
        </p:nvSpPr>
        <p:spPr>
          <a:xfrm>
            <a:off x="2649334" y="809967"/>
            <a:ext cx="182880" cy="182880"/>
          </a:xfrm>
          <a:prstGeom prst="chevron">
            <a:avLst>
              <a:gd name="adj" fmla="val 50000"/>
            </a:avLst>
          </a:prstGeom>
          <a:solidFill>
            <a:schemeClr val="accent1">
              <a:alpha val="40000"/>
            </a:schemeClr>
          </a:solidFill>
          <a:ln>
            <a:noFill/>
          </a:ln>
        </p:spPr>
        <p:txBody>
          <a:bodyPr spcFirstLastPara="1" wrap="square" lIns="91425" tIns="45700" rIns="91425" bIns="45700" anchor="ctr" anchorCtr="0">
            <a:normAutofit/>
          </a:bodyPr>
          <a:lstStyle/>
          <a:p>
            <a:pPr marL="0" marR="0" lvl="0" indent="0" algn="ctr" rtl="0">
              <a:lnSpc>
                <a:spcPct val="80000"/>
              </a:lnSpc>
              <a:spcBef>
                <a:spcPts val="0"/>
              </a:spcBef>
              <a:spcAft>
                <a:spcPts val="0"/>
              </a:spcAft>
              <a:buClr>
                <a:srgbClr val="000000"/>
              </a:buClr>
              <a:buSzPts val="650"/>
              <a:buFont typeface="Arial"/>
              <a:buNone/>
            </a:pPr>
            <a:endParaRPr sz="650" b="1" i="0" u="none" strike="noStrike" cap="none">
              <a:solidFill>
                <a:schemeClr val="lt1"/>
              </a:solidFill>
              <a:latin typeface="Calibri"/>
              <a:ea typeface="Calibri"/>
              <a:cs typeface="Calibri"/>
              <a:sym typeface="Calibri"/>
            </a:endParaRPr>
          </a:p>
        </p:txBody>
      </p:sp>
      <p:sp>
        <p:nvSpPr>
          <p:cNvPr id="277" name="Google Shape;277;p8"/>
          <p:cNvSpPr/>
          <p:nvPr/>
        </p:nvSpPr>
        <p:spPr>
          <a:xfrm>
            <a:off x="2731043" y="809967"/>
            <a:ext cx="182880" cy="182880"/>
          </a:xfrm>
          <a:prstGeom prst="chevron">
            <a:avLst>
              <a:gd name="adj" fmla="val 50000"/>
            </a:avLst>
          </a:prstGeom>
          <a:solidFill>
            <a:schemeClr val="accent1">
              <a:alpha val="20000"/>
            </a:schemeClr>
          </a:solidFill>
          <a:ln>
            <a:noFill/>
          </a:ln>
        </p:spPr>
        <p:txBody>
          <a:bodyPr spcFirstLastPara="1" wrap="square" lIns="91425" tIns="45700" rIns="91425" bIns="45700" anchor="ctr" anchorCtr="0">
            <a:normAutofit/>
          </a:bodyPr>
          <a:lstStyle/>
          <a:p>
            <a:pPr marL="0" marR="0" lvl="0" indent="0" algn="ctr" rtl="0">
              <a:lnSpc>
                <a:spcPct val="80000"/>
              </a:lnSpc>
              <a:spcBef>
                <a:spcPts val="0"/>
              </a:spcBef>
              <a:spcAft>
                <a:spcPts val="0"/>
              </a:spcAft>
              <a:buClr>
                <a:srgbClr val="000000"/>
              </a:buClr>
              <a:buSzPts val="650"/>
              <a:buFont typeface="Arial"/>
              <a:buNone/>
            </a:pPr>
            <a:endParaRPr sz="650" b="1" i="0" u="none" strike="noStrike" cap="none">
              <a:solidFill>
                <a:schemeClr val="lt1"/>
              </a:solidFill>
              <a:latin typeface="Calibri"/>
              <a:ea typeface="Calibri"/>
              <a:cs typeface="Calibri"/>
              <a:sym typeface="Calibri"/>
            </a:endParaRPr>
          </a:p>
        </p:txBody>
      </p:sp>
      <p:sp>
        <p:nvSpPr>
          <p:cNvPr id="278" name="Google Shape;278;p8"/>
          <p:cNvSpPr/>
          <p:nvPr/>
        </p:nvSpPr>
        <p:spPr>
          <a:xfrm>
            <a:off x="778360" y="1771928"/>
            <a:ext cx="538264" cy="538264"/>
          </a:xfrm>
          <a:prstGeom prst="ellipse">
            <a:avLst/>
          </a:prstGeom>
          <a:solidFill>
            <a:schemeClr val="accent1"/>
          </a:solidFill>
          <a:ln>
            <a:noFill/>
          </a:ln>
        </p:spPr>
        <p:txBody>
          <a:bodyPr spcFirstLastPara="1" wrap="square" lIns="91425" tIns="45700" rIns="91425" bIns="45700" anchor="ctr" anchorCtr="0">
            <a:norm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lt1"/>
                </a:solidFill>
                <a:latin typeface="Calibri"/>
                <a:ea typeface="Calibri"/>
                <a:cs typeface="Calibri"/>
                <a:sym typeface="Calibri"/>
              </a:rPr>
              <a:t>1</a:t>
            </a:r>
            <a:endParaRPr sz="1400" b="1" i="0" u="none" strike="noStrike" cap="none">
              <a:solidFill>
                <a:schemeClr val="lt1"/>
              </a:solidFill>
              <a:latin typeface="Calibri"/>
              <a:ea typeface="Calibri"/>
              <a:cs typeface="Calibri"/>
              <a:sym typeface="Calibri"/>
            </a:endParaRPr>
          </a:p>
        </p:txBody>
      </p:sp>
      <p:sp>
        <p:nvSpPr>
          <p:cNvPr id="279" name="Google Shape;279;p8"/>
          <p:cNvSpPr/>
          <p:nvPr/>
        </p:nvSpPr>
        <p:spPr>
          <a:xfrm>
            <a:off x="1421772" y="1813177"/>
            <a:ext cx="3612508" cy="455765"/>
          </a:xfrm>
          <a:prstGeom prst="rect">
            <a:avLst/>
          </a:prstGeom>
          <a:noFill/>
          <a:ln>
            <a:noFill/>
          </a:ln>
        </p:spPr>
        <p:txBody>
          <a:bodyPr spcFirstLastPara="1" wrap="square" lIns="91425" tIns="45700" rIns="91425" bIns="45700" anchor="ctr" anchorCtr="0">
            <a:norm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dk1"/>
                </a:solidFill>
                <a:latin typeface="Calibri"/>
                <a:ea typeface="Calibri"/>
                <a:cs typeface="Calibri"/>
                <a:sym typeface="Calibri"/>
              </a:rPr>
              <a:t>Introduction</a:t>
            </a:r>
            <a:endParaRPr sz="1400" b="0" i="0" u="none" strike="noStrike" cap="none">
              <a:solidFill>
                <a:srgbClr val="000000"/>
              </a:solidFill>
              <a:latin typeface="Arial"/>
              <a:ea typeface="Arial"/>
              <a:cs typeface="Arial"/>
              <a:sym typeface="Arial"/>
            </a:endParaRPr>
          </a:p>
        </p:txBody>
      </p:sp>
      <p:sp>
        <p:nvSpPr>
          <p:cNvPr id="280" name="Google Shape;280;p8"/>
          <p:cNvSpPr/>
          <p:nvPr/>
        </p:nvSpPr>
        <p:spPr>
          <a:xfrm>
            <a:off x="778360" y="3515808"/>
            <a:ext cx="538264" cy="538264"/>
          </a:xfrm>
          <a:prstGeom prst="ellipse">
            <a:avLst/>
          </a:prstGeom>
          <a:solidFill>
            <a:schemeClr val="accent1"/>
          </a:solidFill>
          <a:ln>
            <a:noFill/>
          </a:ln>
        </p:spPr>
        <p:txBody>
          <a:bodyPr spcFirstLastPara="1" wrap="square" lIns="91425" tIns="45700" rIns="91425" bIns="45700" anchor="ctr" anchorCtr="0">
            <a:norm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lt1"/>
                </a:solidFill>
                <a:latin typeface="Calibri"/>
                <a:ea typeface="Calibri"/>
                <a:cs typeface="Calibri"/>
                <a:sym typeface="Calibri"/>
              </a:rPr>
              <a:t>3</a:t>
            </a:r>
            <a:endParaRPr sz="1400" b="1" i="0" u="none" strike="noStrike" cap="none">
              <a:solidFill>
                <a:schemeClr val="lt1"/>
              </a:solidFill>
              <a:latin typeface="Calibri"/>
              <a:ea typeface="Calibri"/>
              <a:cs typeface="Calibri"/>
              <a:sym typeface="Calibri"/>
            </a:endParaRPr>
          </a:p>
        </p:txBody>
      </p:sp>
      <p:sp>
        <p:nvSpPr>
          <p:cNvPr id="281" name="Google Shape;281;p8"/>
          <p:cNvSpPr/>
          <p:nvPr/>
        </p:nvSpPr>
        <p:spPr>
          <a:xfrm>
            <a:off x="1421772" y="3557057"/>
            <a:ext cx="3612508" cy="455765"/>
          </a:xfrm>
          <a:prstGeom prst="rect">
            <a:avLst/>
          </a:prstGeom>
          <a:noFill/>
          <a:ln>
            <a:noFill/>
          </a:ln>
        </p:spPr>
        <p:txBody>
          <a:bodyPr spcFirstLastPara="1" wrap="square" lIns="91425" tIns="45700" rIns="91425" bIns="45700" anchor="ctr" anchorCtr="0">
            <a:norm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dk1"/>
                </a:solidFill>
                <a:latin typeface="Calibri"/>
                <a:ea typeface="Calibri"/>
                <a:cs typeface="Calibri"/>
                <a:sym typeface="Calibri"/>
              </a:rPr>
              <a:t>Framework</a:t>
            </a:r>
            <a:endParaRPr sz="1400" b="0" i="0" u="none" strike="noStrike" cap="none">
              <a:solidFill>
                <a:srgbClr val="000000"/>
              </a:solidFill>
              <a:latin typeface="Arial"/>
              <a:ea typeface="Arial"/>
              <a:cs typeface="Arial"/>
              <a:sym typeface="Arial"/>
            </a:endParaRPr>
          </a:p>
        </p:txBody>
      </p:sp>
      <p:sp>
        <p:nvSpPr>
          <p:cNvPr id="282" name="Google Shape;282;p8"/>
          <p:cNvSpPr/>
          <p:nvPr/>
        </p:nvSpPr>
        <p:spPr>
          <a:xfrm>
            <a:off x="778360" y="2643868"/>
            <a:ext cx="538264" cy="538264"/>
          </a:xfrm>
          <a:prstGeom prst="ellipse">
            <a:avLst/>
          </a:prstGeom>
          <a:solidFill>
            <a:srgbClr val="7F7F7F"/>
          </a:solidFill>
          <a:ln>
            <a:noFill/>
          </a:ln>
        </p:spPr>
        <p:txBody>
          <a:bodyPr spcFirstLastPara="1" wrap="square" lIns="91425" tIns="45700" rIns="91425" bIns="45700" anchor="ctr" anchorCtr="0">
            <a:norm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lt1"/>
                </a:solidFill>
                <a:latin typeface="Calibri"/>
                <a:ea typeface="Calibri"/>
                <a:cs typeface="Calibri"/>
                <a:sym typeface="Calibri"/>
              </a:rPr>
              <a:t>2</a:t>
            </a:r>
            <a:endParaRPr sz="1400" b="1" i="0" u="none" strike="noStrike" cap="none">
              <a:solidFill>
                <a:schemeClr val="lt1"/>
              </a:solidFill>
              <a:latin typeface="Calibri"/>
              <a:ea typeface="Calibri"/>
              <a:cs typeface="Calibri"/>
              <a:sym typeface="Calibri"/>
            </a:endParaRPr>
          </a:p>
        </p:txBody>
      </p:sp>
      <p:sp>
        <p:nvSpPr>
          <p:cNvPr id="283" name="Google Shape;283;p8"/>
          <p:cNvSpPr/>
          <p:nvPr/>
        </p:nvSpPr>
        <p:spPr>
          <a:xfrm>
            <a:off x="1421772" y="2685117"/>
            <a:ext cx="3612508" cy="455765"/>
          </a:xfrm>
          <a:prstGeom prst="rect">
            <a:avLst/>
          </a:prstGeom>
          <a:noFill/>
          <a:ln>
            <a:noFill/>
          </a:ln>
        </p:spPr>
        <p:txBody>
          <a:bodyPr spcFirstLastPara="1" wrap="square" lIns="91425" tIns="45700" rIns="91425" bIns="45700" anchor="ctr" anchorCtr="0">
            <a:norm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dk1"/>
                </a:solidFill>
                <a:latin typeface="Calibri"/>
                <a:ea typeface="Calibri"/>
                <a:cs typeface="Calibri"/>
                <a:sym typeface="Calibri"/>
              </a:rPr>
              <a:t>Technical Background</a:t>
            </a:r>
            <a:endParaRPr sz="1400" b="0" i="0" u="none" strike="noStrike" cap="none">
              <a:solidFill>
                <a:srgbClr val="000000"/>
              </a:solidFill>
              <a:latin typeface="Arial"/>
              <a:ea typeface="Arial"/>
              <a:cs typeface="Arial"/>
              <a:sym typeface="Arial"/>
            </a:endParaRPr>
          </a:p>
        </p:txBody>
      </p:sp>
      <p:sp>
        <p:nvSpPr>
          <p:cNvPr id="284" name="Google Shape;284;p8"/>
          <p:cNvSpPr/>
          <p:nvPr/>
        </p:nvSpPr>
        <p:spPr>
          <a:xfrm>
            <a:off x="778360" y="4387748"/>
            <a:ext cx="538264" cy="538264"/>
          </a:xfrm>
          <a:prstGeom prst="ellipse">
            <a:avLst/>
          </a:prstGeom>
          <a:solidFill>
            <a:srgbClr val="7F7F7F"/>
          </a:solidFill>
          <a:ln>
            <a:noFill/>
          </a:ln>
        </p:spPr>
        <p:txBody>
          <a:bodyPr spcFirstLastPara="1" wrap="square" lIns="91425" tIns="45700" rIns="91425" bIns="45700" anchor="ctr" anchorCtr="0">
            <a:norm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lt1"/>
                </a:solidFill>
                <a:latin typeface="Calibri"/>
                <a:ea typeface="Calibri"/>
                <a:cs typeface="Calibri"/>
                <a:sym typeface="Calibri"/>
              </a:rPr>
              <a:t>4</a:t>
            </a:r>
            <a:endParaRPr sz="1400" b="1" i="0" u="none" strike="noStrike" cap="none">
              <a:solidFill>
                <a:schemeClr val="lt1"/>
              </a:solidFill>
              <a:latin typeface="Calibri"/>
              <a:ea typeface="Calibri"/>
              <a:cs typeface="Calibri"/>
              <a:sym typeface="Calibri"/>
            </a:endParaRPr>
          </a:p>
        </p:txBody>
      </p:sp>
      <p:sp>
        <p:nvSpPr>
          <p:cNvPr id="285" name="Google Shape;285;p8"/>
          <p:cNvSpPr/>
          <p:nvPr/>
        </p:nvSpPr>
        <p:spPr>
          <a:xfrm>
            <a:off x="1421772" y="4428997"/>
            <a:ext cx="3612508" cy="455765"/>
          </a:xfrm>
          <a:prstGeom prst="rect">
            <a:avLst/>
          </a:prstGeom>
          <a:noFill/>
          <a:ln>
            <a:noFill/>
          </a:ln>
        </p:spPr>
        <p:txBody>
          <a:bodyPr spcFirstLastPara="1" wrap="square" lIns="91425" tIns="45700" rIns="91425" bIns="45700" anchor="ctr" anchorCtr="0">
            <a:norm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dk1"/>
                </a:solidFill>
                <a:latin typeface="Calibri"/>
                <a:ea typeface="Calibri"/>
                <a:cs typeface="Calibri"/>
                <a:sym typeface="Calibri"/>
              </a:rPr>
              <a:t>Findings</a:t>
            </a:r>
            <a:endParaRPr sz="1400" b="0" i="0" u="none" strike="noStrike" cap="none">
              <a:solidFill>
                <a:srgbClr val="000000"/>
              </a:solidFill>
              <a:latin typeface="Arial"/>
              <a:ea typeface="Arial"/>
              <a:cs typeface="Arial"/>
              <a:sym typeface="Arial"/>
            </a:endParaRPr>
          </a:p>
        </p:txBody>
      </p:sp>
      <p:cxnSp>
        <p:nvCxnSpPr>
          <p:cNvPr id="286" name="Google Shape;286;p8"/>
          <p:cNvCxnSpPr/>
          <p:nvPr/>
        </p:nvCxnSpPr>
        <p:spPr>
          <a:xfrm>
            <a:off x="1540741" y="2477030"/>
            <a:ext cx="4572000" cy="0"/>
          </a:xfrm>
          <a:prstGeom prst="straightConnector1">
            <a:avLst/>
          </a:prstGeom>
          <a:noFill/>
          <a:ln w="9525" cap="rnd" cmpd="sng">
            <a:solidFill>
              <a:srgbClr val="BFBFBF"/>
            </a:solidFill>
            <a:prstDash val="solid"/>
            <a:round/>
            <a:headEnd type="none" w="sm" len="sm"/>
            <a:tailEnd type="none" w="sm" len="sm"/>
          </a:ln>
        </p:spPr>
      </p:cxnSp>
      <p:cxnSp>
        <p:nvCxnSpPr>
          <p:cNvPr id="287" name="Google Shape;287;p8"/>
          <p:cNvCxnSpPr/>
          <p:nvPr/>
        </p:nvCxnSpPr>
        <p:spPr>
          <a:xfrm>
            <a:off x="1540741" y="3348970"/>
            <a:ext cx="4572000" cy="0"/>
          </a:xfrm>
          <a:prstGeom prst="straightConnector1">
            <a:avLst/>
          </a:prstGeom>
          <a:noFill/>
          <a:ln w="9525" cap="rnd" cmpd="sng">
            <a:solidFill>
              <a:srgbClr val="BFBFBF"/>
            </a:solidFill>
            <a:prstDash val="solid"/>
            <a:round/>
            <a:headEnd type="none" w="sm" len="sm"/>
            <a:tailEnd type="none" w="sm" len="sm"/>
          </a:ln>
        </p:spPr>
      </p:cxnSp>
      <p:cxnSp>
        <p:nvCxnSpPr>
          <p:cNvPr id="288" name="Google Shape;288;p8"/>
          <p:cNvCxnSpPr/>
          <p:nvPr/>
        </p:nvCxnSpPr>
        <p:spPr>
          <a:xfrm>
            <a:off x="1540741" y="4220910"/>
            <a:ext cx="4572000" cy="0"/>
          </a:xfrm>
          <a:prstGeom prst="straightConnector1">
            <a:avLst/>
          </a:prstGeom>
          <a:noFill/>
          <a:ln w="9525" cap="rnd" cmpd="sng">
            <a:solidFill>
              <a:srgbClr val="BFBFBF"/>
            </a:solidFill>
            <a:prstDash val="solid"/>
            <a:round/>
            <a:headEnd type="none" w="sm" len="sm"/>
            <a:tailEnd type="none" w="sm" len="sm"/>
          </a:ln>
        </p:spPr>
      </p:cxnSp>
      <p:sp>
        <p:nvSpPr>
          <p:cNvPr id="289" name="Google Shape;289;p8"/>
          <p:cNvSpPr/>
          <p:nvPr/>
        </p:nvSpPr>
        <p:spPr>
          <a:xfrm>
            <a:off x="778360" y="5259686"/>
            <a:ext cx="538264" cy="538264"/>
          </a:xfrm>
          <a:prstGeom prst="ellipse">
            <a:avLst/>
          </a:prstGeom>
          <a:solidFill>
            <a:schemeClr val="accent1"/>
          </a:solidFill>
          <a:ln>
            <a:noFill/>
          </a:ln>
        </p:spPr>
        <p:txBody>
          <a:bodyPr spcFirstLastPara="1" wrap="square" lIns="91425" tIns="45700" rIns="91425" bIns="45700" anchor="ctr" anchorCtr="0">
            <a:norm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lt1"/>
                </a:solidFill>
                <a:latin typeface="Calibri"/>
                <a:ea typeface="Calibri"/>
                <a:cs typeface="Calibri"/>
                <a:sym typeface="Calibri"/>
              </a:rPr>
              <a:t>5</a:t>
            </a:r>
            <a:endParaRPr sz="1400" b="1" i="0" u="none" strike="noStrike" cap="none">
              <a:solidFill>
                <a:schemeClr val="lt1"/>
              </a:solidFill>
              <a:latin typeface="Calibri"/>
              <a:ea typeface="Calibri"/>
              <a:cs typeface="Calibri"/>
              <a:sym typeface="Calibri"/>
            </a:endParaRPr>
          </a:p>
        </p:txBody>
      </p:sp>
      <p:sp>
        <p:nvSpPr>
          <p:cNvPr id="290" name="Google Shape;290;p8"/>
          <p:cNvSpPr/>
          <p:nvPr/>
        </p:nvSpPr>
        <p:spPr>
          <a:xfrm>
            <a:off x="1421772" y="5300935"/>
            <a:ext cx="3612508" cy="45576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dk1"/>
                </a:solidFill>
                <a:latin typeface="Calibri"/>
                <a:ea typeface="Calibri"/>
                <a:cs typeface="Calibri"/>
                <a:sym typeface="Calibri"/>
              </a:rPr>
              <a:t>Future Improvements</a:t>
            </a:r>
            <a:endParaRPr sz="1400" b="0" i="0" u="none" strike="noStrike" cap="none">
              <a:solidFill>
                <a:srgbClr val="000000"/>
              </a:solidFill>
              <a:latin typeface="Arial"/>
              <a:ea typeface="Arial"/>
              <a:cs typeface="Arial"/>
              <a:sym typeface="Arial"/>
            </a:endParaRPr>
          </a:p>
        </p:txBody>
      </p:sp>
      <p:cxnSp>
        <p:nvCxnSpPr>
          <p:cNvPr id="291" name="Google Shape;291;p8"/>
          <p:cNvCxnSpPr/>
          <p:nvPr/>
        </p:nvCxnSpPr>
        <p:spPr>
          <a:xfrm>
            <a:off x="1540741" y="5092848"/>
            <a:ext cx="4572000" cy="0"/>
          </a:xfrm>
          <a:prstGeom prst="straightConnector1">
            <a:avLst/>
          </a:prstGeom>
          <a:noFill/>
          <a:ln w="9525" cap="rnd" cmpd="sng">
            <a:solidFill>
              <a:srgbClr val="BFBFBF"/>
            </a:solidFill>
            <a:prstDash val="solid"/>
            <a:round/>
            <a:headEnd type="none" w="sm" len="sm"/>
            <a:tailEnd type="none" w="sm" len="sm"/>
          </a:ln>
        </p:spPr>
      </p:cxnSp>
      <p:sp>
        <p:nvSpPr>
          <p:cNvPr id="292" name="Google Shape;292;p8"/>
          <p:cNvSpPr/>
          <p:nvPr/>
        </p:nvSpPr>
        <p:spPr>
          <a:xfrm>
            <a:off x="5080131" y="1813177"/>
            <a:ext cx="1124208" cy="455765"/>
          </a:xfrm>
          <a:prstGeom prst="rect">
            <a:avLst/>
          </a:prstGeom>
          <a:noFill/>
          <a:ln>
            <a:noFill/>
          </a:ln>
        </p:spPr>
        <p:txBody>
          <a:bodyPr spcFirstLastPara="1" wrap="square" lIns="91425" tIns="45700" rIns="91425" bIns="45700" anchor="ctr" anchorCtr="0">
            <a:norm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dirty="0">
                <a:solidFill>
                  <a:schemeClr val="dk1"/>
                </a:solidFill>
                <a:latin typeface="Calibri"/>
                <a:ea typeface="Calibri"/>
                <a:cs typeface="Calibri"/>
                <a:sym typeface="Calibri"/>
              </a:rPr>
              <a:t>P4-P9</a:t>
            </a:r>
            <a:endParaRPr sz="1400" b="0" i="0" u="none" strike="noStrike" cap="none" dirty="0">
              <a:solidFill>
                <a:srgbClr val="000000"/>
              </a:solidFill>
              <a:latin typeface="Arial"/>
              <a:ea typeface="Arial"/>
              <a:cs typeface="Arial"/>
              <a:sym typeface="Arial"/>
            </a:endParaRPr>
          </a:p>
        </p:txBody>
      </p:sp>
      <p:sp>
        <p:nvSpPr>
          <p:cNvPr id="293" name="Google Shape;293;p8"/>
          <p:cNvSpPr/>
          <p:nvPr/>
        </p:nvSpPr>
        <p:spPr>
          <a:xfrm>
            <a:off x="5080131" y="2685116"/>
            <a:ext cx="1124208" cy="455765"/>
          </a:xfrm>
          <a:prstGeom prst="rect">
            <a:avLst/>
          </a:prstGeom>
          <a:noFill/>
          <a:ln>
            <a:noFill/>
          </a:ln>
        </p:spPr>
        <p:txBody>
          <a:bodyPr spcFirstLastPara="1" wrap="square" lIns="91425" tIns="45700" rIns="91425" bIns="45700" anchor="ctr" anchorCtr="0">
            <a:norm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dirty="0">
                <a:solidFill>
                  <a:schemeClr val="dk1"/>
                </a:solidFill>
                <a:latin typeface="Calibri"/>
                <a:ea typeface="Calibri"/>
                <a:cs typeface="Calibri"/>
                <a:sym typeface="Calibri"/>
              </a:rPr>
              <a:t>P10-P12</a:t>
            </a:r>
            <a:endParaRPr sz="1400" b="0" i="0" u="none" strike="noStrike" cap="none" dirty="0">
              <a:solidFill>
                <a:srgbClr val="000000"/>
              </a:solidFill>
              <a:latin typeface="Arial"/>
              <a:ea typeface="Arial"/>
              <a:cs typeface="Arial"/>
              <a:sym typeface="Arial"/>
            </a:endParaRPr>
          </a:p>
        </p:txBody>
      </p:sp>
      <p:sp>
        <p:nvSpPr>
          <p:cNvPr id="294" name="Google Shape;294;p8"/>
          <p:cNvSpPr/>
          <p:nvPr/>
        </p:nvSpPr>
        <p:spPr>
          <a:xfrm>
            <a:off x="5080131" y="3557056"/>
            <a:ext cx="1124208" cy="45576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dirty="0">
                <a:solidFill>
                  <a:schemeClr val="dk1"/>
                </a:solidFill>
                <a:latin typeface="Calibri"/>
                <a:ea typeface="Calibri"/>
                <a:cs typeface="Calibri"/>
                <a:sym typeface="Calibri"/>
              </a:rPr>
              <a:t>P13-P17</a:t>
            </a:r>
            <a:endParaRPr sz="1400" b="0" i="0" u="none" strike="noStrike" cap="none" dirty="0">
              <a:solidFill>
                <a:srgbClr val="000000"/>
              </a:solidFill>
              <a:latin typeface="Arial"/>
              <a:ea typeface="Arial"/>
              <a:cs typeface="Arial"/>
              <a:sym typeface="Arial"/>
            </a:endParaRPr>
          </a:p>
        </p:txBody>
      </p:sp>
      <p:sp>
        <p:nvSpPr>
          <p:cNvPr id="295" name="Google Shape;295;p8"/>
          <p:cNvSpPr/>
          <p:nvPr/>
        </p:nvSpPr>
        <p:spPr>
          <a:xfrm>
            <a:off x="5080131" y="4428484"/>
            <a:ext cx="1124208" cy="45576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dirty="0">
                <a:solidFill>
                  <a:schemeClr val="dk1"/>
                </a:solidFill>
                <a:latin typeface="Calibri"/>
                <a:ea typeface="Calibri"/>
                <a:cs typeface="Calibri"/>
                <a:sym typeface="Calibri"/>
              </a:rPr>
              <a:t>P18-P21</a:t>
            </a:r>
            <a:endParaRPr sz="1400" b="0" i="0" u="none" strike="noStrike" cap="none" dirty="0">
              <a:solidFill>
                <a:srgbClr val="000000"/>
              </a:solidFill>
              <a:latin typeface="Arial"/>
              <a:ea typeface="Arial"/>
              <a:cs typeface="Arial"/>
              <a:sym typeface="Arial"/>
            </a:endParaRPr>
          </a:p>
        </p:txBody>
      </p:sp>
      <p:sp>
        <p:nvSpPr>
          <p:cNvPr id="296" name="Google Shape;296;p8"/>
          <p:cNvSpPr/>
          <p:nvPr/>
        </p:nvSpPr>
        <p:spPr>
          <a:xfrm>
            <a:off x="5080131" y="5300422"/>
            <a:ext cx="1124208" cy="45576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dirty="0">
                <a:solidFill>
                  <a:schemeClr val="dk1"/>
                </a:solidFill>
                <a:latin typeface="Calibri"/>
                <a:ea typeface="Calibri"/>
                <a:cs typeface="Calibri"/>
                <a:sym typeface="Calibri"/>
              </a:rPr>
              <a:t>P22-P23</a:t>
            </a:r>
            <a:endParaRPr sz="1400" b="0" i="0" u="none" strike="noStrike" cap="none" dirty="0">
              <a:solidFill>
                <a:srgbClr val="000000"/>
              </a:solidFill>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774"/>
        <p:cNvGrpSpPr/>
        <p:nvPr/>
      </p:nvGrpSpPr>
      <p:grpSpPr>
        <a:xfrm>
          <a:off x="0" y="0"/>
          <a:ext cx="0" cy="0"/>
          <a:chOff x="0" y="0"/>
          <a:chExt cx="0" cy="0"/>
        </a:xfrm>
      </p:grpSpPr>
      <p:grpSp>
        <p:nvGrpSpPr>
          <p:cNvPr id="775" name="Google Shape;775;p46"/>
          <p:cNvGrpSpPr/>
          <p:nvPr/>
        </p:nvGrpSpPr>
        <p:grpSpPr>
          <a:xfrm>
            <a:off x="660400" y="1213372"/>
            <a:ext cx="10858500" cy="1669670"/>
            <a:chOff x="660401" y="1781206"/>
            <a:chExt cx="10858500" cy="1669670"/>
          </a:xfrm>
        </p:grpSpPr>
        <p:sp>
          <p:nvSpPr>
            <p:cNvPr id="776" name="Google Shape;776;p46"/>
            <p:cNvSpPr txBox="1"/>
            <p:nvPr/>
          </p:nvSpPr>
          <p:spPr>
            <a:xfrm>
              <a:off x="660401" y="2300593"/>
              <a:ext cx="1983235" cy="646331"/>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1" i="0" u="none" strike="noStrike" cap="none">
                  <a:solidFill>
                    <a:schemeClr val="dk1"/>
                  </a:solidFill>
                  <a:latin typeface="Calibri"/>
                  <a:ea typeface="Calibri"/>
                  <a:cs typeface="Calibri"/>
                  <a:sym typeface="Calibri"/>
                </a:rPr>
                <a:t>For </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800"/>
                <a:buFont typeface="Arial"/>
                <a:buNone/>
              </a:pPr>
              <a:r>
                <a:rPr lang="en-US" sz="1800" b="1" i="0" u="none" strike="noStrike" cap="none">
                  <a:solidFill>
                    <a:schemeClr val="dk1"/>
                  </a:solidFill>
                  <a:latin typeface="Calibri"/>
                  <a:ea typeface="Calibri"/>
                  <a:cs typeface="Calibri"/>
                  <a:sym typeface="Calibri"/>
                </a:rPr>
                <a:t>background:</a:t>
              </a:r>
              <a:endParaRPr sz="1400" b="0" i="0" u="none" strike="noStrike" cap="none">
                <a:solidFill>
                  <a:srgbClr val="000000"/>
                </a:solidFill>
                <a:latin typeface="Arial"/>
                <a:ea typeface="Arial"/>
                <a:cs typeface="Arial"/>
                <a:sym typeface="Arial"/>
              </a:endParaRPr>
            </a:p>
          </p:txBody>
        </p:sp>
        <p:sp>
          <p:nvSpPr>
            <p:cNvPr id="777" name="Google Shape;777;p46"/>
            <p:cNvSpPr txBox="1"/>
            <p:nvPr/>
          </p:nvSpPr>
          <p:spPr>
            <a:xfrm>
              <a:off x="2643636" y="1781206"/>
              <a:ext cx="8875265" cy="1646606"/>
            </a:xfrm>
            <a:prstGeom prst="rect">
              <a:avLst/>
            </a:prstGeom>
            <a:noFill/>
            <a:ln>
              <a:noFill/>
            </a:ln>
          </p:spPr>
          <p:txBody>
            <a:bodyPr spcFirstLastPara="1" wrap="square" lIns="91425" tIns="45700" rIns="91425" bIns="45700" anchor="ctr" anchorCtr="0">
              <a:spAutoFit/>
            </a:bodyPr>
            <a:lstStyle/>
            <a:p>
              <a:pPr marL="285750" marR="0" lvl="0" indent="-285750" algn="l" rtl="0">
                <a:lnSpc>
                  <a:spcPct val="100000"/>
                </a:lnSpc>
                <a:spcBef>
                  <a:spcPts val="0"/>
                </a:spcBef>
                <a:spcAft>
                  <a:spcPts val="0"/>
                </a:spcAft>
                <a:buClr>
                  <a:srgbClr val="110E0E"/>
                </a:buClr>
                <a:buSzPts val="1600"/>
                <a:buFont typeface="Arial"/>
                <a:buChar char="•"/>
              </a:pPr>
              <a:r>
                <a:rPr lang="en-US" sz="1600" b="0" i="0" u="none" strike="noStrike" cap="none">
                  <a:solidFill>
                    <a:srgbClr val="110E0E"/>
                  </a:solidFill>
                  <a:latin typeface="Calibri"/>
                  <a:ea typeface="Calibri"/>
                  <a:cs typeface="Calibri"/>
                  <a:sym typeface="Calibri"/>
                </a:rPr>
                <a:t>The primary qualities that makes a radiological report useful for referring physicians are clarity, brevity, and clinical correlation. [9]</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600"/>
                </a:spcBef>
                <a:spcAft>
                  <a:spcPts val="0"/>
                </a:spcAft>
                <a:buClr>
                  <a:srgbClr val="110E0E"/>
                </a:buClr>
                <a:buSzPts val="1600"/>
                <a:buFont typeface="Arial"/>
                <a:buChar char="•"/>
              </a:pPr>
              <a:r>
                <a:rPr lang="en-US" sz="1600" b="0" i="0" u="none" strike="noStrike" cap="none">
                  <a:solidFill>
                    <a:srgbClr val="110E0E"/>
                  </a:solidFill>
                  <a:latin typeface="Calibri"/>
                  <a:ea typeface="Calibri"/>
                  <a:cs typeface="Calibri"/>
                  <a:sym typeface="Calibri"/>
                </a:rPr>
                <a:t>AI NLP applications can improve work satisfaction for providers and reduce time spent interacting with computer systems, which is a well-documented concern. This could be achieved by routinizing tedious work, such as navigating complex electronic health record (EHR) systems, automating documentation with human review, preparing orders, etc. [10]</a:t>
              </a:r>
              <a:endParaRPr sz="1400" b="0" i="0" u="none" strike="noStrike" cap="none">
                <a:solidFill>
                  <a:srgbClr val="000000"/>
                </a:solidFill>
                <a:latin typeface="Arial"/>
                <a:ea typeface="Arial"/>
                <a:cs typeface="Arial"/>
                <a:sym typeface="Arial"/>
              </a:endParaRPr>
            </a:p>
          </p:txBody>
        </p:sp>
        <p:cxnSp>
          <p:nvCxnSpPr>
            <p:cNvPr id="778" name="Google Shape;778;p46"/>
            <p:cNvCxnSpPr/>
            <p:nvPr/>
          </p:nvCxnSpPr>
          <p:spPr>
            <a:xfrm rot="-5400000">
              <a:off x="1843535" y="2650776"/>
              <a:ext cx="1600200" cy="0"/>
            </a:xfrm>
            <a:prstGeom prst="straightConnector1">
              <a:avLst/>
            </a:prstGeom>
            <a:noFill/>
            <a:ln w="25400" cap="flat" cmpd="sng">
              <a:solidFill>
                <a:schemeClr val="accent1"/>
              </a:solidFill>
              <a:prstDash val="solid"/>
              <a:miter lim="800000"/>
              <a:headEnd type="none" w="sm" len="sm"/>
              <a:tailEnd type="none" w="sm" len="sm"/>
            </a:ln>
          </p:spPr>
        </p:cxnSp>
        <p:cxnSp>
          <p:nvCxnSpPr>
            <p:cNvPr id="779" name="Google Shape;779;p46"/>
            <p:cNvCxnSpPr/>
            <p:nvPr/>
          </p:nvCxnSpPr>
          <p:spPr>
            <a:xfrm rot="10800000">
              <a:off x="660401" y="3438820"/>
              <a:ext cx="10858500" cy="0"/>
            </a:xfrm>
            <a:prstGeom prst="straightConnector1">
              <a:avLst/>
            </a:prstGeom>
            <a:noFill/>
            <a:ln w="9525" cap="flat" cmpd="sng">
              <a:solidFill>
                <a:srgbClr val="7F7F7F">
                  <a:alpha val="7450"/>
                </a:srgbClr>
              </a:solidFill>
              <a:prstDash val="solid"/>
              <a:miter lim="800000"/>
              <a:headEnd type="none" w="sm" len="sm"/>
              <a:tailEnd type="none" w="sm" len="sm"/>
            </a:ln>
          </p:spPr>
        </p:cxnSp>
      </p:grpSp>
      <p:grpSp>
        <p:nvGrpSpPr>
          <p:cNvPr id="780" name="Google Shape;780;p46"/>
          <p:cNvGrpSpPr/>
          <p:nvPr/>
        </p:nvGrpSpPr>
        <p:grpSpPr>
          <a:xfrm>
            <a:off x="660400" y="2927605"/>
            <a:ext cx="10883900" cy="954975"/>
            <a:chOff x="660401" y="3744885"/>
            <a:chExt cx="10883900" cy="1534474"/>
          </a:xfrm>
        </p:grpSpPr>
        <p:sp>
          <p:nvSpPr>
            <p:cNvPr id="781" name="Google Shape;781;p46"/>
            <p:cNvSpPr/>
            <p:nvPr/>
          </p:nvSpPr>
          <p:spPr>
            <a:xfrm>
              <a:off x="2643636" y="3744885"/>
              <a:ext cx="8887962" cy="1534474"/>
            </a:xfrm>
            <a:prstGeom prst="rect">
              <a:avLst/>
            </a:prstGeom>
            <a:solidFill>
              <a:srgbClr val="7F7F7F">
                <a:alpha val="2352"/>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782" name="Google Shape;782;p46"/>
            <p:cNvSpPr txBox="1"/>
            <p:nvPr/>
          </p:nvSpPr>
          <p:spPr>
            <a:xfrm>
              <a:off x="660401" y="3979449"/>
              <a:ext cx="1983235" cy="1038538"/>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1" i="0" u="none" strike="noStrike" cap="none">
                  <a:solidFill>
                    <a:schemeClr val="dk1"/>
                  </a:solidFill>
                  <a:latin typeface="Calibri"/>
                  <a:ea typeface="Calibri"/>
                  <a:cs typeface="Calibri"/>
                  <a:sym typeface="Calibri"/>
                </a:rPr>
                <a:t>For </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800"/>
                <a:buFont typeface="Arial"/>
                <a:buNone/>
              </a:pPr>
              <a:r>
                <a:rPr lang="en-US" sz="1800" b="1" i="0" u="none" strike="noStrike" cap="none">
                  <a:solidFill>
                    <a:schemeClr val="dk1"/>
                  </a:solidFill>
                  <a:latin typeface="Calibri"/>
                  <a:ea typeface="Calibri"/>
                  <a:cs typeface="Calibri"/>
                  <a:sym typeface="Calibri"/>
                </a:rPr>
                <a:t>methodology: </a:t>
              </a:r>
              <a:endParaRPr sz="1400" b="0" i="0" u="none" strike="noStrike" cap="none">
                <a:solidFill>
                  <a:srgbClr val="000000"/>
                </a:solidFill>
                <a:latin typeface="Arial"/>
                <a:ea typeface="Arial"/>
                <a:cs typeface="Arial"/>
                <a:sym typeface="Arial"/>
              </a:endParaRPr>
            </a:p>
          </p:txBody>
        </p:sp>
        <p:sp>
          <p:nvSpPr>
            <p:cNvPr id="783" name="Google Shape;783;p46"/>
            <p:cNvSpPr txBox="1"/>
            <p:nvPr/>
          </p:nvSpPr>
          <p:spPr>
            <a:xfrm>
              <a:off x="2643636" y="4198175"/>
              <a:ext cx="8900665" cy="661720"/>
            </a:xfrm>
            <a:prstGeom prst="rect">
              <a:avLst/>
            </a:prstGeom>
            <a:noFill/>
            <a:ln>
              <a:noFill/>
            </a:ln>
          </p:spPr>
          <p:txBody>
            <a:bodyPr spcFirstLastPara="1" wrap="square" lIns="91425" tIns="45700" rIns="91425" bIns="45700" anchor="ctr" anchorCtr="0">
              <a:spAutoFit/>
            </a:bodyPr>
            <a:lstStyle/>
            <a:p>
              <a:pPr marL="283464" marR="0" lvl="0" indent="-283464" algn="l" rtl="0">
                <a:lnSpc>
                  <a:spcPct val="100000"/>
                </a:lnSpc>
                <a:spcBef>
                  <a:spcPts val="0"/>
                </a:spcBef>
                <a:spcAft>
                  <a:spcPts val="0"/>
                </a:spcAft>
                <a:buClr>
                  <a:srgbClr val="110E0E"/>
                </a:buClr>
                <a:buSzPts val="1600"/>
                <a:buFont typeface="Arial"/>
                <a:buChar char="•"/>
              </a:pPr>
              <a:r>
                <a:rPr lang="en-US" sz="1600" b="0" i="0" u="none" strike="noStrike" cap="none">
                  <a:solidFill>
                    <a:srgbClr val="110E0E"/>
                  </a:solidFill>
                  <a:latin typeface="Calibri"/>
                  <a:ea typeface="Calibri"/>
                  <a:cs typeface="Calibri"/>
                  <a:sym typeface="Calibri"/>
                </a:rPr>
                <a:t>Large Language Model (BERT and LSTMs)  [2]</a:t>
              </a:r>
              <a:endParaRPr sz="1400" b="0" i="0" u="none" strike="noStrike" cap="none">
                <a:solidFill>
                  <a:srgbClr val="000000"/>
                </a:solidFill>
                <a:latin typeface="Arial"/>
                <a:ea typeface="Arial"/>
                <a:cs typeface="Arial"/>
                <a:sym typeface="Arial"/>
              </a:endParaRPr>
            </a:p>
            <a:p>
              <a:pPr marL="283464" marR="0" lvl="0" indent="-283464" algn="l" rtl="0">
                <a:lnSpc>
                  <a:spcPct val="100000"/>
                </a:lnSpc>
                <a:spcBef>
                  <a:spcPts val="600"/>
                </a:spcBef>
                <a:spcAft>
                  <a:spcPts val="0"/>
                </a:spcAft>
                <a:buClr>
                  <a:srgbClr val="110E0E"/>
                </a:buClr>
                <a:buSzPts val="1600"/>
                <a:buFont typeface="Arial"/>
                <a:buChar char="•"/>
              </a:pPr>
              <a:r>
                <a:rPr lang="en-US" sz="1600" b="0" i="0" u="none" strike="noStrike" cap="none">
                  <a:solidFill>
                    <a:srgbClr val="110E0E"/>
                  </a:solidFill>
                  <a:latin typeface="Calibri"/>
                  <a:ea typeface="Calibri"/>
                  <a:cs typeface="Calibri"/>
                  <a:sym typeface="Calibri"/>
                </a:rPr>
                <a:t>Generative Pretrained Models (GPT, T-5, etc.) [7][8]</a:t>
              </a:r>
              <a:endParaRPr sz="1400" b="0" i="0" u="none" strike="noStrike" cap="none">
                <a:solidFill>
                  <a:srgbClr val="000000"/>
                </a:solidFill>
                <a:latin typeface="Arial"/>
                <a:ea typeface="Arial"/>
                <a:cs typeface="Arial"/>
                <a:sym typeface="Arial"/>
              </a:endParaRPr>
            </a:p>
          </p:txBody>
        </p:sp>
        <p:cxnSp>
          <p:nvCxnSpPr>
            <p:cNvPr id="784" name="Google Shape;784;p46"/>
            <p:cNvCxnSpPr/>
            <p:nvPr/>
          </p:nvCxnSpPr>
          <p:spPr>
            <a:xfrm rot="-5400000">
              <a:off x="1889804" y="4498717"/>
              <a:ext cx="1507663" cy="0"/>
            </a:xfrm>
            <a:prstGeom prst="straightConnector1">
              <a:avLst/>
            </a:prstGeom>
            <a:noFill/>
            <a:ln w="25400" cap="flat" cmpd="sng">
              <a:solidFill>
                <a:srgbClr val="7F7F7F">
                  <a:alpha val="47450"/>
                </a:srgbClr>
              </a:solidFill>
              <a:prstDash val="solid"/>
              <a:miter lim="800000"/>
              <a:headEnd type="none" w="sm" len="sm"/>
              <a:tailEnd type="none" w="sm" len="sm"/>
            </a:ln>
          </p:spPr>
        </p:cxnSp>
        <p:cxnSp>
          <p:nvCxnSpPr>
            <p:cNvPr id="785" name="Google Shape;785;p46"/>
            <p:cNvCxnSpPr/>
            <p:nvPr/>
          </p:nvCxnSpPr>
          <p:spPr>
            <a:xfrm rot="10800000">
              <a:off x="660401" y="5252549"/>
              <a:ext cx="10858500" cy="0"/>
            </a:xfrm>
            <a:prstGeom prst="straightConnector1">
              <a:avLst/>
            </a:prstGeom>
            <a:noFill/>
            <a:ln w="9525" cap="flat" cmpd="sng">
              <a:solidFill>
                <a:srgbClr val="7F7F7F">
                  <a:alpha val="7450"/>
                </a:srgbClr>
              </a:solidFill>
              <a:prstDash val="solid"/>
              <a:miter lim="800000"/>
              <a:headEnd type="none" w="sm" len="sm"/>
              <a:tailEnd type="none" w="sm" len="sm"/>
            </a:ln>
          </p:spPr>
        </p:cxnSp>
      </p:grpSp>
      <p:grpSp>
        <p:nvGrpSpPr>
          <p:cNvPr id="786" name="Google Shape;786;p46"/>
          <p:cNvGrpSpPr/>
          <p:nvPr/>
        </p:nvGrpSpPr>
        <p:grpSpPr>
          <a:xfrm>
            <a:off x="660400" y="3927143"/>
            <a:ext cx="10858501" cy="700302"/>
            <a:chOff x="660400" y="5494716"/>
            <a:chExt cx="10858501" cy="1507663"/>
          </a:xfrm>
        </p:grpSpPr>
        <p:sp>
          <p:nvSpPr>
            <p:cNvPr id="787" name="Google Shape;787;p46"/>
            <p:cNvSpPr txBox="1"/>
            <p:nvPr/>
          </p:nvSpPr>
          <p:spPr>
            <a:xfrm>
              <a:off x="660400" y="5917690"/>
              <a:ext cx="1983235" cy="646332"/>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1" i="0" u="none" strike="noStrike" cap="none">
                  <a:solidFill>
                    <a:schemeClr val="dk1"/>
                  </a:solidFill>
                  <a:latin typeface="Calibri"/>
                  <a:ea typeface="Calibri"/>
                  <a:cs typeface="Calibri"/>
                  <a:sym typeface="Calibri"/>
                </a:rPr>
                <a:t>For model evaluation: </a:t>
              </a:r>
              <a:endParaRPr sz="1400" b="0" i="0" u="none" strike="noStrike" cap="none">
                <a:solidFill>
                  <a:srgbClr val="000000"/>
                </a:solidFill>
                <a:latin typeface="Arial"/>
                <a:ea typeface="Arial"/>
                <a:cs typeface="Arial"/>
                <a:sym typeface="Arial"/>
              </a:endParaRPr>
            </a:p>
          </p:txBody>
        </p:sp>
        <p:sp>
          <p:nvSpPr>
            <p:cNvPr id="788" name="Google Shape;788;p46"/>
            <p:cNvSpPr txBox="1"/>
            <p:nvPr/>
          </p:nvSpPr>
          <p:spPr>
            <a:xfrm>
              <a:off x="2643636" y="5917690"/>
              <a:ext cx="8875265" cy="661719"/>
            </a:xfrm>
            <a:prstGeom prst="rect">
              <a:avLst/>
            </a:prstGeom>
            <a:noFill/>
            <a:ln>
              <a:noFill/>
            </a:ln>
          </p:spPr>
          <p:txBody>
            <a:bodyPr spcFirstLastPara="1" wrap="square" lIns="91425" tIns="45700" rIns="91425" bIns="45700" anchor="ctr" anchorCtr="0">
              <a:spAutoFit/>
            </a:bodyPr>
            <a:lstStyle/>
            <a:p>
              <a:pPr marL="283464" marR="0" lvl="0" indent="-283464" algn="l" rtl="0">
                <a:lnSpc>
                  <a:spcPct val="100000"/>
                </a:lnSpc>
                <a:spcBef>
                  <a:spcPts val="0"/>
                </a:spcBef>
                <a:spcAft>
                  <a:spcPts val="0"/>
                </a:spcAft>
                <a:buClr>
                  <a:srgbClr val="110E0E"/>
                </a:buClr>
                <a:buSzPts val="1600"/>
                <a:buFont typeface="Arial"/>
                <a:buChar char="•"/>
              </a:pPr>
              <a:r>
                <a:rPr lang="en-US" sz="1600" b="0" i="0" u="none" strike="noStrike" cap="none">
                  <a:solidFill>
                    <a:srgbClr val="110E0E"/>
                  </a:solidFill>
                  <a:latin typeface="Calibri"/>
                  <a:ea typeface="Calibri"/>
                  <a:cs typeface="Calibri"/>
                  <a:sym typeface="Calibri"/>
                </a:rPr>
                <a:t>non-interactive (Measuring similarity: e.g., </a:t>
              </a:r>
              <a:r>
                <a:rPr lang="en-US" sz="1600" b="0" i="0" u="none" strike="noStrike" cap="none">
                  <a:solidFill>
                    <a:srgbClr val="212121"/>
                  </a:solidFill>
                  <a:latin typeface="Calibri"/>
                  <a:ea typeface="Calibri"/>
                  <a:cs typeface="Calibri"/>
                  <a:sym typeface="Calibri"/>
                </a:rPr>
                <a:t>ROUGE metrics; BLEU metrics;...etc.) [2]</a:t>
              </a:r>
              <a:endParaRPr sz="1600" b="0" i="0" u="none" strike="noStrike" cap="none">
                <a:solidFill>
                  <a:srgbClr val="000000"/>
                </a:solidFill>
                <a:latin typeface="Calibri"/>
                <a:ea typeface="Calibri"/>
                <a:cs typeface="Calibri"/>
                <a:sym typeface="Calibri"/>
              </a:endParaRPr>
            </a:p>
            <a:p>
              <a:pPr marL="283464" marR="0" lvl="0" indent="-283464" algn="l" rtl="0">
                <a:lnSpc>
                  <a:spcPct val="100000"/>
                </a:lnSpc>
                <a:spcBef>
                  <a:spcPts val="600"/>
                </a:spcBef>
                <a:spcAft>
                  <a:spcPts val="0"/>
                </a:spcAft>
                <a:buClr>
                  <a:srgbClr val="110E0E"/>
                </a:buClr>
                <a:buSzPts val="1600"/>
                <a:buFont typeface="Arial"/>
                <a:buChar char="•"/>
              </a:pPr>
              <a:r>
                <a:rPr lang="en-US" sz="1600" b="0" i="0" u="none" strike="noStrike" cap="none">
                  <a:solidFill>
                    <a:srgbClr val="110E0E"/>
                  </a:solidFill>
                  <a:latin typeface="Calibri"/>
                  <a:ea typeface="Calibri"/>
                  <a:cs typeface="Calibri"/>
                  <a:sym typeface="Calibri"/>
                </a:rPr>
                <a:t>interactive (Human-AI Language-based Interaction Evaluation (HALIE)) [3]</a:t>
              </a:r>
              <a:endParaRPr sz="1600" b="0" i="0" u="none" strike="noStrike" cap="none">
                <a:solidFill>
                  <a:srgbClr val="000000"/>
                </a:solidFill>
                <a:latin typeface="Calibri"/>
                <a:ea typeface="Calibri"/>
                <a:cs typeface="Calibri"/>
                <a:sym typeface="Calibri"/>
              </a:endParaRPr>
            </a:p>
          </p:txBody>
        </p:sp>
        <p:cxnSp>
          <p:nvCxnSpPr>
            <p:cNvPr id="789" name="Google Shape;789;p46"/>
            <p:cNvCxnSpPr/>
            <p:nvPr/>
          </p:nvCxnSpPr>
          <p:spPr>
            <a:xfrm rot="-5400000">
              <a:off x="1889804" y="6248547"/>
              <a:ext cx="1507663" cy="0"/>
            </a:xfrm>
            <a:prstGeom prst="straightConnector1">
              <a:avLst/>
            </a:prstGeom>
            <a:noFill/>
            <a:ln w="25400" cap="flat" cmpd="sng">
              <a:solidFill>
                <a:schemeClr val="accent1"/>
              </a:solidFill>
              <a:prstDash val="solid"/>
              <a:miter lim="800000"/>
              <a:headEnd type="none" w="sm" len="sm"/>
              <a:tailEnd type="none" w="sm" len="sm"/>
            </a:ln>
          </p:spPr>
        </p:cxnSp>
      </p:grpSp>
      <p:cxnSp>
        <p:nvCxnSpPr>
          <p:cNvPr id="790" name="Google Shape;790;p46"/>
          <p:cNvCxnSpPr/>
          <p:nvPr/>
        </p:nvCxnSpPr>
        <p:spPr>
          <a:xfrm rot="10800000">
            <a:off x="660400" y="4672008"/>
            <a:ext cx="10858500" cy="0"/>
          </a:xfrm>
          <a:prstGeom prst="straightConnector1">
            <a:avLst/>
          </a:prstGeom>
          <a:noFill/>
          <a:ln w="9525" cap="flat" cmpd="sng">
            <a:solidFill>
              <a:srgbClr val="7F7F7F">
                <a:alpha val="7450"/>
              </a:srgbClr>
            </a:solidFill>
            <a:prstDash val="solid"/>
            <a:miter lim="800000"/>
            <a:headEnd type="none" w="sm" len="sm"/>
            <a:tailEnd type="none" w="sm" len="sm"/>
          </a:ln>
        </p:spPr>
      </p:cxnSp>
      <p:grpSp>
        <p:nvGrpSpPr>
          <p:cNvPr id="791" name="Google Shape;791;p46"/>
          <p:cNvGrpSpPr/>
          <p:nvPr/>
        </p:nvGrpSpPr>
        <p:grpSpPr>
          <a:xfrm>
            <a:off x="660400" y="4716567"/>
            <a:ext cx="10858500" cy="1516687"/>
            <a:chOff x="660401" y="1609377"/>
            <a:chExt cx="10858500" cy="1516680"/>
          </a:xfrm>
        </p:grpSpPr>
        <p:sp>
          <p:nvSpPr>
            <p:cNvPr id="792" name="Google Shape;792;p46"/>
            <p:cNvSpPr txBox="1"/>
            <p:nvPr/>
          </p:nvSpPr>
          <p:spPr>
            <a:xfrm>
              <a:off x="660401" y="2040043"/>
              <a:ext cx="1983235" cy="646331"/>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1" i="0" u="none" strike="noStrike" cap="none">
                  <a:solidFill>
                    <a:schemeClr val="dk1"/>
                  </a:solidFill>
                  <a:latin typeface="Calibri"/>
                  <a:ea typeface="Calibri"/>
                  <a:cs typeface="Calibri"/>
                  <a:sym typeface="Calibri"/>
                </a:rPr>
                <a:t>For model improvement:</a:t>
              </a:r>
              <a:endParaRPr sz="1400" b="0" i="0" u="none" strike="noStrike" cap="none">
                <a:solidFill>
                  <a:srgbClr val="000000"/>
                </a:solidFill>
                <a:latin typeface="Arial"/>
                <a:ea typeface="Arial"/>
                <a:cs typeface="Arial"/>
                <a:sym typeface="Arial"/>
              </a:endParaRPr>
            </a:p>
          </p:txBody>
        </p:sp>
        <p:sp>
          <p:nvSpPr>
            <p:cNvPr id="793" name="Google Shape;793;p46"/>
            <p:cNvSpPr txBox="1"/>
            <p:nvPr/>
          </p:nvSpPr>
          <p:spPr>
            <a:xfrm>
              <a:off x="2643636" y="1663017"/>
              <a:ext cx="8875265" cy="1463040"/>
            </a:xfrm>
            <a:prstGeom prst="rect">
              <a:avLst/>
            </a:prstGeom>
            <a:solidFill>
              <a:srgbClr val="F8F8F8"/>
            </a:solidFill>
            <a:ln>
              <a:noFill/>
            </a:ln>
          </p:spPr>
          <p:txBody>
            <a:bodyPr spcFirstLastPara="1" wrap="square" lIns="91425" tIns="45700" rIns="91425" bIns="45700" anchor="ctr" anchorCtr="0">
              <a:spAutoFit/>
            </a:bodyPr>
            <a:lstStyle/>
            <a:p>
              <a:pPr marL="283464" marR="0" lvl="0" indent="-283464" algn="l" rtl="0">
                <a:lnSpc>
                  <a:spcPct val="100000"/>
                </a:lnSpc>
                <a:spcBef>
                  <a:spcPts val="0"/>
                </a:spcBef>
                <a:spcAft>
                  <a:spcPts val="0"/>
                </a:spcAft>
                <a:buClr>
                  <a:srgbClr val="222222"/>
                </a:buClr>
                <a:buSzPts val="1600"/>
                <a:buFont typeface="Arial"/>
                <a:buChar char="•"/>
              </a:pPr>
              <a:r>
                <a:rPr lang="en-US" sz="1600" b="0" i="0" u="none" strike="noStrike" cap="none">
                  <a:solidFill>
                    <a:srgbClr val="222222"/>
                  </a:solidFill>
                  <a:latin typeface="Calibri"/>
                  <a:ea typeface="Calibri"/>
                  <a:cs typeface="Calibri"/>
                  <a:sym typeface="Calibri"/>
                </a:rPr>
                <a:t>Use more recent transformer models for handling larger datasets and enhancing the modeling of clinical text. [4]</a:t>
              </a:r>
              <a:endParaRPr sz="1400" b="0" i="0" u="none" strike="noStrike" cap="none">
                <a:solidFill>
                  <a:srgbClr val="000000"/>
                </a:solidFill>
                <a:latin typeface="Arial"/>
                <a:ea typeface="Arial"/>
                <a:cs typeface="Arial"/>
                <a:sym typeface="Arial"/>
              </a:endParaRPr>
            </a:p>
            <a:p>
              <a:pPr marL="283464" marR="0" lvl="0" indent="-283464" algn="l" rtl="0">
                <a:lnSpc>
                  <a:spcPct val="100000"/>
                </a:lnSpc>
                <a:spcBef>
                  <a:spcPts val="0"/>
                </a:spcBef>
                <a:spcAft>
                  <a:spcPts val="0"/>
                </a:spcAft>
                <a:buClr>
                  <a:srgbClr val="222222"/>
                </a:buClr>
                <a:buSzPts val="1600"/>
                <a:buFont typeface="Arial"/>
                <a:buChar char="•"/>
              </a:pPr>
              <a:r>
                <a:rPr lang="en-US" sz="1600" b="0" i="0" u="none" strike="noStrike" cap="none">
                  <a:solidFill>
                    <a:srgbClr val="222222"/>
                  </a:solidFill>
                  <a:latin typeface="Calibri"/>
                  <a:ea typeface="Calibri"/>
                  <a:cs typeface="Calibri"/>
                  <a:sym typeface="Calibri"/>
                </a:rPr>
                <a:t>Data augmentation :</a:t>
              </a:r>
              <a:endParaRPr sz="1400" b="0" i="0" u="none" strike="noStrike" cap="none">
                <a:solidFill>
                  <a:srgbClr val="000000"/>
                </a:solidFill>
                <a:latin typeface="Arial"/>
                <a:ea typeface="Arial"/>
                <a:cs typeface="Arial"/>
                <a:sym typeface="Arial"/>
              </a:endParaRPr>
            </a:p>
            <a:p>
              <a:pPr marL="797814" marR="0" lvl="1" indent="-342900" algn="l" rtl="0">
                <a:lnSpc>
                  <a:spcPct val="100000"/>
                </a:lnSpc>
                <a:spcBef>
                  <a:spcPts val="0"/>
                </a:spcBef>
                <a:spcAft>
                  <a:spcPts val="0"/>
                </a:spcAft>
                <a:buClr>
                  <a:srgbClr val="222222"/>
                </a:buClr>
                <a:buSzPts val="1600"/>
                <a:buFont typeface="Calibri"/>
                <a:buAutoNum type="arabicPeriod"/>
              </a:pPr>
              <a:r>
                <a:rPr lang="en-US" sz="1600" b="0" i="0" u="none" strike="noStrike" cap="none">
                  <a:solidFill>
                    <a:srgbClr val="222222"/>
                  </a:solidFill>
                  <a:latin typeface="Calibri"/>
                  <a:ea typeface="Calibri"/>
                  <a:cs typeface="Calibri"/>
                  <a:sym typeface="Calibri"/>
                </a:rPr>
                <a:t>Deep generative models and federated learning [4]</a:t>
              </a:r>
              <a:endParaRPr sz="1400" b="0" i="0" u="none" strike="noStrike" cap="none">
                <a:solidFill>
                  <a:srgbClr val="000000"/>
                </a:solidFill>
                <a:latin typeface="Arial"/>
                <a:ea typeface="Arial"/>
                <a:cs typeface="Arial"/>
                <a:sym typeface="Arial"/>
              </a:endParaRPr>
            </a:p>
            <a:p>
              <a:pPr marL="797814" marR="0" lvl="1" indent="-342900" algn="l" rtl="0">
                <a:lnSpc>
                  <a:spcPct val="100000"/>
                </a:lnSpc>
                <a:spcBef>
                  <a:spcPts val="600"/>
                </a:spcBef>
                <a:spcAft>
                  <a:spcPts val="0"/>
                </a:spcAft>
                <a:buClr>
                  <a:srgbClr val="222222"/>
                </a:buClr>
                <a:buSzPts val="1600"/>
                <a:buFont typeface="Calibri"/>
                <a:buAutoNum type="arabicPeriod"/>
              </a:pPr>
              <a:r>
                <a:rPr lang="en-US" sz="1600" b="0" i="0" u="none" strike="noStrike" cap="none">
                  <a:solidFill>
                    <a:srgbClr val="222222"/>
                  </a:solidFill>
                  <a:latin typeface="Calibri"/>
                  <a:ea typeface="Calibri"/>
                  <a:cs typeface="Calibri"/>
                  <a:sym typeface="Calibri"/>
                </a:rPr>
                <a:t>Text generation using the ChatGPT API. [6]</a:t>
              </a:r>
              <a:endParaRPr sz="1400" b="0" i="0" u="none" strike="noStrike" cap="none">
                <a:solidFill>
                  <a:srgbClr val="000000"/>
                </a:solidFill>
                <a:latin typeface="Arial"/>
                <a:ea typeface="Arial"/>
                <a:cs typeface="Arial"/>
                <a:sym typeface="Arial"/>
              </a:endParaRPr>
            </a:p>
          </p:txBody>
        </p:sp>
        <p:cxnSp>
          <p:nvCxnSpPr>
            <p:cNvPr id="794" name="Google Shape;794;p46"/>
            <p:cNvCxnSpPr/>
            <p:nvPr/>
          </p:nvCxnSpPr>
          <p:spPr>
            <a:xfrm rot="-5400000">
              <a:off x="1889804" y="2363208"/>
              <a:ext cx="1507663" cy="0"/>
            </a:xfrm>
            <a:prstGeom prst="straightConnector1">
              <a:avLst/>
            </a:prstGeom>
            <a:noFill/>
            <a:ln w="25400" cap="flat" cmpd="sng">
              <a:solidFill>
                <a:srgbClr val="BFBFBF"/>
              </a:solidFill>
              <a:prstDash val="solid"/>
              <a:miter lim="800000"/>
              <a:headEnd type="none" w="sm" len="sm"/>
              <a:tailEnd type="none" w="sm" len="sm"/>
            </a:ln>
          </p:spPr>
        </p:cxnSp>
        <p:cxnSp>
          <p:nvCxnSpPr>
            <p:cNvPr id="795" name="Google Shape;795;p46"/>
            <p:cNvCxnSpPr/>
            <p:nvPr/>
          </p:nvCxnSpPr>
          <p:spPr>
            <a:xfrm rot="10800000">
              <a:off x="660401" y="3124659"/>
              <a:ext cx="10858500" cy="0"/>
            </a:xfrm>
            <a:prstGeom prst="straightConnector1">
              <a:avLst/>
            </a:prstGeom>
            <a:noFill/>
            <a:ln w="9525" cap="flat" cmpd="sng">
              <a:solidFill>
                <a:srgbClr val="7F7F7F">
                  <a:alpha val="7450"/>
                </a:srgbClr>
              </a:solidFill>
              <a:prstDash val="solid"/>
              <a:miter lim="800000"/>
              <a:headEnd type="none" w="sm" len="sm"/>
              <a:tailEnd type="none" w="sm" len="sm"/>
            </a:ln>
          </p:spPr>
        </p:cxnSp>
      </p:grpSp>
      <p:sp>
        <p:nvSpPr>
          <p:cNvPr id="796" name="Google Shape;796;p46"/>
          <p:cNvSpPr txBox="1">
            <a:spLocks noGrp="1"/>
          </p:cNvSpPr>
          <p:nvPr>
            <p:ph type="sldNum" idx="12"/>
          </p:nvPr>
        </p:nvSpPr>
        <p:spPr>
          <a:xfrm>
            <a:off x="8610600" y="6315467"/>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30</a:t>
            </a:fld>
            <a:endParaRPr/>
          </a:p>
        </p:txBody>
      </p:sp>
      <p:sp>
        <p:nvSpPr>
          <p:cNvPr id="797" name="Google Shape;797;p46"/>
          <p:cNvSpPr txBox="1"/>
          <p:nvPr/>
        </p:nvSpPr>
        <p:spPr>
          <a:xfrm>
            <a:off x="838200" y="9699"/>
            <a:ext cx="10515600" cy="1325563"/>
          </a:xfrm>
          <a:prstGeom prst="rect">
            <a:avLst/>
          </a:prstGeom>
          <a:noFill/>
          <a:ln>
            <a:noFill/>
          </a:ln>
        </p:spPr>
        <p:txBody>
          <a:bodyPr spcFirstLastPara="1" wrap="square" lIns="91425" tIns="45700" rIns="91425" bIns="45700" anchor="ctr" anchorCtr="0">
            <a:normAutofit/>
          </a:bodyPr>
          <a:lstStyle/>
          <a:p>
            <a:pPr marL="0" marR="0" lvl="0" indent="0" algn="ctr" rtl="0">
              <a:lnSpc>
                <a:spcPct val="90000"/>
              </a:lnSpc>
              <a:spcBef>
                <a:spcPts val="0"/>
              </a:spcBef>
              <a:spcAft>
                <a:spcPts val="0"/>
              </a:spcAft>
              <a:buClr>
                <a:srgbClr val="3F82C4"/>
              </a:buClr>
              <a:buSzPts val="4400"/>
              <a:buFont typeface="Calibri"/>
              <a:buNone/>
            </a:pPr>
            <a:r>
              <a:rPr lang="en-US" sz="4000" b="0" i="0" u="none" strike="noStrike" cap="none">
                <a:solidFill>
                  <a:srgbClr val="4472C4"/>
                </a:solidFill>
                <a:latin typeface="Calibri"/>
                <a:ea typeface="Calibri"/>
                <a:cs typeface="Calibri"/>
                <a:sym typeface="Calibri"/>
              </a:rPr>
              <a:t>Appendix 2: Literature review summary</a:t>
            </a:r>
            <a:endParaRPr sz="4000" b="0" i="0" u="none" strike="noStrike" cap="none">
              <a:solidFill>
                <a:srgbClr val="3F82C4"/>
              </a:solidFill>
              <a:latin typeface="Calibri"/>
              <a:ea typeface="Calibri"/>
              <a:cs typeface="Calibri"/>
              <a:sym typeface="Calibri"/>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802"/>
        <p:cNvGrpSpPr/>
        <p:nvPr/>
      </p:nvGrpSpPr>
      <p:grpSpPr>
        <a:xfrm>
          <a:off x="0" y="0"/>
          <a:ext cx="0" cy="0"/>
          <a:chOff x="0" y="0"/>
          <a:chExt cx="0" cy="0"/>
        </a:xfrm>
      </p:grpSpPr>
      <p:sp>
        <p:nvSpPr>
          <p:cNvPr id="803" name="Google Shape;803;g261d2ec9702_3_0"/>
          <p:cNvSpPr txBox="1"/>
          <p:nvPr/>
        </p:nvSpPr>
        <p:spPr>
          <a:xfrm>
            <a:off x="262563" y="6320573"/>
            <a:ext cx="10774200" cy="5817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1200"/>
              <a:buFont typeface="Arial"/>
              <a:buNone/>
            </a:pPr>
            <a:r>
              <a:rPr lang="en-US" sz="1200" b="1" i="0" u="none" strike="noStrike" cap="none">
                <a:solidFill>
                  <a:schemeClr val="dk1"/>
                </a:solidFill>
                <a:latin typeface="Calibri"/>
                <a:ea typeface="Calibri"/>
                <a:cs typeface="Calibri"/>
                <a:sym typeface="Calibri"/>
              </a:rPr>
              <a:t>*Reinforcement learning from human feedback (RLHF): </a:t>
            </a:r>
            <a:r>
              <a:rPr lang="en-US" sz="1200" b="0" i="0" u="none" strike="noStrike" cap="none">
                <a:solidFill>
                  <a:srgbClr val="0F0F0F"/>
                </a:solidFill>
                <a:latin typeface="Calibri"/>
                <a:ea typeface="Calibri"/>
                <a:cs typeface="Calibri"/>
                <a:sym typeface="Calibri"/>
              </a:rPr>
              <a:t>incorporating human feedback into the learning process, allowing them to better align their outputs with human expectations and preferences.</a:t>
            </a:r>
            <a:endParaRPr sz="1200" b="0" i="0" u="none" strike="noStrike" cap="none">
              <a:solidFill>
                <a:srgbClr val="000000"/>
              </a:solidFill>
              <a:latin typeface="Calibri"/>
              <a:ea typeface="Calibri"/>
              <a:cs typeface="Calibri"/>
              <a:sym typeface="Calibri"/>
            </a:endParaRPr>
          </a:p>
        </p:txBody>
      </p:sp>
      <p:sp>
        <p:nvSpPr>
          <p:cNvPr id="804" name="Google Shape;804;g261d2ec9702_3_0"/>
          <p:cNvSpPr txBox="1">
            <a:spLocks noGrp="1"/>
          </p:cNvSpPr>
          <p:nvPr>
            <p:ph type="sldNum" idx="12"/>
          </p:nvPr>
        </p:nvSpPr>
        <p:spPr>
          <a:xfrm>
            <a:off x="8817125" y="63344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31</a:t>
            </a:fld>
            <a:endParaRPr/>
          </a:p>
        </p:txBody>
      </p:sp>
      <p:graphicFrame>
        <p:nvGraphicFramePr>
          <p:cNvPr id="805" name="Google Shape;805;g261d2ec9702_3_0"/>
          <p:cNvGraphicFramePr/>
          <p:nvPr/>
        </p:nvGraphicFramePr>
        <p:xfrm>
          <a:off x="198226" y="1018488"/>
          <a:ext cx="3000000" cy="3000000"/>
        </p:xfrm>
        <a:graphic>
          <a:graphicData uri="http://schemas.openxmlformats.org/drawingml/2006/table">
            <a:tbl>
              <a:tblPr>
                <a:noFill/>
                <a:tableStyleId>{2492D767-8D8F-41C3-9458-6D0A6B437150}</a:tableStyleId>
              </a:tblPr>
              <a:tblGrid>
                <a:gridCol w="1058950">
                  <a:extLst>
                    <a:ext uri="{9D8B030D-6E8A-4147-A177-3AD203B41FA5}">
                      <a16:colId xmlns:a16="http://schemas.microsoft.com/office/drawing/2014/main" val="20000"/>
                    </a:ext>
                  </a:extLst>
                </a:gridCol>
                <a:gridCol w="1893675">
                  <a:extLst>
                    <a:ext uri="{9D8B030D-6E8A-4147-A177-3AD203B41FA5}">
                      <a16:colId xmlns:a16="http://schemas.microsoft.com/office/drawing/2014/main" val="20001"/>
                    </a:ext>
                  </a:extLst>
                </a:gridCol>
                <a:gridCol w="2525325">
                  <a:extLst>
                    <a:ext uri="{9D8B030D-6E8A-4147-A177-3AD203B41FA5}">
                      <a16:colId xmlns:a16="http://schemas.microsoft.com/office/drawing/2014/main" val="20002"/>
                    </a:ext>
                  </a:extLst>
                </a:gridCol>
                <a:gridCol w="2175675">
                  <a:extLst>
                    <a:ext uri="{9D8B030D-6E8A-4147-A177-3AD203B41FA5}">
                      <a16:colId xmlns:a16="http://schemas.microsoft.com/office/drawing/2014/main" val="20003"/>
                    </a:ext>
                  </a:extLst>
                </a:gridCol>
                <a:gridCol w="2265875">
                  <a:extLst>
                    <a:ext uri="{9D8B030D-6E8A-4147-A177-3AD203B41FA5}">
                      <a16:colId xmlns:a16="http://schemas.microsoft.com/office/drawing/2014/main" val="20004"/>
                    </a:ext>
                  </a:extLst>
                </a:gridCol>
                <a:gridCol w="1983900">
                  <a:extLst>
                    <a:ext uri="{9D8B030D-6E8A-4147-A177-3AD203B41FA5}">
                      <a16:colId xmlns:a16="http://schemas.microsoft.com/office/drawing/2014/main" val="20005"/>
                    </a:ext>
                  </a:extLst>
                </a:gridCol>
              </a:tblGrid>
              <a:tr h="386175">
                <a:tc>
                  <a:txBody>
                    <a:bodyPr/>
                    <a:lstStyle/>
                    <a:p>
                      <a:pPr marL="0" marR="0" lvl="0" indent="0" algn="ctr" rtl="0">
                        <a:lnSpc>
                          <a:spcPct val="100000"/>
                        </a:lnSpc>
                        <a:spcBef>
                          <a:spcPts val="0"/>
                        </a:spcBef>
                        <a:spcAft>
                          <a:spcPts val="0"/>
                        </a:spcAft>
                        <a:buClr>
                          <a:srgbClr val="000000"/>
                        </a:buClr>
                        <a:buSzPts val="1250"/>
                        <a:buFont typeface="Arial"/>
                        <a:buNone/>
                      </a:pPr>
                      <a:endParaRPr sz="1250" b="1" u="none" strike="noStrike" cap="none">
                        <a:solidFill>
                          <a:schemeClr val="lt1"/>
                        </a:solidFill>
                        <a:latin typeface="Calibri"/>
                        <a:ea typeface="Calibri"/>
                        <a:cs typeface="Calibri"/>
                        <a:sym typeface="Calibri"/>
                      </a:endParaRPr>
                    </a:p>
                  </a:txBody>
                  <a:tcPr marL="91425" marR="91425" marT="91425" marB="91425" anchor="ctr">
                    <a:lnR w="12700" cap="flat" cmpd="sng">
                      <a:solidFill>
                        <a:schemeClr val="accent3"/>
                      </a:solidFill>
                      <a:prstDash val="solid"/>
                      <a:round/>
                      <a:headEnd type="none" w="sm" len="sm"/>
                      <a:tailEnd type="none" w="sm" len="sm"/>
                    </a:lnR>
                    <a:lnB w="9525" cap="flat" cmpd="sng">
                      <a:solidFill>
                        <a:srgbClr val="000000">
                          <a:alpha val="0"/>
                        </a:srgbClr>
                      </a:solidFill>
                      <a:prstDash val="solid"/>
                      <a:round/>
                      <a:headEnd type="none" w="sm" len="sm"/>
                      <a:tailEnd type="none" w="sm" len="sm"/>
                    </a:lnB>
                    <a:solidFill>
                      <a:schemeClr val="accent1"/>
                    </a:solidFill>
                  </a:tcPr>
                </a:tc>
                <a:tc gridSpan="2">
                  <a:txBody>
                    <a:bodyPr/>
                    <a:lstStyle/>
                    <a:p>
                      <a:pPr marL="0" marR="0" lvl="0" indent="0" algn="ctr" rtl="0">
                        <a:lnSpc>
                          <a:spcPct val="100000"/>
                        </a:lnSpc>
                        <a:spcBef>
                          <a:spcPts val="0"/>
                        </a:spcBef>
                        <a:spcAft>
                          <a:spcPts val="0"/>
                        </a:spcAft>
                        <a:buClr>
                          <a:srgbClr val="000000"/>
                        </a:buClr>
                        <a:buSzPts val="1250"/>
                        <a:buFont typeface="Arial"/>
                        <a:buNone/>
                      </a:pPr>
                      <a:r>
                        <a:rPr lang="en-US" sz="1250" b="1" u="none" strike="noStrike" cap="none">
                          <a:solidFill>
                            <a:schemeClr val="lt1"/>
                          </a:solidFill>
                          <a:latin typeface="Calibri"/>
                          <a:ea typeface="Calibri"/>
                          <a:cs typeface="Calibri"/>
                          <a:sym typeface="Calibri"/>
                        </a:rPr>
                        <a:t>Meta AI</a:t>
                      </a:r>
                      <a:endParaRPr sz="1250" b="1" u="none" strike="noStrike" cap="none">
                        <a:solidFill>
                          <a:schemeClr val="lt1"/>
                        </a:solidFill>
                        <a:latin typeface="Calibri"/>
                        <a:ea typeface="Calibri"/>
                        <a:cs typeface="Calibri"/>
                        <a:sym typeface="Calibri"/>
                      </a:endParaRPr>
                    </a:p>
                  </a:txBody>
                  <a:tcPr marL="91425" marR="91425" marT="91425" marB="91425" anchor="ctr">
                    <a:lnL w="12700" cap="flat" cmpd="sng">
                      <a:solidFill>
                        <a:schemeClr val="accent3"/>
                      </a:solidFill>
                      <a:prstDash val="solid"/>
                      <a:round/>
                      <a:headEnd type="none" w="sm" len="sm"/>
                      <a:tailEnd type="none" w="sm" len="sm"/>
                    </a:lnL>
                    <a:lnR w="12700" cap="flat" cmpd="sng">
                      <a:solidFill>
                        <a:srgbClr val="BFBFBF"/>
                      </a:solidFill>
                      <a:prstDash val="solid"/>
                      <a:round/>
                      <a:headEnd type="none" w="sm" len="sm"/>
                      <a:tailEnd type="none" w="sm" len="sm"/>
                    </a:lnR>
                    <a:lnB w="9525" cap="flat" cmpd="sng">
                      <a:solidFill>
                        <a:srgbClr val="000000">
                          <a:alpha val="0"/>
                        </a:srgbClr>
                      </a:solidFill>
                      <a:prstDash val="solid"/>
                      <a:round/>
                      <a:headEnd type="none" w="sm" len="sm"/>
                      <a:tailEnd type="none" w="sm" len="sm"/>
                    </a:lnB>
                    <a:solidFill>
                      <a:schemeClr val="accent1"/>
                    </a:solidFill>
                  </a:tcPr>
                </a:tc>
                <a:tc hMerge="1">
                  <a:txBody>
                    <a:bodyPr/>
                    <a:lstStyle/>
                    <a:p>
                      <a:endParaRPr lang="en-US"/>
                    </a:p>
                  </a:txBody>
                  <a:tcPr/>
                </a:tc>
                <a:tc gridSpan="2">
                  <a:txBody>
                    <a:bodyPr/>
                    <a:lstStyle/>
                    <a:p>
                      <a:pPr marL="0" marR="0" lvl="0" indent="0" algn="ctr" rtl="0">
                        <a:lnSpc>
                          <a:spcPct val="100000"/>
                        </a:lnSpc>
                        <a:spcBef>
                          <a:spcPts val="0"/>
                        </a:spcBef>
                        <a:spcAft>
                          <a:spcPts val="0"/>
                        </a:spcAft>
                        <a:buClr>
                          <a:srgbClr val="000000"/>
                        </a:buClr>
                        <a:buSzPts val="1250"/>
                        <a:buFont typeface="Arial"/>
                        <a:buNone/>
                      </a:pPr>
                      <a:r>
                        <a:rPr lang="en-US" sz="1250" b="1" u="none" strike="noStrike" cap="none">
                          <a:solidFill>
                            <a:schemeClr val="lt1"/>
                          </a:solidFill>
                          <a:latin typeface="Calibri"/>
                          <a:ea typeface="Calibri"/>
                          <a:cs typeface="Calibri"/>
                          <a:sym typeface="Calibri"/>
                        </a:rPr>
                        <a:t>Open AI</a:t>
                      </a:r>
                      <a:endParaRPr sz="1250" b="1" u="none" strike="noStrike" cap="none">
                        <a:solidFill>
                          <a:schemeClr val="lt1"/>
                        </a:solidFill>
                        <a:latin typeface="Calibri"/>
                        <a:ea typeface="Calibri"/>
                        <a:cs typeface="Calibri"/>
                        <a:sym typeface="Calibri"/>
                      </a:endParaRPr>
                    </a:p>
                  </a:txBody>
                  <a:tcPr marL="91425" marR="91425" marT="91425" marB="91425" anchor="ctr">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B w="9525" cap="flat" cmpd="sng">
                      <a:solidFill>
                        <a:srgbClr val="000000">
                          <a:alpha val="0"/>
                        </a:srgbClr>
                      </a:solidFill>
                      <a:prstDash val="solid"/>
                      <a:round/>
                      <a:headEnd type="none" w="sm" len="sm"/>
                      <a:tailEnd type="none" w="sm" len="sm"/>
                    </a:lnB>
                    <a:solidFill>
                      <a:schemeClr val="accent1"/>
                    </a:solidFill>
                  </a:tcPr>
                </a:tc>
                <a:tc hMerge="1">
                  <a:txBody>
                    <a:bodyPr/>
                    <a:lstStyle/>
                    <a:p>
                      <a:endParaRPr lang="en-US"/>
                    </a:p>
                  </a:txBody>
                  <a:tcPr/>
                </a:tc>
                <a:tc>
                  <a:txBody>
                    <a:bodyPr/>
                    <a:lstStyle/>
                    <a:p>
                      <a:pPr marL="0" marR="0" lvl="0" indent="0" algn="ctr" rtl="0">
                        <a:lnSpc>
                          <a:spcPct val="100000"/>
                        </a:lnSpc>
                        <a:spcBef>
                          <a:spcPts val="0"/>
                        </a:spcBef>
                        <a:spcAft>
                          <a:spcPts val="0"/>
                        </a:spcAft>
                        <a:buClr>
                          <a:srgbClr val="000000"/>
                        </a:buClr>
                        <a:buSzPts val="1250"/>
                        <a:buFont typeface="Arial"/>
                        <a:buNone/>
                      </a:pPr>
                      <a:r>
                        <a:rPr lang="en-US" sz="1250" b="1" u="none" strike="noStrike" cap="none">
                          <a:solidFill>
                            <a:schemeClr val="lt1"/>
                          </a:solidFill>
                          <a:latin typeface="Calibri"/>
                          <a:ea typeface="Calibri"/>
                          <a:cs typeface="Calibri"/>
                          <a:sym typeface="Calibri"/>
                        </a:rPr>
                        <a:t>Mistral AI</a:t>
                      </a:r>
                      <a:endParaRPr sz="1250" b="1" u="none" strike="noStrike" cap="none">
                        <a:solidFill>
                          <a:schemeClr val="lt1"/>
                        </a:solidFill>
                        <a:latin typeface="Calibri"/>
                        <a:ea typeface="Calibri"/>
                        <a:cs typeface="Calibri"/>
                        <a:sym typeface="Calibri"/>
                      </a:endParaRPr>
                    </a:p>
                  </a:txBody>
                  <a:tcPr marL="91425" marR="91425" marT="91425" marB="91425" anchor="ctr">
                    <a:lnL w="12700" cap="flat" cmpd="sng">
                      <a:solidFill>
                        <a:srgbClr val="BFBFBF"/>
                      </a:solidFill>
                      <a:prstDash val="solid"/>
                      <a:round/>
                      <a:headEnd type="none" w="sm" len="sm"/>
                      <a:tailEnd type="none" w="sm" len="sm"/>
                    </a:lnL>
                    <a:lnB w="9525" cap="flat" cmpd="sng">
                      <a:solidFill>
                        <a:srgbClr val="000000">
                          <a:alpha val="0"/>
                        </a:srgbClr>
                      </a:solidFill>
                      <a:prstDash val="solid"/>
                      <a:round/>
                      <a:headEnd type="none" w="sm" len="sm"/>
                      <a:tailEnd type="none" w="sm" len="sm"/>
                    </a:lnB>
                    <a:solidFill>
                      <a:schemeClr val="accent1"/>
                    </a:solidFill>
                  </a:tcPr>
                </a:tc>
                <a:extLst>
                  <a:ext uri="{0D108BD9-81ED-4DB2-BD59-A6C34878D82A}">
                    <a16:rowId xmlns:a16="http://schemas.microsoft.com/office/drawing/2014/main" val="10000"/>
                  </a:ext>
                </a:extLst>
              </a:tr>
              <a:tr h="302475">
                <a:tc>
                  <a:txBody>
                    <a:bodyPr/>
                    <a:lstStyle/>
                    <a:p>
                      <a:pPr marL="0" marR="0" lvl="0" indent="0" algn="ctr" rtl="0">
                        <a:lnSpc>
                          <a:spcPct val="100000"/>
                        </a:lnSpc>
                        <a:spcBef>
                          <a:spcPts val="0"/>
                        </a:spcBef>
                        <a:spcAft>
                          <a:spcPts val="0"/>
                        </a:spcAft>
                        <a:buClr>
                          <a:srgbClr val="000000"/>
                        </a:buClr>
                        <a:buSzPts val="1250"/>
                        <a:buFont typeface="Arial"/>
                        <a:buNone/>
                      </a:pPr>
                      <a:endParaRPr sz="1250" b="1" u="none" strike="noStrike" cap="none">
                        <a:latin typeface="Calibri"/>
                        <a:ea typeface="Calibri"/>
                        <a:cs typeface="Calibri"/>
                        <a:sym typeface="Calibri"/>
                      </a:endParaRPr>
                    </a:p>
                  </a:txBody>
                  <a:tcPr marL="91425" marR="91425" marT="91425" marB="91425" anchor="ctr">
                    <a:lnR w="9525" cap="flat" cmpd="sng">
                      <a:solidFill>
                        <a:schemeClr val="accent3"/>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D8E2F3"/>
                    </a:solidFill>
                  </a:tcPr>
                </a:tc>
                <a:tc>
                  <a:txBody>
                    <a:bodyPr/>
                    <a:lstStyle/>
                    <a:p>
                      <a:pPr marL="0" marR="0" lvl="0" indent="0" algn="ctr" rtl="0">
                        <a:lnSpc>
                          <a:spcPct val="100000"/>
                        </a:lnSpc>
                        <a:spcBef>
                          <a:spcPts val="0"/>
                        </a:spcBef>
                        <a:spcAft>
                          <a:spcPts val="0"/>
                        </a:spcAft>
                        <a:buClr>
                          <a:srgbClr val="000000"/>
                        </a:buClr>
                        <a:buSzPts val="1250"/>
                        <a:buFont typeface="Arial"/>
                        <a:buNone/>
                      </a:pPr>
                      <a:r>
                        <a:rPr lang="en-US" sz="1250" b="1" u="none" strike="noStrike" cap="none">
                          <a:latin typeface="Calibri"/>
                          <a:ea typeface="Calibri"/>
                          <a:cs typeface="Calibri"/>
                          <a:sym typeface="Calibri"/>
                        </a:rPr>
                        <a:t>Llama</a:t>
                      </a:r>
                      <a:endParaRPr sz="1250" b="1" u="none" strike="noStrike" cap="none">
                        <a:latin typeface="Calibri"/>
                        <a:ea typeface="Calibri"/>
                        <a:cs typeface="Calibri"/>
                        <a:sym typeface="Calibri"/>
                      </a:endParaRPr>
                    </a:p>
                  </a:txBody>
                  <a:tcPr marL="91425" marR="91425" marT="91425" marB="91425" anchor="ctr">
                    <a:lnL w="9525" cap="flat" cmpd="sng">
                      <a:solidFill>
                        <a:schemeClr val="accent3"/>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D8E2F3"/>
                    </a:solidFill>
                  </a:tcPr>
                </a:tc>
                <a:tc>
                  <a:txBody>
                    <a:bodyPr/>
                    <a:lstStyle/>
                    <a:p>
                      <a:pPr marL="0" marR="0" lvl="0" indent="0" algn="ctr" rtl="0">
                        <a:lnSpc>
                          <a:spcPct val="100000"/>
                        </a:lnSpc>
                        <a:spcBef>
                          <a:spcPts val="0"/>
                        </a:spcBef>
                        <a:spcAft>
                          <a:spcPts val="0"/>
                        </a:spcAft>
                        <a:buClr>
                          <a:srgbClr val="000000"/>
                        </a:buClr>
                        <a:buSzPts val="1250"/>
                        <a:buFont typeface="Arial"/>
                        <a:buNone/>
                      </a:pPr>
                      <a:r>
                        <a:rPr lang="en-US" sz="1250" b="1" u="none" strike="noStrike" cap="none">
                          <a:latin typeface="Calibri"/>
                          <a:ea typeface="Calibri"/>
                          <a:cs typeface="Calibri"/>
                          <a:sym typeface="Calibri"/>
                        </a:rPr>
                        <a:t>Llama 2</a:t>
                      </a:r>
                      <a:endParaRPr sz="1250" b="1" u="none" strike="noStrike" cap="none">
                        <a:latin typeface="Calibri"/>
                        <a:ea typeface="Calibri"/>
                        <a:cs typeface="Calibri"/>
                        <a:sym typeface="Calibri"/>
                      </a:endParaRPr>
                    </a:p>
                  </a:txBody>
                  <a:tcPr marL="91425" marR="91425" marT="91425" marB="91425" anchor="ctr">
                    <a:lnL w="9525" cap="flat" cmpd="sng">
                      <a:solidFill>
                        <a:srgbClr val="000000">
                          <a:alpha val="0"/>
                        </a:srgbClr>
                      </a:solidFill>
                      <a:prstDash val="solid"/>
                      <a:round/>
                      <a:headEnd type="none" w="sm" len="sm"/>
                      <a:tailEnd type="none" w="sm" len="sm"/>
                    </a:lnL>
                    <a:lnR w="12700" cap="flat" cmpd="sng">
                      <a:solidFill>
                        <a:srgbClr val="BFBFBF"/>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D8E2F3"/>
                    </a:solidFill>
                  </a:tcPr>
                </a:tc>
                <a:tc>
                  <a:txBody>
                    <a:bodyPr/>
                    <a:lstStyle/>
                    <a:p>
                      <a:pPr marL="0" marR="0" lvl="0" indent="0" algn="ctr" rtl="0">
                        <a:lnSpc>
                          <a:spcPct val="100000"/>
                        </a:lnSpc>
                        <a:spcBef>
                          <a:spcPts val="0"/>
                        </a:spcBef>
                        <a:spcAft>
                          <a:spcPts val="0"/>
                        </a:spcAft>
                        <a:buClr>
                          <a:srgbClr val="000000"/>
                        </a:buClr>
                        <a:buSzPts val="1250"/>
                        <a:buFont typeface="Arial"/>
                        <a:buNone/>
                      </a:pPr>
                      <a:r>
                        <a:rPr lang="en-US" sz="1250" b="1" u="none" strike="noStrike" cap="none">
                          <a:latin typeface="Calibri"/>
                          <a:ea typeface="Calibri"/>
                          <a:cs typeface="Calibri"/>
                          <a:sym typeface="Calibri"/>
                        </a:rPr>
                        <a:t>GPT3</a:t>
                      </a:r>
                      <a:endParaRPr sz="1250" b="1" u="none" strike="noStrike" cap="none">
                        <a:latin typeface="Calibri"/>
                        <a:ea typeface="Calibri"/>
                        <a:cs typeface="Calibri"/>
                        <a:sym typeface="Calibri"/>
                      </a:endParaRPr>
                    </a:p>
                  </a:txBody>
                  <a:tcPr marL="91425" marR="91425" marT="91425" marB="91425" anchor="ctr">
                    <a:lnL w="12700" cap="flat" cmpd="sng">
                      <a:solidFill>
                        <a:srgbClr val="BFBFBF"/>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D8E2F3"/>
                    </a:solidFill>
                  </a:tcPr>
                </a:tc>
                <a:tc>
                  <a:txBody>
                    <a:bodyPr/>
                    <a:lstStyle/>
                    <a:p>
                      <a:pPr marL="0" marR="0" lvl="0" indent="0" algn="ctr" rtl="0">
                        <a:lnSpc>
                          <a:spcPct val="100000"/>
                        </a:lnSpc>
                        <a:spcBef>
                          <a:spcPts val="0"/>
                        </a:spcBef>
                        <a:spcAft>
                          <a:spcPts val="0"/>
                        </a:spcAft>
                        <a:buClr>
                          <a:srgbClr val="000000"/>
                        </a:buClr>
                        <a:buSzPts val="1250"/>
                        <a:buFont typeface="Arial"/>
                        <a:buNone/>
                      </a:pPr>
                      <a:r>
                        <a:rPr lang="en-US" sz="1250" b="1" u="none" strike="noStrike" cap="none">
                          <a:latin typeface="Calibri"/>
                          <a:ea typeface="Calibri"/>
                          <a:cs typeface="Calibri"/>
                          <a:sym typeface="Calibri"/>
                        </a:rPr>
                        <a:t>GPT4</a:t>
                      </a:r>
                      <a:endParaRPr sz="1250" b="1" u="none" strike="noStrike" cap="none">
                        <a:latin typeface="Calibri"/>
                        <a:ea typeface="Calibri"/>
                        <a:cs typeface="Calibri"/>
                        <a:sym typeface="Calibri"/>
                      </a:endParaRPr>
                    </a:p>
                  </a:txBody>
                  <a:tcPr marL="91425" marR="91425" marT="91425" marB="91425" anchor="ctr">
                    <a:lnL w="9525" cap="flat" cmpd="sng">
                      <a:solidFill>
                        <a:srgbClr val="000000">
                          <a:alpha val="0"/>
                        </a:srgbClr>
                      </a:solidFill>
                      <a:prstDash val="solid"/>
                      <a:round/>
                      <a:headEnd type="none" w="sm" len="sm"/>
                      <a:tailEnd type="none" w="sm" len="sm"/>
                    </a:lnL>
                    <a:lnR w="12700" cap="flat" cmpd="sng">
                      <a:solidFill>
                        <a:srgbClr val="BFBFBF"/>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D8E2F3"/>
                    </a:solidFill>
                  </a:tcPr>
                </a:tc>
                <a:tc>
                  <a:txBody>
                    <a:bodyPr/>
                    <a:lstStyle/>
                    <a:p>
                      <a:pPr marL="0" marR="0" lvl="0" indent="0" algn="ctr" rtl="0">
                        <a:lnSpc>
                          <a:spcPct val="100000"/>
                        </a:lnSpc>
                        <a:spcBef>
                          <a:spcPts val="0"/>
                        </a:spcBef>
                        <a:spcAft>
                          <a:spcPts val="0"/>
                        </a:spcAft>
                        <a:buClr>
                          <a:srgbClr val="000000"/>
                        </a:buClr>
                        <a:buSzPts val="1250"/>
                        <a:buFont typeface="Arial"/>
                        <a:buNone/>
                      </a:pPr>
                      <a:r>
                        <a:rPr lang="en-US" sz="1250" b="1" u="none" strike="noStrike" cap="none">
                          <a:latin typeface="Calibri"/>
                          <a:ea typeface="Calibri"/>
                          <a:cs typeface="Calibri"/>
                          <a:sym typeface="Calibri"/>
                        </a:rPr>
                        <a:t>Mistral</a:t>
                      </a:r>
                      <a:endParaRPr sz="1250" b="1" u="none" strike="noStrike" cap="none">
                        <a:latin typeface="Calibri"/>
                        <a:ea typeface="Calibri"/>
                        <a:cs typeface="Calibri"/>
                        <a:sym typeface="Calibri"/>
                      </a:endParaRPr>
                    </a:p>
                  </a:txBody>
                  <a:tcPr marL="91425" marR="91425" marT="91425" marB="91425" anchor="ctr">
                    <a:lnL w="12700" cap="flat" cmpd="sng">
                      <a:solidFill>
                        <a:srgbClr val="BFBFBF"/>
                      </a:solidFill>
                      <a:prstDash val="solid"/>
                      <a:round/>
                      <a:headEnd type="none" w="sm" len="sm"/>
                      <a:tailEnd type="none" w="sm" len="sm"/>
                    </a:lnL>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D8E2F3"/>
                    </a:solidFill>
                  </a:tcPr>
                </a:tc>
                <a:extLst>
                  <a:ext uri="{0D108BD9-81ED-4DB2-BD59-A6C34878D82A}">
                    <a16:rowId xmlns:a16="http://schemas.microsoft.com/office/drawing/2014/main" val="10001"/>
                  </a:ext>
                </a:extLst>
              </a:tr>
              <a:tr h="1848675">
                <a:tc>
                  <a:txBody>
                    <a:bodyPr/>
                    <a:lstStyle/>
                    <a:p>
                      <a:pPr marL="0" marR="0" lvl="0" indent="0" algn="l" rtl="0">
                        <a:lnSpc>
                          <a:spcPct val="100000"/>
                        </a:lnSpc>
                        <a:spcBef>
                          <a:spcPts val="0"/>
                        </a:spcBef>
                        <a:spcAft>
                          <a:spcPts val="0"/>
                        </a:spcAft>
                        <a:buClr>
                          <a:srgbClr val="000000"/>
                        </a:buClr>
                        <a:buSzPts val="1250"/>
                        <a:buFont typeface="Arial"/>
                        <a:buNone/>
                      </a:pPr>
                      <a:r>
                        <a:rPr lang="en-US" sz="1250" b="1" u="none" strike="noStrike" cap="none">
                          <a:latin typeface="Calibri"/>
                          <a:ea typeface="Calibri"/>
                          <a:cs typeface="Calibri"/>
                          <a:sym typeface="Calibri"/>
                        </a:rPr>
                        <a:t>Introduction</a:t>
                      </a:r>
                      <a:endParaRPr sz="1250" b="1" u="none" strike="noStrike" cap="none">
                        <a:latin typeface="Calibri"/>
                        <a:ea typeface="Calibri"/>
                        <a:cs typeface="Calibri"/>
                        <a:sym typeface="Calibri"/>
                      </a:endParaRPr>
                    </a:p>
                  </a:txBody>
                  <a:tcPr marL="91425" marR="91425" marT="91425" marB="91425">
                    <a:lnR w="9525" cap="flat" cmpd="sng">
                      <a:solidFill>
                        <a:schemeClr val="accent3"/>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457200" marR="0" lvl="0" indent="-298450" algn="l" rtl="0">
                        <a:lnSpc>
                          <a:spcPct val="115000"/>
                        </a:lnSpc>
                        <a:spcBef>
                          <a:spcPts val="0"/>
                        </a:spcBef>
                        <a:spcAft>
                          <a:spcPts val="0"/>
                        </a:spcAft>
                        <a:buClr>
                          <a:schemeClr val="dk1"/>
                        </a:buClr>
                        <a:buSzPts val="1100"/>
                        <a:buFont typeface="Arial"/>
                        <a:buChar char="●"/>
                      </a:pPr>
                      <a:r>
                        <a:rPr lang="en-US" sz="1100" u="none" strike="noStrike" cap="none">
                          <a:solidFill>
                            <a:schemeClr val="dk1"/>
                          </a:solidFill>
                          <a:latin typeface="Calibri"/>
                          <a:ea typeface="Calibri"/>
                          <a:cs typeface="Calibri"/>
                          <a:sym typeface="Calibri"/>
                        </a:rPr>
                        <a:t>An auto-regressive language model that uses an optimized transformer architecture</a:t>
                      </a:r>
                      <a:endParaRPr sz="1100" u="none" strike="noStrike" cap="none">
                        <a:solidFill>
                          <a:schemeClr val="dk1"/>
                        </a:solidFill>
                        <a:latin typeface="Calibri"/>
                        <a:ea typeface="Calibri"/>
                        <a:cs typeface="Calibri"/>
                        <a:sym typeface="Calibri"/>
                      </a:endParaRPr>
                    </a:p>
                    <a:p>
                      <a:pPr marL="457200" marR="0" lvl="0" indent="-298450" algn="l" rtl="0">
                        <a:lnSpc>
                          <a:spcPct val="115000"/>
                        </a:lnSpc>
                        <a:spcBef>
                          <a:spcPts val="0"/>
                        </a:spcBef>
                        <a:spcAft>
                          <a:spcPts val="0"/>
                        </a:spcAft>
                        <a:buClr>
                          <a:schemeClr val="dk1"/>
                        </a:buClr>
                        <a:buSzPts val="1100"/>
                        <a:buFont typeface="Arial"/>
                        <a:buChar char="●"/>
                      </a:pPr>
                      <a:r>
                        <a:rPr lang="en-US" sz="1100" u="none" strike="noStrike" cap="none">
                          <a:solidFill>
                            <a:schemeClr val="dk1"/>
                          </a:solidFill>
                          <a:latin typeface="Calibri"/>
                          <a:ea typeface="Calibri"/>
                          <a:cs typeface="Calibri"/>
                          <a:sym typeface="Calibri"/>
                        </a:rPr>
                        <a:t>Comes in a range of parameter sizes (</a:t>
                      </a:r>
                      <a:r>
                        <a:rPr lang="en-US" sz="1100" b="1" u="none" strike="noStrike" cap="none">
                          <a:solidFill>
                            <a:schemeClr val="dk1"/>
                          </a:solidFill>
                          <a:latin typeface="Calibri"/>
                          <a:ea typeface="Calibri"/>
                          <a:cs typeface="Calibri"/>
                          <a:sym typeface="Calibri"/>
                        </a:rPr>
                        <a:t>7B, 13B, and 70B …</a:t>
                      </a:r>
                      <a:r>
                        <a:rPr lang="en-US" sz="1100" u="none" strike="noStrike" cap="none">
                          <a:solidFill>
                            <a:schemeClr val="dk1"/>
                          </a:solidFill>
                          <a:latin typeface="Calibri"/>
                          <a:ea typeface="Calibri"/>
                          <a:cs typeface="Calibri"/>
                          <a:sym typeface="Calibri"/>
                        </a:rPr>
                        <a:t>)</a:t>
                      </a:r>
                      <a:endParaRPr sz="1100" u="none" strike="noStrike" cap="none">
                        <a:solidFill>
                          <a:schemeClr val="dk1"/>
                        </a:solidFill>
                        <a:latin typeface="Calibri"/>
                        <a:ea typeface="Calibri"/>
                        <a:cs typeface="Calibri"/>
                        <a:sym typeface="Calibri"/>
                      </a:endParaRPr>
                    </a:p>
                  </a:txBody>
                  <a:tcPr marL="91425" marR="91425" marT="91425" marB="91425">
                    <a:lnL w="9525" cap="flat" cmpd="sng">
                      <a:solidFill>
                        <a:schemeClr val="accent3"/>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457200" marR="0" lvl="0" indent="-298450" algn="l" rtl="0">
                        <a:lnSpc>
                          <a:spcPct val="115000"/>
                        </a:lnSpc>
                        <a:spcBef>
                          <a:spcPts val="0"/>
                        </a:spcBef>
                        <a:spcAft>
                          <a:spcPts val="0"/>
                        </a:spcAft>
                        <a:buClr>
                          <a:schemeClr val="dk1"/>
                        </a:buClr>
                        <a:buSzPts val="1100"/>
                        <a:buFont typeface="Arial"/>
                        <a:buChar char="●"/>
                      </a:pPr>
                      <a:r>
                        <a:rPr lang="en-US" sz="1100" b="1" u="none" strike="noStrike" cap="none">
                          <a:solidFill>
                            <a:schemeClr val="dk1"/>
                          </a:solidFill>
                          <a:latin typeface="Calibri"/>
                          <a:ea typeface="Calibri"/>
                          <a:cs typeface="Calibri"/>
                          <a:sym typeface="Calibri"/>
                        </a:rPr>
                        <a:t>Fine-tuned with 40% more data </a:t>
                      </a:r>
                      <a:r>
                        <a:rPr lang="en-US" sz="1100" u="none" strike="noStrike" cap="none">
                          <a:solidFill>
                            <a:schemeClr val="dk1"/>
                          </a:solidFill>
                          <a:latin typeface="Calibri"/>
                          <a:ea typeface="Calibri"/>
                          <a:cs typeface="Calibri"/>
                          <a:sym typeface="Calibri"/>
                        </a:rPr>
                        <a:t>than Llama </a:t>
                      </a:r>
                      <a:endParaRPr sz="1100" u="none" strike="noStrike" cap="none">
                        <a:solidFill>
                          <a:schemeClr val="dk1"/>
                        </a:solidFill>
                        <a:latin typeface="Calibri"/>
                        <a:ea typeface="Calibri"/>
                        <a:cs typeface="Calibri"/>
                        <a:sym typeface="Calibri"/>
                      </a:endParaRPr>
                    </a:p>
                    <a:p>
                      <a:pPr marL="457200" marR="0" lvl="0" indent="-298450" algn="l" rtl="0">
                        <a:lnSpc>
                          <a:spcPct val="115000"/>
                        </a:lnSpc>
                        <a:spcBef>
                          <a:spcPts val="0"/>
                        </a:spcBef>
                        <a:spcAft>
                          <a:spcPts val="0"/>
                        </a:spcAft>
                        <a:buClr>
                          <a:schemeClr val="dk1"/>
                        </a:buClr>
                        <a:buSzPts val="1100"/>
                        <a:buFont typeface="Arial"/>
                        <a:buChar char="●"/>
                      </a:pPr>
                      <a:r>
                        <a:rPr lang="en-US" sz="1100" b="1" u="none" strike="noStrike" cap="none">
                          <a:solidFill>
                            <a:schemeClr val="dk1"/>
                          </a:solidFill>
                          <a:latin typeface="Calibri"/>
                          <a:ea typeface="Calibri"/>
                          <a:cs typeface="Calibri"/>
                          <a:sym typeface="Calibri"/>
                        </a:rPr>
                        <a:t>Double the context </a:t>
                      </a:r>
                      <a:r>
                        <a:rPr lang="en-US" sz="1100" u="none" strike="noStrike" cap="none">
                          <a:solidFill>
                            <a:schemeClr val="dk1"/>
                          </a:solidFill>
                          <a:latin typeface="Calibri"/>
                          <a:ea typeface="Calibri"/>
                          <a:cs typeface="Calibri"/>
                          <a:sym typeface="Calibri"/>
                        </a:rPr>
                        <a:t>length of Llama </a:t>
                      </a:r>
                      <a:endParaRPr sz="1100" u="none" strike="noStrike" cap="none">
                        <a:solidFill>
                          <a:schemeClr val="dk1"/>
                        </a:solidFill>
                        <a:latin typeface="Calibri"/>
                        <a:ea typeface="Calibri"/>
                        <a:cs typeface="Calibri"/>
                        <a:sym typeface="Calibri"/>
                      </a:endParaRPr>
                    </a:p>
                    <a:p>
                      <a:pPr marL="457200" marR="0" lvl="0" indent="-298450" algn="l" rtl="0">
                        <a:lnSpc>
                          <a:spcPct val="115000"/>
                        </a:lnSpc>
                        <a:spcBef>
                          <a:spcPts val="0"/>
                        </a:spcBef>
                        <a:spcAft>
                          <a:spcPts val="0"/>
                        </a:spcAft>
                        <a:buClr>
                          <a:schemeClr val="dk1"/>
                        </a:buClr>
                        <a:buSzPts val="1100"/>
                        <a:buFont typeface="Arial"/>
                        <a:buChar char="●"/>
                      </a:pPr>
                      <a:r>
                        <a:rPr lang="en-US" sz="1100" u="none" strike="noStrike" cap="none">
                          <a:solidFill>
                            <a:schemeClr val="dk1"/>
                          </a:solidFill>
                          <a:latin typeface="Calibri"/>
                          <a:ea typeface="Calibri"/>
                          <a:cs typeface="Calibri"/>
                          <a:sym typeface="Calibri"/>
                        </a:rPr>
                        <a:t>Involves  </a:t>
                      </a:r>
                      <a:r>
                        <a:rPr lang="en-US" sz="1100" b="1" u="none" strike="noStrike" cap="none">
                          <a:solidFill>
                            <a:schemeClr val="dk1"/>
                          </a:solidFill>
                          <a:latin typeface="Calibri"/>
                          <a:ea typeface="Calibri"/>
                          <a:cs typeface="Calibri"/>
                          <a:sym typeface="Calibri"/>
                        </a:rPr>
                        <a:t>Reinforcement Learning from Human Deedback (RLHF)* </a:t>
                      </a:r>
                      <a:r>
                        <a:rPr lang="en-US" sz="1100" u="none" strike="noStrike" cap="none">
                          <a:solidFill>
                            <a:schemeClr val="dk1"/>
                          </a:solidFill>
                          <a:latin typeface="Calibri"/>
                          <a:ea typeface="Calibri"/>
                          <a:cs typeface="Calibri"/>
                          <a:sym typeface="Calibri"/>
                        </a:rPr>
                        <a:t>during training</a:t>
                      </a:r>
                      <a:endParaRPr sz="1100" u="none" strike="noStrike" cap="none">
                        <a:solidFill>
                          <a:schemeClr val="dk1"/>
                        </a:solidFill>
                        <a:latin typeface="Calibri"/>
                        <a:ea typeface="Calibri"/>
                        <a:cs typeface="Calibri"/>
                        <a:sym typeface="Calibri"/>
                      </a:endParaRPr>
                    </a:p>
                    <a:p>
                      <a:pPr marL="457200" marR="0" lvl="0" indent="-298450" algn="l" rtl="0">
                        <a:lnSpc>
                          <a:spcPct val="115000"/>
                        </a:lnSpc>
                        <a:spcBef>
                          <a:spcPts val="0"/>
                        </a:spcBef>
                        <a:spcAft>
                          <a:spcPts val="0"/>
                        </a:spcAft>
                        <a:buClr>
                          <a:schemeClr val="dk1"/>
                        </a:buClr>
                        <a:buSzPts val="1100"/>
                        <a:buFont typeface="Arial"/>
                        <a:buChar char="●"/>
                      </a:pPr>
                      <a:r>
                        <a:rPr lang="en-US" sz="1100" u="none" strike="noStrike" cap="none">
                          <a:solidFill>
                            <a:schemeClr val="dk1"/>
                          </a:solidFill>
                          <a:latin typeface="Calibri"/>
                          <a:ea typeface="Calibri"/>
                          <a:cs typeface="Calibri"/>
                          <a:sym typeface="Calibri"/>
                        </a:rPr>
                        <a:t>Comes in a range of parameter sizes (</a:t>
                      </a:r>
                      <a:r>
                        <a:rPr lang="en-US" sz="1100" b="1" u="none" strike="noStrike" cap="none">
                          <a:solidFill>
                            <a:schemeClr val="dk1"/>
                          </a:solidFill>
                          <a:latin typeface="Calibri"/>
                          <a:ea typeface="Calibri"/>
                          <a:cs typeface="Calibri"/>
                          <a:sym typeface="Calibri"/>
                        </a:rPr>
                        <a:t>7B, 13B, and 70B …</a:t>
                      </a:r>
                      <a:r>
                        <a:rPr lang="en-US" sz="1100" u="none" strike="noStrike" cap="none">
                          <a:solidFill>
                            <a:schemeClr val="dk1"/>
                          </a:solidFill>
                          <a:latin typeface="Calibri"/>
                          <a:ea typeface="Calibri"/>
                          <a:cs typeface="Calibri"/>
                          <a:sym typeface="Calibri"/>
                        </a:rPr>
                        <a:t>)</a:t>
                      </a:r>
                      <a:endParaRPr sz="1100" u="none" strike="noStrike" cap="none">
                        <a:solidFill>
                          <a:schemeClr val="dk1"/>
                        </a:solidFill>
                        <a:latin typeface="Calibri"/>
                        <a:ea typeface="Calibri"/>
                        <a:cs typeface="Calibri"/>
                        <a:sym typeface="Calibri"/>
                      </a:endParaRPr>
                    </a:p>
                  </a:txBody>
                  <a:tcPr marL="91425" marR="91425" marT="91425" marB="91425">
                    <a:lnL w="9525" cap="flat" cmpd="sng">
                      <a:solidFill>
                        <a:srgbClr val="000000">
                          <a:alpha val="0"/>
                        </a:srgbClr>
                      </a:solidFill>
                      <a:prstDash val="solid"/>
                      <a:round/>
                      <a:headEnd type="none" w="sm" len="sm"/>
                      <a:tailEnd type="none" w="sm" len="sm"/>
                    </a:lnL>
                    <a:lnR w="12700" cap="flat" cmpd="sng">
                      <a:solidFill>
                        <a:srgbClr val="BFBFBF"/>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457200" marR="0" lvl="0" indent="-298450" algn="l" rtl="0">
                        <a:lnSpc>
                          <a:spcPct val="100000"/>
                        </a:lnSpc>
                        <a:spcBef>
                          <a:spcPts val="0"/>
                        </a:spcBef>
                        <a:spcAft>
                          <a:spcPts val="0"/>
                        </a:spcAft>
                        <a:buClr>
                          <a:schemeClr val="dk1"/>
                        </a:buClr>
                        <a:buSzPts val="1100"/>
                        <a:buFont typeface="Arial"/>
                        <a:buChar char="●"/>
                      </a:pPr>
                      <a:r>
                        <a:rPr lang="en-US" sz="1100" u="none" strike="noStrike" cap="none">
                          <a:solidFill>
                            <a:schemeClr val="dk1"/>
                          </a:solidFill>
                          <a:latin typeface="Calibri"/>
                          <a:ea typeface="Calibri"/>
                          <a:cs typeface="Calibri"/>
                          <a:sym typeface="Calibri"/>
                        </a:rPr>
                        <a:t>Uses a transformer architecture relies on self-attention mechanisms</a:t>
                      </a:r>
                      <a:endParaRPr sz="1100" u="none" strike="noStrike" cap="none">
                        <a:solidFill>
                          <a:schemeClr val="dk1"/>
                        </a:solidFill>
                        <a:latin typeface="Calibri"/>
                        <a:ea typeface="Calibri"/>
                        <a:cs typeface="Calibri"/>
                        <a:sym typeface="Calibri"/>
                      </a:endParaRPr>
                    </a:p>
                    <a:p>
                      <a:pPr marL="457200" marR="0" lvl="0" indent="-298450" algn="l" rtl="0">
                        <a:lnSpc>
                          <a:spcPct val="115000"/>
                        </a:lnSpc>
                        <a:spcBef>
                          <a:spcPts val="0"/>
                        </a:spcBef>
                        <a:spcAft>
                          <a:spcPts val="0"/>
                        </a:spcAft>
                        <a:buClr>
                          <a:schemeClr val="dk1"/>
                        </a:buClr>
                        <a:buSzPts val="1100"/>
                        <a:buFont typeface="Arial"/>
                        <a:buChar char="●"/>
                      </a:pPr>
                      <a:r>
                        <a:rPr lang="en-US" sz="1100" b="1" u="none" strike="noStrike" cap="none">
                          <a:solidFill>
                            <a:schemeClr val="dk1"/>
                          </a:solidFill>
                          <a:latin typeface="Calibri"/>
                          <a:ea typeface="Calibri"/>
                          <a:cs typeface="Calibri"/>
                          <a:sym typeface="Calibri"/>
                        </a:rPr>
                        <a:t>More than 175 billion parameters</a:t>
                      </a:r>
                      <a:endParaRPr sz="1100" b="1" u="none" strike="noStrike" cap="none">
                        <a:solidFill>
                          <a:schemeClr val="dk1"/>
                        </a:solidFill>
                        <a:latin typeface="Calibri"/>
                        <a:ea typeface="Calibri"/>
                        <a:cs typeface="Calibri"/>
                        <a:sym typeface="Calibri"/>
                      </a:endParaRPr>
                    </a:p>
                    <a:p>
                      <a:pPr marL="457200" marR="0" lvl="0" indent="0" algn="l" rtl="0">
                        <a:lnSpc>
                          <a:spcPct val="115000"/>
                        </a:lnSpc>
                        <a:spcBef>
                          <a:spcPts val="0"/>
                        </a:spcBef>
                        <a:spcAft>
                          <a:spcPts val="0"/>
                        </a:spcAft>
                        <a:buClr>
                          <a:srgbClr val="000000"/>
                        </a:buClr>
                        <a:buSzPts val="1250"/>
                        <a:buFont typeface="Arial"/>
                        <a:buNone/>
                      </a:pPr>
                      <a:r>
                        <a:rPr lang="en-US" sz="1100" u="none" strike="noStrike" cap="none">
                          <a:solidFill>
                            <a:schemeClr val="dk1"/>
                          </a:solidFill>
                          <a:latin typeface="Calibri"/>
                          <a:ea typeface="Calibri"/>
                          <a:cs typeface="Calibri"/>
                          <a:sym typeface="Calibri"/>
                        </a:rPr>
                        <a:t>(Significantly larger than previous LLM)</a:t>
                      </a:r>
                      <a:endParaRPr sz="1100" u="none" strike="noStrike" cap="none">
                        <a:solidFill>
                          <a:schemeClr val="dk1"/>
                        </a:solidFill>
                        <a:latin typeface="Calibri"/>
                        <a:ea typeface="Calibri"/>
                        <a:cs typeface="Calibri"/>
                        <a:sym typeface="Calibri"/>
                      </a:endParaRPr>
                    </a:p>
                  </a:txBody>
                  <a:tcPr marL="91425" marR="91425" marT="91425" marB="91425">
                    <a:lnL w="12700" cap="flat" cmpd="sng">
                      <a:solidFill>
                        <a:srgbClr val="BFBFBF"/>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457200" marR="0" lvl="0" indent="-298450" algn="l" rtl="0">
                        <a:lnSpc>
                          <a:spcPct val="100000"/>
                        </a:lnSpc>
                        <a:spcBef>
                          <a:spcPts val="0"/>
                        </a:spcBef>
                        <a:spcAft>
                          <a:spcPts val="0"/>
                        </a:spcAft>
                        <a:buClr>
                          <a:schemeClr val="dk1"/>
                        </a:buClr>
                        <a:buSzPts val="1100"/>
                        <a:buFont typeface="Roboto"/>
                        <a:buChar char="●"/>
                      </a:pPr>
                      <a:r>
                        <a:rPr lang="en-US" sz="1100" b="1" u="none" strike="noStrike" cap="none">
                          <a:solidFill>
                            <a:schemeClr val="dk1"/>
                          </a:solidFill>
                          <a:latin typeface="Calibri"/>
                          <a:ea typeface="Calibri"/>
                          <a:cs typeface="Calibri"/>
                          <a:sym typeface="Calibri"/>
                        </a:rPr>
                        <a:t>More parameters</a:t>
                      </a:r>
                      <a:endParaRPr sz="1100" b="1" u="none" strike="noStrike" cap="none">
                        <a:solidFill>
                          <a:schemeClr val="dk1"/>
                        </a:solidFill>
                        <a:latin typeface="Calibri"/>
                        <a:ea typeface="Calibri"/>
                        <a:cs typeface="Calibri"/>
                        <a:sym typeface="Calibri"/>
                      </a:endParaRPr>
                    </a:p>
                    <a:p>
                      <a:pPr marL="457200" marR="0" lvl="0" indent="0" algn="l" rtl="0">
                        <a:lnSpc>
                          <a:spcPct val="100000"/>
                        </a:lnSpc>
                        <a:spcBef>
                          <a:spcPts val="0"/>
                        </a:spcBef>
                        <a:spcAft>
                          <a:spcPts val="0"/>
                        </a:spcAft>
                        <a:buClr>
                          <a:srgbClr val="000000"/>
                        </a:buClr>
                        <a:buSzPts val="1250"/>
                        <a:buFont typeface="Arial"/>
                        <a:buNone/>
                      </a:pPr>
                      <a:r>
                        <a:rPr lang="en-US" sz="1100" u="none" strike="noStrike" cap="none">
                          <a:solidFill>
                            <a:schemeClr val="dk1"/>
                          </a:solidFill>
                          <a:latin typeface="Calibri"/>
                          <a:ea typeface="Calibri"/>
                          <a:cs typeface="Calibri"/>
                          <a:sym typeface="Calibri"/>
                        </a:rPr>
                        <a:t>than previous versions</a:t>
                      </a:r>
                      <a:endParaRPr sz="1100" b="1" u="none" strike="noStrike" cap="none">
                        <a:solidFill>
                          <a:schemeClr val="dk1"/>
                        </a:solidFill>
                        <a:latin typeface="Calibri"/>
                        <a:ea typeface="Calibri"/>
                        <a:cs typeface="Calibri"/>
                        <a:sym typeface="Calibri"/>
                      </a:endParaRPr>
                    </a:p>
                    <a:p>
                      <a:pPr marL="457200" marR="0" lvl="0" indent="-298450" algn="l" rtl="0">
                        <a:lnSpc>
                          <a:spcPct val="100000"/>
                        </a:lnSpc>
                        <a:spcBef>
                          <a:spcPts val="0"/>
                        </a:spcBef>
                        <a:spcAft>
                          <a:spcPts val="0"/>
                        </a:spcAft>
                        <a:buClr>
                          <a:schemeClr val="dk1"/>
                        </a:buClr>
                        <a:buSzPts val="1100"/>
                        <a:buFont typeface="Arial"/>
                        <a:buChar char="●"/>
                      </a:pPr>
                      <a:r>
                        <a:rPr lang="en-US" sz="1100" b="1" u="none" strike="noStrike" cap="none">
                          <a:solidFill>
                            <a:schemeClr val="dk1"/>
                          </a:solidFill>
                          <a:latin typeface="Calibri"/>
                          <a:ea typeface="Calibri"/>
                          <a:cs typeface="Calibri"/>
                          <a:sym typeface="Calibri"/>
                        </a:rPr>
                        <a:t>Includes more data</a:t>
                      </a:r>
                      <a:endParaRPr sz="1100" b="1" u="none" strike="noStrike" cap="none">
                        <a:solidFill>
                          <a:schemeClr val="dk1"/>
                        </a:solidFill>
                        <a:latin typeface="Calibri"/>
                        <a:ea typeface="Calibri"/>
                        <a:cs typeface="Calibri"/>
                        <a:sym typeface="Calibri"/>
                      </a:endParaRPr>
                    </a:p>
                    <a:p>
                      <a:pPr marL="457200" marR="0" lvl="0" indent="-298450" algn="l" rtl="0">
                        <a:lnSpc>
                          <a:spcPct val="100000"/>
                        </a:lnSpc>
                        <a:spcBef>
                          <a:spcPts val="0"/>
                        </a:spcBef>
                        <a:spcAft>
                          <a:spcPts val="0"/>
                        </a:spcAft>
                        <a:buClr>
                          <a:schemeClr val="dk1"/>
                        </a:buClr>
                        <a:buSzPts val="1100"/>
                        <a:buFont typeface="Arial"/>
                        <a:buChar char="●"/>
                      </a:pPr>
                      <a:r>
                        <a:rPr lang="en-US" sz="1100" b="1" u="none" strike="noStrike" cap="none">
                          <a:solidFill>
                            <a:schemeClr val="dk1"/>
                          </a:solidFill>
                          <a:latin typeface="Calibri"/>
                          <a:ea typeface="Calibri"/>
                          <a:cs typeface="Calibri"/>
                          <a:sym typeface="Calibri"/>
                        </a:rPr>
                        <a:t>Longer memory </a:t>
                      </a:r>
                      <a:endParaRPr sz="1100" b="1" u="none" strike="noStrike" cap="none">
                        <a:solidFill>
                          <a:schemeClr val="dk1"/>
                        </a:solidFill>
                        <a:latin typeface="Calibri"/>
                        <a:ea typeface="Calibri"/>
                        <a:cs typeface="Calibri"/>
                        <a:sym typeface="Calibri"/>
                      </a:endParaRPr>
                    </a:p>
                    <a:p>
                      <a:pPr marL="457200" marR="0" lvl="0" indent="-298450" algn="l" rtl="0">
                        <a:lnSpc>
                          <a:spcPct val="100000"/>
                        </a:lnSpc>
                        <a:spcBef>
                          <a:spcPts val="0"/>
                        </a:spcBef>
                        <a:spcAft>
                          <a:spcPts val="0"/>
                        </a:spcAft>
                        <a:buClr>
                          <a:schemeClr val="dk1"/>
                        </a:buClr>
                        <a:buSzPts val="1100"/>
                        <a:buFont typeface="Arial"/>
                        <a:buChar char="●"/>
                      </a:pPr>
                      <a:r>
                        <a:rPr lang="en-US" sz="1100" u="none" strike="noStrike" cap="none">
                          <a:solidFill>
                            <a:schemeClr val="dk1"/>
                          </a:solidFill>
                          <a:latin typeface="Calibri"/>
                          <a:ea typeface="Calibri"/>
                          <a:cs typeface="Calibri"/>
                          <a:sym typeface="Calibri"/>
                        </a:rPr>
                        <a:t>Able to handle </a:t>
                      </a:r>
                      <a:r>
                        <a:rPr lang="en-US" sz="1100" b="1" u="none" strike="noStrike" cap="none">
                          <a:solidFill>
                            <a:schemeClr val="dk1"/>
                          </a:solidFill>
                          <a:latin typeface="Calibri"/>
                          <a:ea typeface="Calibri"/>
                          <a:cs typeface="Calibri"/>
                          <a:sym typeface="Calibri"/>
                        </a:rPr>
                        <a:t>multimodal </a:t>
                      </a:r>
                      <a:r>
                        <a:rPr lang="en-US" sz="1100" u="none" strike="noStrike" cap="none">
                          <a:solidFill>
                            <a:schemeClr val="dk1"/>
                          </a:solidFill>
                          <a:latin typeface="Calibri"/>
                          <a:ea typeface="Calibri"/>
                          <a:cs typeface="Calibri"/>
                          <a:sym typeface="Calibri"/>
                        </a:rPr>
                        <a:t>inputs (mixed text or image data)</a:t>
                      </a:r>
                      <a:endParaRPr sz="1100" u="none" strike="noStrike" cap="none">
                        <a:solidFill>
                          <a:schemeClr val="dk1"/>
                        </a:solidFill>
                        <a:latin typeface="Calibri"/>
                        <a:ea typeface="Calibri"/>
                        <a:cs typeface="Calibri"/>
                        <a:sym typeface="Calibri"/>
                      </a:endParaRPr>
                    </a:p>
                  </a:txBody>
                  <a:tcPr marL="91425" marR="91425" marT="91425" marB="91425">
                    <a:lnL w="9525" cap="flat" cmpd="sng">
                      <a:solidFill>
                        <a:srgbClr val="000000">
                          <a:alpha val="0"/>
                        </a:srgbClr>
                      </a:solidFill>
                      <a:prstDash val="solid"/>
                      <a:round/>
                      <a:headEnd type="none" w="sm" len="sm"/>
                      <a:tailEnd type="none" w="sm" len="sm"/>
                    </a:lnL>
                    <a:lnR w="12700" cap="flat" cmpd="sng">
                      <a:solidFill>
                        <a:srgbClr val="BFBFBF"/>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457200" marR="0" lvl="0" indent="-298450" algn="l" rtl="0">
                        <a:lnSpc>
                          <a:spcPct val="115000"/>
                        </a:lnSpc>
                        <a:spcBef>
                          <a:spcPts val="0"/>
                        </a:spcBef>
                        <a:spcAft>
                          <a:spcPts val="0"/>
                        </a:spcAft>
                        <a:buClr>
                          <a:schemeClr val="dk1"/>
                        </a:buClr>
                        <a:buSzPts val="1100"/>
                        <a:buFont typeface="Arial"/>
                        <a:buChar char="●"/>
                      </a:pPr>
                      <a:r>
                        <a:rPr lang="en-US" sz="1100" u="none" strike="noStrike" cap="none">
                          <a:solidFill>
                            <a:schemeClr val="dk1"/>
                          </a:solidFill>
                          <a:latin typeface="Calibri"/>
                          <a:ea typeface="Calibri"/>
                          <a:cs typeface="Calibri"/>
                          <a:sym typeface="Calibri"/>
                        </a:rPr>
                        <a:t>The only version being published is </a:t>
                      </a:r>
                      <a:r>
                        <a:rPr lang="en-US" sz="1100" b="1" u="none" strike="noStrike" cap="none">
                          <a:solidFill>
                            <a:schemeClr val="dk1"/>
                          </a:solidFill>
                          <a:latin typeface="Calibri"/>
                          <a:ea typeface="Calibri"/>
                          <a:cs typeface="Calibri"/>
                          <a:sym typeface="Calibri"/>
                        </a:rPr>
                        <a:t>Mistral-7b</a:t>
                      </a:r>
                      <a:endParaRPr sz="1100" b="1" u="none" strike="noStrike" cap="none">
                        <a:solidFill>
                          <a:schemeClr val="dk1"/>
                        </a:solidFill>
                        <a:latin typeface="Calibri"/>
                        <a:ea typeface="Calibri"/>
                        <a:cs typeface="Calibri"/>
                        <a:sym typeface="Calibri"/>
                      </a:endParaRPr>
                    </a:p>
                    <a:p>
                      <a:pPr marL="457200" marR="0" lvl="0" indent="0" algn="l" rtl="0">
                        <a:lnSpc>
                          <a:spcPct val="115000"/>
                        </a:lnSpc>
                        <a:spcBef>
                          <a:spcPts val="0"/>
                        </a:spcBef>
                        <a:spcAft>
                          <a:spcPts val="0"/>
                        </a:spcAft>
                        <a:buClr>
                          <a:srgbClr val="000000"/>
                        </a:buClr>
                        <a:buSzPts val="1250"/>
                        <a:buFont typeface="Arial"/>
                        <a:buNone/>
                      </a:pPr>
                      <a:r>
                        <a:rPr lang="en-US" sz="1100" u="none" strike="noStrike" cap="none">
                          <a:solidFill>
                            <a:schemeClr val="dk1"/>
                          </a:solidFill>
                          <a:latin typeface="Calibri"/>
                          <a:ea typeface="Calibri"/>
                          <a:cs typeface="Calibri"/>
                          <a:sym typeface="Calibri"/>
                        </a:rPr>
                        <a:t>(a pre-trained generative text model with 7.3 billion parameters)</a:t>
                      </a:r>
                      <a:endParaRPr sz="1100" u="none" strike="noStrike" cap="none">
                        <a:solidFill>
                          <a:schemeClr val="dk1"/>
                        </a:solidFill>
                        <a:latin typeface="Calibri"/>
                        <a:ea typeface="Calibri"/>
                        <a:cs typeface="Calibri"/>
                        <a:sym typeface="Calibri"/>
                      </a:endParaRPr>
                    </a:p>
                    <a:p>
                      <a:pPr marL="457200" marR="0" lvl="0" indent="-298450" algn="l" rtl="0">
                        <a:lnSpc>
                          <a:spcPct val="115000"/>
                        </a:lnSpc>
                        <a:spcBef>
                          <a:spcPts val="0"/>
                        </a:spcBef>
                        <a:spcAft>
                          <a:spcPts val="0"/>
                        </a:spcAft>
                        <a:buClr>
                          <a:schemeClr val="dk1"/>
                        </a:buClr>
                        <a:buSzPts val="1100"/>
                        <a:buFont typeface="Arial"/>
                        <a:buChar char="●"/>
                      </a:pPr>
                      <a:r>
                        <a:rPr lang="en-US" sz="1100" b="1" u="none" strike="noStrike" cap="none">
                          <a:solidFill>
                            <a:schemeClr val="dk1"/>
                          </a:solidFill>
                          <a:latin typeface="Calibri"/>
                          <a:ea typeface="Calibri"/>
                          <a:cs typeface="Calibri"/>
                          <a:sym typeface="Calibri"/>
                        </a:rPr>
                        <a:t>Different from</a:t>
                      </a:r>
                      <a:r>
                        <a:rPr lang="en-US" sz="1100" u="none" strike="noStrike" cap="none">
                          <a:solidFill>
                            <a:schemeClr val="dk1"/>
                          </a:solidFill>
                          <a:latin typeface="Calibri"/>
                          <a:ea typeface="Calibri"/>
                          <a:cs typeface="Calibri"/>
                          <a:sym typeface="Calibri"/>
                        </a:rPr>
                        <a:t> the competition: </a:t>
                      </a:r>
                      <a:r>
                        <a:rPr lang="en-US" sz="1100" b="1" u="none" strike="noStrike" cap="none">
                          <a:solidFill>
                            <a:schemeClr val="dk1"/>
                          </a:solidFill>
                          <a:latin typeface="Calibri"/>
                          <a:ea typeface="Calibri"/>
                          <a:cs typeface="Calibri"/>
                          <a:sym typeface="Calibri"/>
                        </a:rPr>
                        <a:t>open and community-focused</a:t>
                      </a:r>
                      <a:r>
                        <a:rPr lang="en-US" sz="1100" u="none" strike="noStrike" cap="none">
                          <a:solidFill>
                            <a:schemeClr val="dk1"/>
                          </a:solidFill>
                          <a:latin typeface="Calibri"/>
                          <a:ea typeface="Calibri"/>
                          <a:cs typeface="Calibri"/>
                          <a:sym typeface="Calibri"/>
                        </a:rPr>
                        <a:t> instead of proprietary</a:t>
                      </a:r>
                      <a:endParaRPr sz="1100" u="none" strike="noStrike" cap="none">
                        <a:solidFill>
                          <a:schemeClr val="dk1"/>
                        </a:solidFill>
                        <a:latin typeface="Calibri"/>
                        <a:ea typeface="Calibri"/>
                        <a:cs typeface="Calibri"/>
                        <a:sym typeface="Calibri"/>
                      </a:endParaRPr>
                    </a:p>
                  </a:txBody>
                  <a:tcPr marL="91425" marR="91425" marT="91425" marB="91425">
                    <a:lnL w="12700" cap="flat" cmpd="sng">
                      <a:solidFill>
                        <a:srgbClr val="BFBFBF"/>
                      </a:solidFill>
                      <a:prstDash val="solid"/>
                      <a:round/>
                      <a:headEnd type="none" w="sm" len="sm"/>
                      <a:tailEnd type="none" w="sm" len="sm"/>
                    </a:lnL>
                    <a:lnT w="9525" cap="flat" cmpd="sng">
                      <a:solidFill>
                        <a:srgbClr val="000000">
                          <a:alpha val="0"/>
                        </a:srgbClr>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2"/>
                  </a:ext>
                </a:extLst>
              </a:tr>
              <a:tr h="2371675">
                <a:tc>
                  <a:txBody>
                    <a:bodyPr/>
                    <a:lstStyle/>
                    <a:p>
                      <a:pPr marL="0" marR="0" lvl="0" indent="0" algn="l" rtl="0">
                        <a:lnSpc>
                          <a:spcPct val="100000"/>
                        </a:lnSpc>
                        <a:spcBef>
                          <a:spcPts val="0"/>
                        </a:spcBef>
                        <a:spcAft>
                          <a:spcPts val="0"/>
                        </a:spcAft>
                        <a:buClr>
                          <a:srgbClr val="000000"/>
                        </a:buClr>
                        <a:buSzPts val="1250"/>
                        <a:buFont typeface="Arial"/>
                        <a:buNone/>
                      </a:pPr>
                      <a:r>
                        <a:rPr lang="en-US" sz="1250" b="1" u="none" strike="noStrike" cap="none">
                          <a:latin typeface="Calibri"/>
                          <a:ea typeface="Calibri"/>
                          <a:cs typeface="Calibri"/>
                          <a:sym typeface="Calibri"/>
                        </a:rPr>
                        <a:t>Use Case</a:t>
                      </a:r>
                      <a:endParaRPr sz="1250" b="1" u="none" strike="noStrike" cap="none">
                        <a:latin typeface="Calibri"/>
                        <a:ea typeface="Calibri"/>
                        <a:cs typeface="Calibri"/>
                        <a:sym typeface="Calibri"/>
                      </a:endParaRPr>
                    </a:p>
                  </a:txBody>
                  <a:tcPr marL="91425" marR="91425" marT="91425" marB="91425">
                    <a:lnR w="9525" cap="flat" cmpd="sng">
                      <a:solidFill>
                        <a:schemeClr val="accent3"/>
                      </a:solidFill>
                      <a:prstDash val="solid"/>
                      <a:round/>
                      <a:headEnd type="none" w="sm" len="sm"/>
                      <a:tailEnd type="none" w="sm" len="sm"/>
                    </a:lnR>
                    <a:lnT w="9525" cap="flat" cmpd="sng">
                      <a:solidFill>
                        <a:srgbClr val="CCCCCC"/>
                      </a:solidFill>
                      <a:prstDash val="solid"/>
                      <a:round/>
                      <a:headEnd type="none" w="sm" len="sm"/>
                      <a:tailEnd type="none" w="sm" len="sm"/>
                    </a:lnT>
                  </a:tcPr>
                </a:tc>
                <a:tc>
                  <a:txBody>
                    <a:bodyPr/>
                    <a:lstStyle/>
                    <a:p>
                      <a:pPr marL="457200" marR="0" lvl="0" indent="-298450" algn="l" rtl="0">
                        <a:lnSpc>
                          <a:spcPct val="115000"/>
                        </a:lnSpc>
                        <a:spcBef>
                          <a:spcPts val="0"/>
                        </a:spcBef>
                        <a:spcAft>
                          <a:spcPts val="0"/>
                        </a:spcAft>
                        <a:buClr>
                          <a:schemeClr val="dk1"/>
                        </a:buClr>
                        <a:buSzPts val="1100"/>
                        <a:buFont typeface="Arial"/>
                        <a:buChar char="●"/>
                      </a:pPr>
                      <a:r>
                        <a:rPr lang="en-US" sz="1100" u="none" strike="noStrike" cap="none">
                          <a:solidFill>
                            <a:schemeClr val="dk1"/>
                          </a:solidFill>
                          <a:latin typeface="Calibri"/>
                          <a:ea typeface="Calibri"/>
                          <a:cs typeface="Calibri"/>
                          <a:sym typeface="Calibri"/>
                        </a:rPr>
                        <a:t>Typically include text summarization, language translation, and basic question-answering</a:t>
                      </a:r>
                      <a:endParaRPr sz="1100" u="none" strike="noStrike" cap="none">
                        <a:solidFill>
                          <a:schemeClr val="dk1"/>
                        </a:solidFill>
                        <a:latin typeface="Calibri"/>
                        <a:ea typeface="Calibri"/>
                        <a:cs typeface="Calibri"/>
                        <a:sym typeface="Calibri"/>
                      </a:endParaRPr>
                    </a:p>
                    <a:p>
                      <a:pPr marL="457200" marR="0" lvl="0" indent="-298450" algn="l" rtl="0">
                        <a:lnSpc>
                          <a:spcPct val="115000"/>
                        </a:lnSpc>
                        <a:spcBef>
                          <a:spcPts val="0"/>
                        </a:spcBef>
                        <a:spcAft>
                          <a:spcPts val="0"/>
                        </a:spcAft>
                        <a:buClr>
                          <a:schemeClr val="dk1"/>
                        </a:buClr>
                        <a:buSzPts val="1100"/>
                        <a:buFont typeface="Arial"/>
                        <a:buChar char="●"/>
                      </a:pPr>
                      <a:r>
                        <a:rPr lang="en-US" sz="1100" u="none" strike="noStrike" cap="none">
                          <a:solidFill>
                            <a:schemeClr val="dk1"/>
                          </a:solidFill>
                          <a:latin typeface="Calibri"/>
                          <a:ea typeface="Calibri"/>
                          <a:cs typeface="Calibri"/>
                          <a:sym typeface="Calibri"/>
                        </a:rPr>
                        <a:t>Effective for applications where a balance between performance and computational efficiency is needed</a:t>
                      </a:r>
                      <a:endParaRPr sz="1100" u="none" strike="noStrike" cap="none">
                        <a:solidFill>
                          <a:schemeClr val="dk1"/>
                        </a:solidFill>
                        <a:latin typeface="Calibri"/>
                        <a:ea typeface="Calibri"/>
                        <a:cs typeface="Calibri"/>
                        <a:sym typeface="Calibri"/>
                      </a:endParaRPr>
                    </a:p>
                  </a:txBody>
                  <a:tcPr marL="91425" marR="91425" marT="91425" marB="91425">
                    <a:lnL w="9525" cap="flat" cmpd="sng">
                      <a:solidFill>
                        <a:schemeClr val="accent3"/>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457200" marR="0" lvl="0" indent="-298450" algn="l" rtl="0">
                        <a:lnSpc>
                          <a:spcPct val="115000"/>
                        </a:lnSpc>
                        <a:spcBef>
                          <a:spcPts val="0"/>
                        </a:spcBef>
                        <a:spcAft>
                          <a:spcPts val="0"/>
                        </a:spcAft>
                        <a:buClr>
                          <a:schemeClr val="dk1"/>
                        </a:buClr>
                        <a:buSzPts val="1100"/>
                        <a:buFont typeface="Arial"/>
                        <a:buChar char="●"/>
                      </a:pPr>
                      <a:r>
                        <a:rPr lang="en-US" sz="1100" u="none" strike="noStrike" cap="none">
                          <a:solidFill>
                            <a:schemeClr val="dk1"/>
                          </a:solidFill>
                          <a:latin typeface="Calibri"/>
                          <a:ea typeface="Calibri"/>
                          <a:cs typeface="Calibri"/>
                          <a:sym typeface="Calibri"/>
                        </a:rPr>
                        <a:t>More enhanced capabilities, particularly in tasks requiring a deeper understanding of context and complex language structures</a:t>
                      </a:r>
                      <a:endParaRPr sz="1100" u="none" strike="noStrike" cap="none">
                        <a:solidFill>
                          <a:schemeClr val="dk1"/>
                        </a:solidFill>
                        <a:latin typeface="Calibri"/>
                        <a:ea typeface="Calibri"/>
                        <a:cs typeface="Calibri"/>
                        <a:sym typeface="Calibri"/>
                      </a:endParaRPr>
                    </a:p>
                    <a:p>
                      <a:pPr marL="457200" marR="0" lvl="0" indent="-298450" algn="l" rtl="0">
                        <a:lnSpc>
                          <a:spcPct val="115000"/>
                        </a:lnSpc>
                        <a:spcBef>
                          <a:spcPts val="0"/>
                        </a:spcBef>
                        <a:spcAft>
                          <a:spcPts val="0"/>
                        </a:spcAft>
                        <a:buClr>
                          <a:schemeClr val="dk1"/>
                        </a:buClr>
                        <a:buSzPts val="1100"/>
                        <a:buFont typeface="Arial"/>
                        <a:buChar char="●"/>
                      </a:pPr>
                      <a:r>
                        <a:rPr lang="en-US" sz="1100" u="none" strike="noStrike" cap="none">
                          <a:solidFill>
                            <a:schemeClr val="dk1"/>
                          </a:solidFill>
                          <a:latin typeface="Calibri"/>
                          <a:ea typeface="Calibri"/>
                          <a:cs typeface="Calibri"/>
                          <a:sym typeface="Calibri"/>
                        </a:rPr>
                        <a:t>More suitable for applications that demand a higher level of language comprehension, such as more sophisticated content creation or complex language interpretation</a:t>
                      </a:r>
                      <a:endParaRPr sz="1100" u="none" strike="noStrike" cap="none">
                        <a:solidFill>
                          <a:schemeClr val="dk1"/>
                        </a:solidFill>
                        <a:latin typeface="Calibri"/>
                        <a:ea typeface="Calibri"/>
                        <a:cs typeface="Calibri"/>
                        <a:sym typeface="Calibri"/>
                      </a:endParaRPr>
                    </a:p>
                  </a:txBody>
                  <a:tcPr marL="91425" marR="91425" marT="91425" marB="91425">
                    <a:lnL w="9525" cap="flat" cmpd="sng">
                      <a:solidFill>
                        <a:srgbClr val="000000">
                          <a:alpha val="0"/>
                        </a:srgbClr>
                      </a:solidFill>
                      <a:prstDash val="solid"/>
                      <a:round/>
                      <a:headEnd type="none" w="sm" len="sm"/>
                      <a:tailEnd type="none" w="sm" len="sm"/>
                    </a:lnL>
                    <a:lnR w="12700" cap="flat" cmpd="sng">
                      <a:solidFill>
                        <a:srgbClr val="BFBFBF"/>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457200" marR="0" lvl="0" indent="-298450" algn="l" rtl="0">
                        <a:lnSpc>
                          <a:spcPct val="115000"/>
                        </a:lnSpc>
                        <a:spcBef>
                          <a:spcPts val="0"/>
                        </a:spcBef>
                        <a:spcAft>
                          <a:spcPts val="0"/>
                        </a:spcAft>
                        <a:buClr>
                          <a:schemeClr val="dk1"/>
                        </a:buClr>
                        <a:buSzPts val="1100"/>
                        <a:buFont typeface="Arial"/>
                        <a:buChar char="●"/>
                      </a:pPr>
                      <a:r>
                        <a:rPr lang="en-US" sz="1100" u="none" strike="noStrike" cap="none">
                          <a:solidFill>
                            <a:schemeClr val="dk1"/>
                          </a:solidFill>
                          <a:latin typeface="Calibri"/>
                          <a:ea typeface="Calibri"/>
                          <a:cs typeface="Calibri"/>
                          <a:sym typeface="Calibri"/>
                        </a:rPr>
                        <a:t>Versatile, with a wide range of applications from creating human-like text to coding: generating creative writing, business communication, technical writing, and even programming tasks. </a:t>
                      </a:r>
                      <a:endParaRPr sz="1100" u="none" strike="noStrike" cap="none">
                        <a:solidFill>
                          <a:schemeClr val="dk1"/>
                        </a:solidFill>
                        <a:latin typeface="Calibri"/>
                        <a:ea typeface="Calibri"/>
                        <a:cs typeface="Calibri"/>
                        <a:sym typeface="Calibri"/>
                      </a:endParaRPr>
                    </a:p>
                    <a:p>
                      <a:pPr marL="457200" marR="0" lvl="0" indent="-298450" algn="l" rtl="0">
                        <a:lnSpc>
                          <a:spcPct val="115000"/>
                        </a:lnSpc>
                        <a:spcBef>
                          <a:spcPts val="0"/>
                        </a:spcBef>
                        <a:spcAft>
                          <a:spcPts val="0"/>
                        </a:spcAft>
                        <a:buClr>
                          <a:schemeClr val="dk1"/>
                        </a:buClr>
                        <a:buSzPts val="1100"/>
                        <a:buFont typeface="Arial"/>
                        <a:buChar char="●"/>
                      </a:pPr>
                      <a:r>
                        <a:rPr lang="en-US" sz="1100" u="none" strike="noStrike" cap="none">
                          <a:solidFill>
                            <a:schemeClr val="dk1"/>
                          </a:solidFill>
                          <a:latin typeface="Calibri"/>
                          <a:ea typeface="Calibri"/>
                          <a:cs typeface="Calibri"/>
                          <a:sym typeface="Calibri"/>
                        </a:rPr>
                        <a:t>- Ability to generate contextually relevant and coherent text </a:t>
                      </a:r>
                      <a:endParaRPr sz="1100" u="none" strike="noStrike" cap="none">
                        <a:solidFill>
                          <a:schemeClr val="dk1"/>
                        </a:solidFill>
                        <a:latin typeface="Calibri"/>
                        <a:ea typeface="Calibri"/>
                        <a:cs typeface="Calibri"/>
                        <a:sym typeface="Calibri"/>
                      </a:endParaRPr>
                    </a:p>
                  </a:txBody>
                  <a:tcPr marL="91425" marR="91425" marT="91425" marB="91425">
                    <a:lnL w="12700" cap="flat" cmpd="sng">
                      <a:solidFill>
                        <a:srgbClr val="BFBFBF"/>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457200" marR="0" lvl="0" indent="-298450" algn="l" rtl="0">
                        <a:lnSpc>
                          <a:spcPct val="115000"/>
                        </a:lnSpc>
                        <a:spcBef>
                          <a:spcPts val="0"/>
                        </a:spcBef>
                        <a:spcAft>
                          <a:spcPts val="0"/>
                        </a:spcAft>
                        <a:buClr>
                          <a:schemeClr val="dk1"/>
                        </a:buClr>
                        <a:buSzPts val="1100"/>
                        <a:buFont typeface="Arial"/>
                        <a:buChar char="●"/>
                      </a:pPr>
                      <a:r>
                        <a:rPr lang="en-US" sz="1100" u="none" strike="noStrike" cap="none">
                          <a:solidFill>
                            <a:schemeClr val="dk1"/>
                          </a:solidFill>
                          <a:latin typeface="Calibri"/>
                          <a:ea typeface="Calibri"/>
                          <a:cs typeface="Calibri"/>
                          <a:sym typeface="Calibri"/>
                        </a:rPr>
                        <a:t>Excels in more complex and nuanced language tasks like intricate content creation, complex problem-solving, and advanced conversational AI applications with greater accuracy and nuance</a:t>
                      </a:r>
                      <a:endParaRPr sz="1100" u="none" strike="noStrike" cap="none">
                        <a:solidFill>
                          <a:schemeClr val="dk1"/>
                        </a:solidFill>
                        <a:latin typeface="Calibri"/>
                        <a:ea typeface="Calibri"/>
                        <a:cs typeface="Calibri"/>
                        <a:sym typeface="Calibri"/>
                      </a:endParaRPr>
                    </a:p>
                    <a:p>
                      <a:pPr marL="457200" marR="0" lvl="0" indent="-298450" algn="l" rtl="0">
                        <a:lnSpc>
                          <a:spcPct val="115000"/>
                        </a:lnSpc>
                        <a:spcBef>
                          <a:spcPts val="0"/>
                        </a:spcBef>
                        <a:spcAft>
                          <a:spcPts val="0"/>
                        </a:spcAft>
                        <a:buClr>
                          <a:schemeClr val="dk1"/>
                        </a:buClr>
                        <a:buSzPts val="1100"/>
                        <a:buFont typeface="Arial"/>
                        <a:buChar char="●"/>
                      </a:pPr>
                      <a:r>
                        <a:rPr lang="en-US" sz="1100" u="none" strike="noStrike" cap="none">
                          <a:solidFill>
                            <a:schemeClr val="dk1"/>
                          </a:solidFill>
                          <a:latin typeface="Calibri"/>
                          <a:ea typeface="Calibri"/>
                          <a:cs typeface="Calibri"/>
                          <a:sym typeface="Calibri"/>
                        </a:rPr>
                        <a:t>Valuable in scenarios where deep understanding and sophisticated responses are required</a:t>
                      </a:r>
                      <a:endParaRPr sz="1100" u="none" strike="noStrike" cap="none">
                        <a:solidFill>
                          <a:schemeClr val="dk1"/>
                        </a:solidFill>
                        <a:latin typeface="Calibri"/>
                        <a:ea typeface="Calibri"/>
                        <a:cs typeface="Calibri"/>
                        <a:sym typeface="Calibri"/>
                      </a:endParaRPr>
                    </a:p>
                  </a:txBody>
                  <a:tcPr marL="91425" marR="91425" marT="91425" marB="91425">
                    <a:lnL w="9525" cap="flat" cmpd="sng">
                      <a:solidFill>
                        <a:srgbClr val="000000">
                          <a:alpha val="0"/>
                        </a:srgbClr>
                      </a:solidFill>
                      <a:prstDash val="solid"/>
                      <a:round/>
                      <a:headEnd type="none" w="sm" len="sm"/>
                      <a:tailEnd type="none" w="sm" len="sm"/>
                    </a:lnL>
                    <a:lnR w="12700" cap="flat" cmpd="sng">
                      <a:solidFill>
                        <a:srgbClr val="BFBFBF"/>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457200" marR="0" lvl="0" indent="-298450" algn="l" rtl="0">
                        <a:lnSpc>
                          <a:spcPct val="115000"/>
                        </a:lnSpc>
                        <a:spcBef>
                          <a:spcPts val="0"/>
                        </a:spcBef>
                        <a:spcAft>
                          <a:spcPts val="0"/>
                        </a:spcAft>
                        <a:buClr>
                          <a:schemeClr val="dk1"/>
                        </a:buClr>
                        <a:buSzPts val="1100"/>
                        <a:buFont typeface="Arial"/>
                        <a:buChar char="●"/>
                      </a:pPr>
                      <a:r>
                        <a:rPr lang="en-US" sz="1100" u="none" strike="noStrike" cap="none">
                          <a:solidFill>
                            <a:schemeClr val="dk1"/>
                          </a:solidFill>
                          <a:latin typeface="Calibri"/>
                          <a:ea typeface="Calibri"/>
                          <a:cs typeface="Calibri"/>
                          <a:sym typeface="Calibri"/>
                        </a:rPr>
                        <a:t>Designed for specialized applications, often in specific industries like healthcare, finance, or legal</a:t>
                      </a:r>
                      <a:endParaRPr sz="1100" u="none" strike="noStrike" cap="none">
                        <a:solidFill>
                          <a:schemeClr val="dk1"/>
                        </a:solidFill>
                        <a:latin typeface="Calibri"/>
                        <a:ea typeface="Calibri"/>
                        <a:cs typeface="Calibri"/>
                        <a:sym typeface="Calibri"/>
                      </a:endParaRPr>
                    </a:p>
                    <a:p>
                      <a:pPr marL="457200" marR="0" lvl="0" indent="-298450" algn="l" rtl="0">
                        <a:lnSpc>
                          <a:spcPct val="115000"/>
                        </a:lnSpc>
                        <a:spcBef>
                          <a:spcPts val="0"/>
                        </a:spcBef>
                        <a:spcAft>
                          <a:spcPts val="0"/>
                        </a:spcAft>
                        <a:buClr>
                          <a:schemeClr val="dk1"/>
                        </a:buClr>
                        <a:buSzPts val="1100"/>
                        <a:buFont typeface="Arial"/>
                        <a:buChar char="●"/>
                      </a:pPr>
                      <a:r>
                        <a:rPr lang="en-US" sz="1100" u="none" strike="noStrike" cap="none">
                          <a:solidFill>
                            <a:schemeClr val="dk1"/>
                          </a:solidFill>
                          <a:latin typeface="Calibri"/>
                          <a:ea typeface="Calibri"/>
                          <a:cs typeface="Calibri"/>
                          <a:sym typeface="Calibri"/>
                        </a:rPr>
                        <a:t>It can provide detailed analysis and generate industry-specific content</a:t>
                      </a:r>
                      <a:endParaRPr sz="1100" u="none" strike="noStrike" cap="none">
                        <a:solidFill>
                          <a:schemeClr val="dk1"/>
                        </a:solidFill>
                        <a:latin typeface="Calibri"/>
                        <a:ea typeface="Calibri"/>
                        <a:cs typeface="Calibri"/>
                        <a:sym typeface="Calibri"/>
                      </a:endParaRPr>
                    </a:p>
                  </a:txBody>
                  <a:tcPr marL="91425" marR="91425" marT="91425" marB="91425">
                    <a:lnL w="12700" cap="flat" cmpd="sng">
                      <a:solidFill>
                        <a:srgbClr val="BFBFBF"/>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806" name="Google Shape;806;g261d2ec9702_3_0"/>
          <p:cNvSpPr txBox="1">
            <a:spLocks noGrp="1"/>
          </p:cNvSpPr>
          <p:nvPr>
            <p:ph type="title"/>
          </p:nvPr>
        </p:nvSpPr>
        <p:spPr>
          <a:xfrm>
            <a:off x="838200" y="-150529"/>
            <a:ext cx="10515600" cy="13257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1800"/>
              <a:buNone/>
            </a:pPr>
            <a:r>
              <a:rPr lang="en-US" sz="4000">
                <a:solidFill>
                  <a:schemeClr val="accent1"/>
                </a:solidFill>
              </a:rPr>
              <a:t>Appendix 3: Popular LLMs existing in the market</a:t>
            </a:r>
            <a:endParaRPr sz="4000">
              <a:solidFill>
                <a:schemeClr val="accent1"/>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811"/>
        <p:cNvGrpSpPr/>
        <p:nvPr/>
      </p:nvGrpSpPr>
      <p:grpSpPr>
        <a:xfrm>
          <a:off x="0" y="0"/>
          <a:ext cx="0" cy="0"/>
          <a:chOff x="0" y="0"/>
          <a:chExt cx="0" cy="0"/>
        </a:xfrm>
      </p:grpSpPr>
      <p:sp>
        <p:nvSpPr>
          <p:cNvPr id="812" name="Google Shape;812;p47"/>
          <p:cNvSpPr txBox="1">
            <a:spLocks noGrp="1"/>
          </p:cNvSpPr>
          <p:nvPr>
            <p:ph type="title"/>
          </p:nvPr>
        </p:nvSpPr>
        <p:spPr>
          <a:xfrm>
            <a:off x="838200" y="1871"/>
            <a:ext cx="10515600" cy="13257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1800"/>
              <a:buNone/>
            </a:pPr>
            <a:r>
              <a:rPr lang="en-US" sz="4000">
                <a:solidFill>
                  <a:schemeClr val="accent1"/>
                </a:solidFill>
              </a:rPr>
              <a:t>Appendix 4: ROUGE Score</a:t>
            </a:r>
            <a:endParaRPr sz="4000"/>
          </a:p>
        </p:txBody>
      </p:sp>
      <p:sp>
        <p:nvSpPr>
          <p:cNvPr id="813" name="Google Shape;813;p47"/>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32</a:t>
            </a:fld>
            <a:endParaRPr/>
          </a:p>
        </p:txBody>
      </p:sp>
      <p:grpSp>
        <p:nvGrpSpPr>
          <p:cNvPr id="814" name="Google Shape;814;p47"/>
          <p:cNvGrpSpPr/>
          <p:nvPr/>
        </p:nvGrpSpPr>
        <p:grpSpPr>
          <a:xfrm>
            <a:off x="838200" y="1092701"/>
            <a:ext cx="10883900" cy="1234863"/>
            <a:chOff x="660401" y="3744885"/>
            <a:chExt cx="10883900" cy="1534474"/>
          </a:xfrm>
        </p:grpSpPr>
        <p:sp>
          <p:nvSpPr>
            <p:cNvPr id="815" name="Google Shape;815;p47"/>
            <p:cNvSpPr/>
            <p:nvPr/>
          </p:nvSpPr>
          <p:spPr>
            <a:xfrm>
              <a:off x="2643636" y="3744885"/>
              <a:ext cx="8887962" cy="1534474"/>
            </a:xfrm>
            <a:prstGeom prst="rect">
              <a:avLst/>
            </a:prstGeom>
            <a:solidFill>
              <a:srgbClr val="7F7F7F">
                <a:alpha val="2352"/>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816" name="Google Shape;816;p47"/>
            <p:cNvSpPr txBox="1"/>
            <p:nvPr/>
          </p:nvSpPr>
          <p:spPr>
            <a:xfrm>
              <a:off x="660401" y="4202026"/>
              <a:ext cx="1983235" cy="593385"/>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1" i="0" u="none" strike="noStrike" cap="none">
                  <a:solidFill>
                    <a:schemeClr val="dk1"/>
                  </a:solidFill>
                  <a:latin typeface="Calibri"/>
                  <a:ea typeface="Calibri"/>
                  <a:cs typeface="Calibri"/>
                  <a:sym typeface="Calibri"/>
                </a:rPr>
                <a:t>ROUGE</a:t>
              </a:r>
              <a:endParaRPr sz="1400" b="0" i="0" u="none" strike="noStrike" cap="none">
                <a:solidFill>
                  <a:srgbClr val="000000"/>
                </a:solidFill>
                <a:latin typeface="Arial"/>
                <a:ea typeface="Arial"/>
                <a:cs typeface="Arial"/>
                <a:sym typeface="Arial"/>
              </a:endParaRPr>
            </a:p>
          </p:txBody>
        </p:sp>
        <p:sp>
          <p:nvSpPr>
            <p:cNvPr id="817" name="Google Shape;817;p47"/>
            <p:cNvSpPr txBox="1"/>
            <p:nvPr/>
          </p:nvSpPr>
          <p:spPr>
            <a:xfrm>
              <a:off x="2643636" y="4092123"/>
              <a:ext cx="8900665" cy="873826"/>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110E0E"/>
                  </a:solidFill>
                  <a:latin typeface="Calibri"/>
                  <a:ea typeface="Calibri"/>
                  <a:cs typeface="Calibri"/>
                  <a:sym typeface="Calibri"/>
                </a:rPr>
                <a:t>ROUGE (Recall-Oriented Understudy for Gisting Evaluation) is a commonly used evaluation metric in NLP to assess the quality of generated text. It compares a generated summary to one or more reference summaries.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110E0E"/>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cxnSp>
          <p:nvCxnSpPr>
            <p:cNvPr id="818" name="Google Shape;818;p47"/>
            <p:cNvCxnSpPr/>
            <p:nvPr/>
          </p:nvCxnSpPr>
          <p:spPr>
            <a:xfrm rot="-5400000">
              <a:off x="1889804" y="4498717"/>
              <a:ext cx="1507663" cy="0"/>
            </a:xfrm>
            <a:prstGeom prst="straightConnector1">
              <a:avLst/>
            </a:prstGeom>
            <a:noFill/>
            <a:ln w="25400" cap="flat" cmpd="sng">
              <a:solidFill>
                <a:srgbClr val="7F7F7F">
                  <a:alpha val="47450"/>
                </a:srgbClr>
              </a:solidFill>
              <a:prstDash val="solid"/>
              <a:miter lim="800000"/>
              <a:headEnd type="none" w="sm" len="sm"/>
              <a:tailEnd type="none" w="sm" len="sm"/>
            </a:ln>
          </p:spPr>
        </p:cxnSp>
        <p:cxnSp>
          <p:nvCxnSpPr>
            <p:cNvPr id="819" name="Google Shape;819;p47"/>
            <p:cNvCxnSpPr/>
            <p:nvPr/>
          </p:nvCxnSpPr>
          <p:spPr>
            <a:xfrm rot="10800000">
              <a:off x="660401" y="5252549"/>
              <a:ext cx="10858500" cy="0"/>
            </a:xfrm>
            <a:prstGeom prst="straightConnector1">
              <a:avLst/>
            </a:prstGeom>
            <a:noFill/>
            <a:ln w="9525" cap="flat" cmpd="sng">
              <a:solidFill>
                <a:srgbClr val="7F7F7F">
                  <a:alpha val="7450"/>
                </a:srgbClr>
              </a:solidFill>
              <a:prstDash val="solid"/>
              <a:miter lim="800000"/>
              <a:headEnd type="none" w="sm" len="sm"/>
              <a:tailEnd type="none" w="sm" len="sm"/>
            </a:ln>
          </p:spPr>
        </p:cxnSp>
      </p:grpSp>
      <p:grpSp>
        <p:nvGrpSpPr>
          <p:cNvPr id="820" name="Google Shape;820;p47"/>
          <p:cNvGrpSpPr/>
          <p:nvPr/>
        </p:nvGrpSpPr>
        <p:grpSpPr>
          <a:xfrm>
            <a:off x="838200" y="2574099"/>
            <a:ext cx="10858500" cy="2248438"/>
            <a:chOff x="660401" y="1802273"/>
            <a:chExt cx="10858500" cy="1636547"/>
          </a:xfrm>
        </p:grpSpPr>
        <p:sp>
          <p:nvSpPr>
            <p:cNvPr id="821" name="Google Shape;821;p47"/>
            <p:cNvSpPr txBox="1"/>
            <p:nvPr/>
          </p:nvSpPr>
          <p:spPr>
            <a:xfrm>
              <a:off x="660401" y="2427011"/>
              <a:ext cx="1983235" cy="369291"/>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1" i="0" u="none" strike="noStrike" cap="none">
                  <a:solidFill>
                    <a:schemeClr val="dk1"/>
                  </a:solidFill>
                  <a:latin typeface="Calibri"/>
                  <a:ea typeface="Calibri"/>
                  <a:cs typeface="Calibri"/>
                  <a:sym typeface="Calibri"/>
                </a:rPr>
                <a:t>Different Types</a:t>
              </a:r>
              <a:endParaRPr sz="1800" b="1" i="0" u="none" strike="noStrike" cap="none">
                <a:solidFill>
                  <a:schemeClr val="dk1"/>
                </a:solidFill>
                <a:latin typeface="Calibri"/>
                <a:ea typeface="Calibri"/>
                <a:cs typeface="Calibri"/>
                <a:sym typeface="Calibri"/>
              </a:endParaRPr>
            </a:p>
          </p:txBody>
        </p:sp>
        <p:sp>
          <p:nvSpPr>
            <p:cNvPr id="822" name="Google Shape;822;p47"/>
            <p:cNvSpPr txBox="1"/>
            <p:nvPr/>
          </p:nvSpPr>
          <p:spPr>
            <a:xfrm>
              <a:off x="2643636" y="1931568"/>
              <a:ext cx="8875265" cy="1321676"/>
            </a:xfrm>
            <a:prstGeom prst="rect">
              <a:avLst/>
            </a:prstGeom>
            <a:noFill/>
            <a:ln>
              <a:noFill/>
            </a:ln>
          </p:spPr>
          <p:txBody>
            <a:bodyPr spcFirstLastPara="1" wrap="square" lIns="91425" tIns="45700" rIns="91425" bIns="45700" anchor="ctr" anchorCtr="0">
              <a:spAutoFit/>
            </a:bodyPr>
            <a:lstStyle/>
            <a:p>
              <a:pPr marL="285750" marR="0" lvl="0" indent="-285750" algn="l" rtl="0">
                <a:lnSpc>
                  <a:spcPct val="100000"/>
                </a:lnSpc>
                <a:spcBef>
                  <a:spcPts val="0"/>
                </a:spcBef>
                <a:spcAft>
                  <a:spcPts val="0"/>
                </a:spcAft>
                <a:buClr>
                  <a:srgbClr val="110E0E"/>
                </a:buClr>
                <a:buSzPts val="1600"/>
                <a:buFont typeface="Arial"/>
                <a:buChar char="•"/>
              </a:pPr>
              <a:r>
                <a:rPr lang="en-US" sz="1600" b="0" i="0" u="none" strike="noStrike" cap="none">
                  <a:solidFill>
                    <a:srgbClr val="110E0E"/>
                  </a:solidFill>
                  <a:latin typeface="Calibri"/>
                  <a:ea typeface="Calibri"/>
                  <a:cs typeface="Calibri"/>
                  <a:sym typeface="Calibri"/>
                </a:rPr>
                <a:t>ROUGE-1 evaluates the overlap of unigrams between the generated impressions and reference.</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rgbClr val="110E0E"/>
                </a:buClr>
                <a:buSzPts val="1600"/>
                <a:buFont typeface="Arial"/>
                <a:buChar char="•"/>
              </a:pPr>
              <a:r>
                <a:rPr lang="en-US" sz="1600" b="0" i="0" u="none" strike="noStrike" cap="none">
                  <a:solidFill>
                    <a:srgbClr val="110E0E"/>
                  </a:solidFill>
                  <a:latin typeface="Calibri"/>
                  <a:ea typeface="Calibri"/>
                  <a:cs typeface="Calibri"/>
                  <a:sym typeface="Calibri"/>
                </a:rPr>
                <a:t>ROUGE-2 extends this assessment to bigrams, shedding light on the fluency and coherence of the generated text.</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rgbClr val="110E0E"/>
                </a:buClr>
                <a:buSzPts val="1600"/>
                <a:buFont typeface="Arial"/>
                <a:buChar char="•"/>
              </a:pPr>
              <a:r>
                <a:rPr lang="en-US" sz="1600" b="0" i="0" u="none" strike="noStrike" cap="none">
                  <a:solidFill>
                    <a:srgbClr val="110E0E"/>
                  </a:solidFill>
                  <a:latin typeface="Calibri"/>
                  <a:ea typeface="Calibri"/>
                  <a:cs typeface="Calibri"/>
                  <a:sym typeface="Calibri"/>
                </a:rPr>
                <a:t>ROUGE-L quantifies the longest common subsequence, which is crucial in capturing the essence and contextual accuracy of the reports.</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rgbClr val="110E0E"/>
                </a:buClr>
                <a:buSzPts val="1600"/>
                <a:buFont typeface="Arial"/>
                <a:buChar char="•"/>
              </a:pPr>
              <a:r>
                <a:rPr lang="en-US" sz="1600" b="0" i="0" u="none" strike="noStrike" cap="none">
                  <a:solidFill>
                    <a:srgbClr val="110E0E"/>
                  </a:solidFill>
                  <a:latin typeface="Calibri"/>
                  <a:ea typeface="Calibri"/>
                  <a:cs typeface="Calibri"/>
                  <a:sym typeface="Calibri"/>
                </a:rPr>
                <a:t>ROUGE-Lsum applies the ROUGE-L calculation method at the sentence level and then aggregates all the results for the final score.</a:t>
              </a:r>
              <a:endParaRPr sz="1400" b="0" i="0" u="none" strike="noStrike" cap="none">
                <a:solidFill>
                  <a:srgbClr val="000000"/>
                </a:solidFill>
                <a:latin typeface="Arial"/>
                <a:ea typeface="Arial"/>
                <a:cs typeface="Arial"/>
                <a:sym typeface="Arial"/>
              </a:endParaRPr>
            </a:p>
          </p:txBody>
        </p:sp>
        <p:cxnSp>
          <p:nvCxnSpPr>
            <p:cNvPr id="823" name="Google Shape;823;p47"/>
            <p:cNvCxnSpPr/>
            <p:nvPr/>
          </p:nvCxnSpPr>
          <p:spPr>
            <a:xfrm rot="-5400000">
              <a:off x="1843537" y="2602373"/>
              <a:ext cx="1600200" cy="0"/>
            </a:xfrm>
            <a:prstGeom prst="straightConnector1">
              <a:avLst/>
            </a:prstGeom>
            <a:noFill/>
            <a:ln w="25400" cap="flat" cmpd="sng">
              <a:solidFill>
                <a:schemeClr val="accent1"/>
              </a:solidFill>
              <a:prstDash val="solid"/>
              <a:miter lim="800000"/>
              <a:headEnd type="none" w="sm" len="sm"/>
              <a:tailEnd type="none" w="sm" len="sm"/>
            </a:ln>
          </p:spPr>
        </p:cxnSp>
        <p:cxnSp>
          <p:nvCxnSpPr>
            <p:cNvPr id="824" name="Google Shape;824;p47"/>
            <p:cNvCxnSpPr/>
            <p:nvPr/>
          </p:nvCxnSpPr>
          <p:spPr>
            <a:xfrm rot="10800000">
              <a:off x="660401" y="3438820"/>
              <a:ext cx="10858500" cy="0"/>
            </a:xfrm>
            <a:prstGeom prst="straightConnector1">
              <a:avLst/>
            </a:prstGeom>
            <a:noFill/>
            <a:ln w="9525" cap="flat" cmpd="sng">
              <a:solidFill>
                <a:srgbClr val="7F7F7F">
                  <a:alpha val="7450"/>
                </a:srgbClr>
              </a:solidFill>
              <a:prstDash val="solid"/>
              <a:miter lim="800000"/>
              <a:headEnd type="none" w="sm" len="sm"/>
              <a:tailEnd type="none" w="sm" len="sm"/>
            </a:ln>
          </p:spPr>
        </p:cxnSp>
      </p:grpSp>
      <p:grpSp>
        <p:nvGrpSpPr>
          <p:cNvPr id="825" name="Google Shape;825;p47"/>
          <p:cNvGrpSpPr/>
          <p:nvPr/>
        </p:nvGrpSpPr>
        <p:grpSpPr>
          <a:xfrm>
            <a:off x="838200" y="5022215"/>
            <a:ext cx="10858500" cy="1596146"/>
            <a:chOff x="660401" y="1609377"/>
            <a:chExt cx="10858500" cy="1596146"/>
          </a:xfrm>
        </p:grpSpPr>
        <p:sp>
          <p:nvSpPr>
            <p:cNvPr id="826" name="Google Shape;826;p47"/>
            <p:cNvSpPr txBox="1"/>
            <p:nvPr/>
          </p:nvSpPr>
          <p:spPr>
            <a:xfrm>
              <a:off x="660401" y="2209341"/>
              <a:ext cx="1983235" cy="307735"/>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800"/>
                <a:buFont typeface="Arial"/>
                <a:buNone/>
              </a:pPr>
              <a:endParaRPr sz="1400" b="0" i="0" u="none" strike="noStrike" cap="none">
                <a:solidFill>
                  <a:srgbClr val="000000"/>
                </a:solidFill>
                <a:latin typeface="Arial"/>
                <a:ea typeface="Arial"/>
                <a:cs typeface="Arial"/>
                <a:sym typeface="Arial"/>
              </a:endParaRPr>
            </a:p>
          </p:txBody>
        </p:sp>
        <p:sp>
          <p:nvSpPr>
            <p:cNvPr id="827" name="Google Shape;827;p47"/>
            <p:cNvSpPr txBox="1"/>
            <p:nvPr/>
          </p:nvSpPr>
          <p:spPr>
            <a:xfrm>
              <a:off x="2643636" y="1666683"/>
              <a:ext cx="8875265" cy="1538839"/>
            </a:xfrm>
            <a:prstGeom prst="rect">
              <a:avLst/>
            </a:prstGeom>
            <a:solidFill>
              <a:srgbClr val="F8F8F8"/>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110E0E"/>
                  </a:solidFill>
                  <a:latin typeface="Calibri"/>
                  <a:ea typeface="Calibri"/>
                  <a:cs typeface="Calibri"/>
                  <a:sym typeface="Calibri"/>
                </a:rPr>
                <a:t>Taking ROUGE-1 as an example: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rgbClr val="110E0E"/>
                </a:solidFill>
                <a:latin typeface="Calibri"/>
                <a:ea typeface="Calibri"/>
                <a:cs typeface="Calibri"/>
                <a:sym typeface="Calibri"/>
              </a:endParaRPr>
            </a:p>
            <a:p>
              <a:pPr marL="283464" marR="0" lvl="0" indent="-283464" algn="l" rtl="0">
                <a:lnSpc>
                  <a:spcPct val="100000"/>
                </a:lnSpc>
                <a:spcBef>
                  <a:spcPts val="0"/>
                </a:spcBef>
                <a:spcAft>
                  <a:spcPts val="0"/>
                </a:spcAft>
                <a:buClr>
                  <a:srgbClr val="222222"/>
                </a:buClr>
                <a:buSzPts val="1600"/>
                <a:buFont typeface="Arial"/>
                <a:buChar char="•"/>
              </a:pPr>
              <a:r>
                <a:rPr lang="en-US" sz="1600" b="0" i="0" u="none" strike="noStrike" cap="none">
                  <a:solidFill>
                    <a:srgbClr val="110E0E"/>
                  </a:solidFill>
                  <a:latin typeface="Calibri"/>
                  <a:ea typeface="Calibri"/>
                  <a:cs typeface="Calibri"/>
                  <a:sym typeface="Calibri"/>
                </a:rPr>
                <a:t>ROUGE-1 recall = Num word matches / Num words in reference</a:t>
              </a:r>
              <a:endParaRPr sz="1400" b="0" i="0" u="none" strike="noStrike" cap="none">
                <a:solidFill>
                  <a:srgbClr val="000000"/>
                </a:solidFill>
                <a:latin typeface="Arial"/>
                <a:ea typeface="Arial"/>
                <a:cs typeface="Arial"/>
                <a:sym typeface="Arial"/>
              </a:endParaRPr>
            </a:p>
            <a:p>
              <a:pPr marL="283464" marR="0" lvl="0" indent="-283464" algn="l" rtl="0">
                <a:lnSpc>
                  <a:spcPct val="100000"/>
                </a:lnSpc>
                <a:spcBef>
                  <a:spcPts val="0"/>
                </a:spcBef>
                <a:spcAft>
                  <a:spcPts val="0"/>
                </a:spcAft>
                <a:buClr>
                  <a:srgbClr val="222222"/>
                </a:buClr>
                <a:buSzPts val="1600"/>
                <a:buFont typeface="Arial"/>
                <a:buChar char="•"/>
              </a:pPr>
              <a:r>
                <a:rPr lang="en-US" sz="1600" b="0" i="0" u="none" strike="noStrike" cap="none">
                  <a:solidFill>
                    <a:srgbClr val="110E0E"/>
                  </a:solidFill>
                  <a:latin typeface="Calibri"/>
                  <a:ea typeface="Calibri"/>
                  <a:cs typeface="Calibri"/>
                  <a:sym typeface="Calibri"/>
                </a:rPr>
                <a:t>ROUGE-1 precision = Num word matches / Num words in generated summary</a:t>
              </a:r>
              <a:endParaRPr sz="1400" b="0" i="0" u="none" strike="noStrike" cap="none">
                <a:solidFill>
                  <a:srgbClr val="000000"/>
                </a:solidFill>
                <a:latin typeface="Arial"/>
                <a:ea typeface="Arial"/>
                <a:cs typeface="Arial"/>
                <a:sym typeface="Arial"/>
              </a:endParaRPr>
            </a:p>
            <a:p>
              <a:pPr marL="283464" marR="0" lvl="0" indent="-283464" algn="l" rtl="0">
                <a:lnSpc>
                  <a:spcPct val="100000"/>
                </a:lnSpc>
                <a:spcBef>
                  <a:spcPts val="0"/>
                </a:spcBef>
                <a:spcAft>
                  <a:spcPts val="0"/>
                </a:spcAft>
                <a:buClr>
                  <a:srgbClr val="222222"/>
                </a:buClr>
                <a:buSzPts val="1600"/>
                <a:buFont typeface="Arial"/>
                <a:buChar char="•"/>
              </a:pPr>
              <a:r>
                <a:rPr lang="en-US" sz="1600" b="0" i="0" u="none" strike="noStrike" cap="none">
                  <a:solidFill>
                    <a:srgbClr val="110E0E"/>
                  </a:solidFill>
                  <a:latin typeface="Calibri"/>
                  <a:ea typeface="Calibri"/>
                  <a:cs typeface="Calibri"/>
                  <a:sym typeface="Calibri"/>
                </a:rPr>
                <a:t>ROUGE-1 F1-score = 2 * (precision * recall) / (precision + recall)</a:t>
              </a:r>
              <a:endParaRPr sz="1400" b="0" i="0" u="none" strike="noStrike" cap="none">
                <a:solidFill>
                  <a:srgbClr val="000000"/>
                </a:solidFill>
                <a:latin typeface="Arial"/>
                <a:ea typeface="Arial"/>
                <a:cs typeface="Arial"/>
                <a:sym typeface="Arial"/>
              </a:endParaRPr>
            </a:p>
            <a:p>
              <a:pPr marL="283464" marR="0" lvl="0" indent="-181864" algn="l" rtl="0">
                <a:lnSpc>
                  <a:spcPct val="100000"/>
                </a:lnSpc>
                <a:spcBef>
                  <a:spcPts val="0"/>
                </a:spcBef>
                <a:spcAft>
                  <a:spcPts val="0"/>
                </a:spcAft>
                <a:buClr>
                  <a:srgbClr val="222222"/>
                </a:buClr>
                <a:buSzPts val="1600"/>
                <a:buFont typeface="Arial"/>
                <a:buNone/>
              </a:pPr>
              <a:endParaRPr sz="1400" b="0" i="0" u="none" strike="noStrike" cap="none">
                <a:solidFill>
                  <a:srgbClr val="000000"/>
                </a:solidFill>
                <a:latin typeface="Arial"/>
                <a:ea typeface="Arial"/>
                <a:cs typeface="Arial"/>
                <a:sym typeface="Arial"/>
              </a:endParaRPr>
            </a:p>
          </p:txBody>
        </p:sp>
        <p:cxnSp>
          <p:nvCxnSpPr>
            <p:cNvPr id="828" name="Google Shape;828;p47"/>
            <p:cNvCxnSpPr/>
            <p:nvPr/>
          </p:nvCxnSpPr>
          <p:spPr>
            <a:xfrm rot="-5400000">
              <a:off x="1889804" y="2363208"/>
              <a:ext cx="1507663" cy="0"/>
            </a:xfrm>
            <a:prstGeom prst="straightConnector1">
              <a:avLst/>
            </a:prstGeom>
            <a:noFill/>
            <a:ln w="25400" cap="flat" cmpd="sng">
              <a:solidFill>
                <a:srgbClr val="BFBFBF"/>
              </a:solidFill>
              <a:prstDash val="solid"/>
              <a:miter lim="800000"/>
              <a:headEnd type="none" w="sm" len="sm"/>
              <a:tailEnd type="none" w="sm" len="sm"/>
            </a:ln>
          </p:spPr>
        </p:cxnSp>
        <p:cxnSp>
          <p:nvCxnSpPr>
            <p:cNvPr id="829" name="Google Shape;829;p47"/>
            <p:cNvCxnSpPr/>
            <p:nvPr/>
          </p:nvCxnSpPr>
          <p:spPr>
            <a:xfrm rot="10800000">
              <a:off x="660401" y="3124659"/>
              <a:ext cx="10858500" cy="0"/>
            </a:xfrm>
            <a:prstGeom prst="straightConnector1">
              <a:avLst/>
            </a:prstGeom>
            <a:noFill/>
            <a:ln w="9525" cap="flat" cmpd="sng">
              <a:solidFill>
                <a:srgbClr val="7F7F7F">
                  <a:alpha val="7450"/>
                </a:srgbClr>
              </a:solidFill>
              <a:prstDash val="solid"/>
              <a:miter lim="800000"/>
              <a:headEnd type="none" w="sm" len="sm"/>
              <a:tailEnd type="none" w="sm" len="sm"/>
            </a:ln>
          </p:spPr>
        </p:cxnSp>
      </p:grpSp>
      <p:sp>
        <p:nvSpPr>
          <p:cNvPr id="830" name="Google Shape;830;p47"/>
          <p:cNvSpPr txBox="1"/>
          <p:nvPr/>
        </p:nvSpPr>
        <p:spPr>
          <a:xfrm>
            <a:off x="890847" y="5313725"/>
            <a:ext cx="1983235" cy="92328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1" i="0" u="none" strike="noStrike" cap="none">
                <a:solidFill>
                  <a:schemeClr val="dk1"/>
                </a:solidFill>
                <a:latin typeface="Calibri"/>
                <a:ea typeface="Calibri"/>
                <a:cs typeface="Calibri"/>
                <a:sym typeface="Calibri"/>
              </a:rPr>
              <a:t>Precision, Recall and F1-score in ROUGE Score </a:t>
            </a:r>
            <a:endParaRPr sz="1800" b="1" i="0" u="none" strike="noStrike" cap="none">
              <a:solidFill>
                <a:schemeClr val="dk1"/>
              </a:solidFill>
              <a:latin typeface="Calibri"/>
              <a:ea typeface="Calibri"/>
              <a:cs typeface="Calibri"/>
              <a:sym typeface="Calibri"/>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835"/>
        <p:cNvGrpSpPr/>
        <p:nvPr/>
      </p:nvGrpSpPr>
      <p:grpSpPr>
        <a:xfrm>
          <a:off x="0" y="0"/>
          <a:ext cx="0" cy="0"/>
          <a:chOff x="0" y="0"/>
          <a:chExt cx="0" cy="0"/>
        </a:xfrm>
      </p:grpSpPr>
      <p:sp>
        <p:nvSpPr>
          <p:cNvPr id="836" name="Google Shape;836;g2960aa806a7_0_21"/>
          <p:cNvSpPr txBox="1"/>
          <p:nvPr/>
        </p:nvSpPr>
        <p:spPr>
          <a:xfrm>
            <a:off x="4549362" y="1382041"/>
            <a:ext cx="3299100" cy="492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000000"/>
                </a:solidFill>
                <a:latin typeface="Calibri"/>
                <a:ea typeface="Calibri"/>
                <a:cs typeface="Calibri"/>
                <a:sym typeface="Calibri"/>
              </a:rPr>
              <a:t>Performance Comparison</a:t>
            </a:r>
            <a:endParaRPr sz="2000" b="1" i="0" u="none" strike="noStrike" cap="none">
              <a:solidFill>
                <a:srgbClr val="000000"/>
              </a:solidFill>
              <a:latin typeface="Calibri"/>
              <a:ea typeface="Calibri"/>
              <a:cs typeface="Calibri"/>
              <a:sym typeface="Calibri"/>
            </a:endParaRPr>
          </a:p>
        </p:txBody>
      </p:sp>
      <p:cxnSp>
        <p:nvCxnSpPr>
          <p:cNvPr id="837" name="Google Shape;837;g2960aa806a7_0_21"/>
          <p:cNvCxnSpPr/>
          <p:nvPr/>
        </p:nvCxnSpPr>
        <p:spPr>
          <a:xfrm>
            <a:off x="1057292" y="1915667"/>
            <a:ext cx="10241280" cy="14400"/>
          </a:xfrm>
          <a:prstGeom prst="straightConnector1">
            <a:avLst/>
          </a:prstGeom>
          <a:noFill/>
          <a:ln w="15875" cap="flat" cmpd="sng">
            <a:solidFill>
              <a:schemeClr val="accent1">
                <a:alpha val="12549"/>
              </a:schemeClr>
            </a:solidFill>
            <a:prstDash val="solid"/>
            <a:round/>
            <a:headEnd type="none" w="sm" len="sm"/>
            <a:tailEnd type="triangle" w="med" len="med"/>
          </a:ln>
        </p:spPr>
      </p:cxnSp>
      <p:sp>
        <p:nvSpPr>
          <p:cNvPr id="838" name="Google Shape;838;g2960aa806a7_0_21"/>
          <p:cNvSpPr/>
          <p:nvPr/>
        </p:nvSpPr>
        <p:spPr>
          <a:xfrm>
            <a:off x="1869401" y="2087732"/>
            <a:ext cx="2468880" cy="365760"/>
          </a:xfrm>
          <a:prstGeom prst="roundRect">
            <a:avLst>
              <a:gd name="adj" fmla="val 50000"/>
            </a:avLst>
          </a:prstGeom>
          <a:gradFill>
            <a:gsLst>
              <a:gs pos="0">
                <a:srgbClr val="5DD3FF"/>
              </a:gs>
              <a:gs pos="50000">
                <a:schemeClr val="accent1"/>
              </a:gs>
              <a:gs pos="100000">
                <a:schemeClr val="accent1"/>
              </a:gs>
            </a:gsLst>
            <a:lin ang="2700006" scaled="0"/>
          </a:gradFill>
          <a:ln>
            <a:noFill/>
          </a:ln>
        </p:spPr>
        <p:txBody>
          <a:bodyPr spcFirstLastPara="1" wrap="square" lIns="108000" tIns="108000" rIns="108000" bIns="1080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US" sz="1600" b="1" i="0" u="none" strike="noStrike" cap="none">
                <a:solidFill>
                  <a:srgbClr val="FFFFFF"/>
                </a:solidFill>
                <a:latin typeface="Calibri"/>
                <a:ea typeface="Calibri"/>
                <a:cs typeface="Calibri"/>
                <a:sym typeface="Calibri"/>
              </a:rPr>
              <a:t>Alpaca-7b</a:t>
            </a:r>
            <a:endParaRPr sz="1400" b="0" i="0" u="none" strike="noStrike" cap="none">
              <a:solidFill>
                <a:srgbClr val="000000"/>
              </a:solidFill>
              <a:latin typeface="Calibri"/>
              <a:ea typeface="Calibri"/>
              <a:cs typeface="Calibri"/>
              <a:sym typeface="Calibri"/>
            </a:endParaRPr>
          </a:p>
        </p:txBody>
      </p:sp>
      <p:grpSp>
        <p:nvGrpSpPr>
          <p:cNvPr id="839" name="Google Shape;839;g2960aa806a7_0_21"/>
          <p:cNvGrpSpPr/>
          <p:nvPr/>
        </p:nvGrpSpPr>
        <p:grpSpPr>
          <a:xfrm rot="-5400000">
            <a:off x="2692763" y="1520617"/>
            <a:ext cx="548640" cy="365760"/>
            <a:chOff x="2309916" y="2781300"/>
            <a:chExt cx="1292122" cy="774700"/>
          </a:xfrm>
        </p:grpSpPr>
        <p:sp>
          <p:nvSpPr>
            <p:cNvPr id="840" name="Google Shape;840;g2960aa806a7_0_21"/>
            <p:cNvSpPr/>
            <p:nvPr/>
          </p:nvSpPr>
          <p:spPr>
            <a:xfrm>
              <a:off x="2471738" y="2781300"/>
              <a:ext cx="1130300" cy="774700"/>
            </a:xfrm>
            <a:custGeom>
              <a:avLst/>
              <a:gdLst/>
              <a:ahLst/>
              <a:cxnLst/>
              <a:rect l="l" t="t" r="r" b="b"/>
              <a:pathLst>
                <a:path w="356" h="244" extrusionOk="0">
                  <a:moveTo>
                    <a:pt x="234" y="0"/>
                  </a:moveTo>
                  <a:cubicBezTo>
                    <a:pt x="205" y="0"/>
                    <a:pt x="178" y="10"/>
                    <a:pt x="157" y="27"/>
                  </a:cubicBezTo>
                  <a:cubicBezTo>
                    <a:pt x="157" y="27"/>
                    <a:pt x="157" y="27"/>
                    <a:pt x="157" y="27"/>
                  </a:cubicBezTo>
                  <a:cubicBezTo>
                    <a:pt x="157" y="27"/>
                    <a:pt x="157" y="27"/>
                    <a:pt x="156" y="28"/>
                  </a:cubicBezTo>
                  <a:cubicBezTo>
                    <a:pt x="156" y="28"/>
                    <a:pt x="156" y="28"/>
                    <a:pt x="156" y="28"/>
                  </a:cubicBezTo>
                  <a:cubicBezTo>
                    <a:pt x="146" y="36"/>
                    <a:pt x="42" y="120"/>
                    <a:pt x="0" y="124"/>
                  </a:cubicBezTo>
                  <a:cubicBezTo>
                    <a:pt x="0" y="124"/>
                    <a:pt x="73" y="145"/>
                    <a:pt x="152" y="213"/>
                  </a:cubicBezTo>
                  <a:cubicBezTo>
                    <a:pt x="152" y="213"/>
                    <a:pt x="152" y="213"/>
                    <a:pt x="152" y="213"/>
                  </a:cubicBezTo>
                  <a:cubicBezTo>
                    <a:pt x="174" y="232"/>
                    <a:pt x="203" y="244"/>
                    <a:pt x="234" y="244"/>
                  </a:cubicBezTo>
                  <a:cubicBezTo>
                    <a:pt x="301" y="244"/>
                    <a:pt x="356" y="189"/>
                    <a:pt x="356" y="122"/>
                  </a:cubicBezTo>
                  <a:cubicBezTo>
                    <a:pt x="356" y="55"/>
                    <a:pt x="301" y="0"/>
                    <a:pt x="234" y="0"/>
                  </a:cubicBezTo>
                  <a:close/>
                </a:path>
              </a:pathLst>
            </a:custGeom>
            <a:gradFill>
              <a:gsLst>
                <a:gs pos="0">
                  <a:srgbClr val="5DD3FF"/>
                </a:gs>
                <a:gs pos="50000">
                  <a:schemeClr val="accent1"/>
                </a:gs>
                <a:gs pos="100000">
                  <a:schemeClr val="accent1"/>
                </a:gs>
              </a:gsLst>
              <a:lin ang="2700006" scaled="0"/>
            </a:gradFill>
            <a:ln>
              <a:noFill/>
            </a:ln>
          </p:spPr>
          <p:txBody>
            <a:bodyPr spcFirstLastPara="1" wrap="square" lIns="108000" tIns="108000" rIns="108000" bIns="108000" anchor="b"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rgbClr val="FFFFFF"/>
                </a:solidFill>
                <a:latin typeface="Calibri"/>
                <a:ea typeface="Calibri"/>
                <a:cs typeface="Calibri"/>
                <a:sym typeface="Calibri"/>
              </a:endParaRPr>
            </a:p>
          </p:txBody>
        </p:sp>
        <p:sp>
          <p:nvSpPr>
            <p:cNvPr id="841" name="Google Shape;841;g2960aa806a7_0_21"/>
            <p:cNvSpPr/>
            <p:nvPr/>
          </p:nvSpPr>
          <p:spPr>
            <a:xfrm>
              <a:off x="2309916" y="3113192"/>
              <a:ext cx="111000" cy="111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842" name="Google Shape;842;g2960aa806a7_0_21"/>
            <p:cNvSpPr/>
            <p:nvPr/>
          </p:nvSpPr>
          <p:spPr>
            <a:xfrm>
              <a:off x="2917376" y="2869288"/>
              <a:ext cx="598800" cy="598800"/>
            </a:xfrm>
            <a:prstGeom prst="ellipse">
              <a:avLst/>
            </a:pr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grpSp>
      <p:sp>
        <p:nvSpPr>
          <p:cNvPr id="843" name="Google Shape;843;g2960aa806a7_0_21"/>
          <p:cNvSpPr/>
          <p:nvPr/>
        </p:nvSpPr>
        <p:spPr>
          <a:xfrm>
            <a:off x="7967634" y="2087731"/>
            <a:ext cx="2468880" cy="365760"/>
          </a:xfrm>
          <a:prstGeom prst="roundRect">
            <a:avLst>
              <a:gd name="adj" fmla="val 50000"/>
            </a:avLst>
          </a:prstGeom>
          <a:gradFill>
            <a:gsLst>
              <a:gs pos="0">
                <a:srgbClr val="B2C0CE"/>
              </a:gs>
              <a:gs pos="50000">
                <a:schemeClr val="accent5"/>
              </a:gs>
              <a:gs pos="100000">
                <a:schemeClr val="accent5"/>
              </a:gs>
            </a:gsLst>
            <a:lin ang="2700006" scaled="0"/>
          </a:gradFill>
          <a:ln>
            <a:noFill/>
          </a:ln>
        </p:spPr>
        <p:txBody>
          <a:bodyPr spcFirstLastPara="1" wrap="square" lIns="108000" tIns="108000" rIns="108000" bIns="1080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US" sz="1600" b="1" i="0" u="none" strike="noStrike" cap="none">
                <a:solidFill>
                  <a:srgbClr val="FFFFFF"/>
                </a:solidFill>
                <a:latin typeface="Calibri"/>
                <a:ea typeface="Calibri"/>
                <a:cs typeface="Calibri"/>
                <a:sym typeface="Calibri"/>
              </a:rPr>
              <a:t>Medalpaca7b</a:t>
            </a:r>
            <a:endParaRPr sz="1400" b="0" i="0" u="none" strike="noStrike" cap="none">
              <a:solidFill>
                <a:srgbClr val="000000"/>
              </a:solidFill>
              <a:latin typeface="Calibri"/>
              <a:ea typeface="Calibri"/>
              <a:cs typeface="Calibri"/>
              <a:sym typeface="Calibri"/>
            </a:endParaRPr>
          </a:p>
        </p:txBody>
      </p:sp>
      <p:grpSp>
        <p:nvGrpSpPr>
          <p:cNvPr id="844" name="Google Shape;844;g2960aa806a7_0_21"/>
          <p:cNvGrpSpPr/>
          <p:nvPr/>
        </p:nvGrpSpPr>
        <p:grpSpPr>
          <a:xfrm rot="-5400000">
            <a:off x="8776029" y="1520635"/>
            <a:ext cx="548640" cy="365760"/>
            <a:chOff x="2309916" y="2781300"/>
            <a:chExt cx="1292122" cy="774700"/>
          </a:xfrm>
        </p:grpSpPr>
        <p:sp>
          <p:nvSpPr>
            <p:cNvPr id="845" name="Google Shape;845;g2960aa806a7_0_21"/>
            <p:cNvSpPr/>
            <p:nvPr/>
          </p:nvSpPr>
          <p:spPr>
            <a:xfrm>
              <a:off x="2471738" y="2781300"/>
              <a:ext cx="1130300" cy="774700"/>
            </a:xfrm>
            <a:custGeom>
              <a:avLst/>
              <a:gdLst/>
              <a:ahLst/>
              <a:cxnLst/>
              <a:rect l="l" t="t" r="r" b="b"/>
              <a:pathLst>
                <a:path w="356" h="244" extrusionOk="0">
                  <a:moveTo>
                    <a:pt x="234" y="0"/>
                  </a:moveTo>
                  <a:cubicBezTo>
                    <a:pt x="205" y="0"/>
                    <a:pt x="178" y="10"/>
                    <a:pt x="157" y="27"/>
                  </a:cubicBezTo>
                  <a:cubicBezTo>
                    <a:pt x="157" y="27"/>
                    <a:pt x="157" y="27"/>
                    <a:pt x="157" y="27"/>
                  </a:cubicBezTo>
                  <a:cubicBezTo>
                    <a:pt x="157" y="27"/>
                    <a:pt x="157" y="27"/>
                    <a:pt x="156" y="28"/>
                  </a:cubicBezTo>
                  <a:cubicBezTo>
                    <a:pt x="156" y="28"/>
                    <a:pt x="156" y="28"/>
                    <a:pt x="156" y="28"/>
                  </a:cubicBezTo>
                  <a:cubicBezTo>
                    <a:pt x="146" y="36"/>
                    <a:pt x="42" y="120"/>
                    <a:pt x="0" y="124"/>
                  </a:cubicBezTo>
                  <a:cubicBezTo>
                    <a:pt x="0" y="124"/>
                    <a:pt x="73" y="145"/>
                    <a:pt x="152" y="213"/>
                  </a:cubicBezTo>
                  <a:cubicBezTo>
                    <a:pt x="152" y="213"/>
                    <a:pt x="152" y="213"/>
                    <a:pt x="152" y="213"/>
                  </a:cubicBezTo>
                  <a:cubicBezTo>
                    <a:pt x="174" y="232"/>
                    <a:pt x="203" y="244"/>
                    <a:pt x="234" y="244"/>
                  </a:cubicBezTo>
                  <a:cubicBezTo>
                    <a:pt x="301" y="244"/>
                    <a:pt x="356" y="189"/>
                    <a:pt x="356" y="122"/>
                  </a:cubicBezTo>
                  <a:cubicBezTo>
                    <a:pt x="356" y="55"/>
                    <a:pt x="301" y="0"/>
                    <a:pt x="234" y="0"/>
                  </a:cubicBezTo>
                  <a:close/>
                </a:path>
              </a:pathLst>
            </a:custGeom>
            <a:gradFill>
              <a:gsLst>
                <a:gs pos="0">
                  <a:srgbClr val="B2C0CE"/>
                </a:gs>
                <a:gs pos="50000">
                  <a:schemeClr val="accent5"/>
                </a:gs>
                <a:gs pos="100000">
                  <a:schemeClr val="accent5"/>
                </a:gs>
              </a:gsLst>
              <a:lin ang="2700006" scaled="0"/>
            </a:gradFill>
            <a:ln>
              <a:noFill/>
            </a:ln>
          </p:spPr>
          <p:txBody>
            <a:bodyPr spcFirstLastPara="1" wrap="square" lIns="108000" tIns="108000" rIns="108000" bIns="108000" anchor="b"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rgbClr val="FFFFFF"/>
                </a:solidFill>
                <a:latin typeface="Calibri"/>
                <a:ea typeface="Calibri"/>
                <a:cs typeface="Calibri"/>
                <a:sym typeface="Calibri"/>
              </a:endParaRPr>
            </a:p>
          </p:txBody>
        </p:sp>
        <p:sp>
          <p:nvSpPr>
            <p:cNvPr id="846" name="Google Shape;846;g2960aa806a7_0_21"/>
            <p:cNvSpPr/>
            <p:nvPr/>
          </p:nvSpPr>
          <p:spPr>
            <a:xfrm>
              <a:off x="2309916" y="3113192"/>
              <a:ext cx="111000" cy="1110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847" name="Google Shape;847;g2960aa806a7_0_21"/>
            <p:cNvSpPr/>
            <p:nvPr/>
          </p:nvSpPr>
          <p:spPr>
            <a:xfrm>
              <a:off x="2917376" y="2869288"/>
              <a:ext cx="598800" cy="598800"/>
            </a:xfrm>
            <a:prstGeom prst="ellipse">
              <a:avLst/>
            </a:pr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grpSp>
      <p:sp>
        <p:nvSpPr>
          <p:cNvPr id="848" name="Google Shape;848;g2960aa806a7_0_2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33</a:t>
            </a:fld>
            <a:endParaRPr/>
          </a:p>
        </p:txBody>
      </p:sp>
      <p:sp>
        <p:nvSpPr>
          <p:cNvPr id="849" name="Google Shape;849;g2960aa806a7_0_21"/>
          <p:cNvSpPr txBox="1"/>
          <p:nvPr/>
        </p:nvSpPr>
        <p:spPr>
          <a:xfrm>
            <a:off x="838200" y="9699"/>
            <a:ext cx="10515600" cy="1325563"/>
          </a:xfrm>
          <a:prstGeom prst="rect">
            <a:avLst/>
          </a:prstGeom>
          <a:noFill/>
          <a:ln>
            <a:noFill/>
          </a:ln>
        </p:spPr>
        <p:txBody>
          <a:bodyPr spcFirstLastPara="1" wrap="square" lIns="91425" tIns="45700" rIns="91425" bIns="45700" anchor="ctr" anchorCtr="0">
            <a:normAutofit/>
          </a:bodyPr>
          <a:lstStyle/>
          <a:p>
            <a:pPr marL="0" marR="0" lvl="0" indent="0" algn="ctr" rtl="0">
              <a:lnSpc>
                <a:spcPct val="90000"/>
              </a:lnSpc>
              <a:spcBef>
                <a:spcPts val="0"/>
              </a:spcBef>
              <a:spcAft>
                <a:spcPts val="0"/>
              </a:spcAft>
              <a:buClr>
                <a:srgbClr val="3F82C4"/>
              </a:buClr>
              <a:buSzPts val="4400"/>
              <a:buFont typeface="Calibri"/>
              <a:buNone/>
            </a:pPr>
            <a:r>
              <a:rPr lang="en-US" sz="4000" b="0" i="0" u="none" strike="noStrike" cap="none">
                <a:solidFill>
                  <a:srgbClr val="3F82C4"/>
                </a:solidFill>
                <a:latin typeface="Calibri"/>
                <a:ea typeface="Calibri"/>
                <a:cs typeface="Calibri"/>
                <a:sym typeface="Calibri"/>
              </a:rPr>
              <a:t>Appendix 5: Findings</a:t>
            </a:r>
            <a:endParaRPr sz="1400" b="0" i="0" u="none" strike="noStrike" cap="none">
              <a:solidFill>
                <a:srgbClr val="000000"/>
              </a:solidFill>
              <a:latin typeface="Arial"/>
              <a:ea typeface="Arial"/>
              <a:cs typeface="Arial"/>
              <a:sym typeface="Arial"/>
            </a:endParaRPr>
          </a:p>
        </p:txBody>
      </p:sp>
      <p:pic>
        <p:nvPicPr>
          <p:cNvPr id="850" name="Google Shape;850;g2960aa806a7_0_21"/>
          <p:cNvPicPr preferRelativeResize="0"/>
          <p:nvPr/>
        </p:nvPicPr>
        <p:blipFill rotWithShape="1">
          <a:blip r:embed="rId3">
            <a:alphaModFix/>
          </a:blip>
          <a:srcRect t="3203"/>
          <a:stretch/>
        </p:blipFill>
        <p:spPr>
          <a:xfrm>
            <a:off x="5843973" y="3003300"/>
            <a:ext cx="6294514" cy="2290600"/>
          </a:xfrm>
          <a:prstGeom prst="rect">
            <a:avLst/>
          </a:prstGeom>
          <a:noFill/>
          <a:ln>
            <a:noFill/>
          </a:ln>
        </p:spPr>
      </p:pic>
      <p:pic>
        <p:nvPicPr>
          <p:cNvPr id="851" name="Google Shape;851;g2960aa806a7_0_21"/>
          <p:cNvPicPr preferRelativeResize="0"/>
          <p:nvPr/>
        </p:nvPicPr>
        <p:blipFill rotWithShape="1">
          <a:blip r:embed="rId4">
            <a:alphaModFix/>
          </a:blip>
          <a:srcRect/>
          <a:stretch/>
        </p:blipFill>
        <p:spPr>
          <a:xfrm>
            <a:off x="75286" y="2992414"/>
            <a:ext cx="5805174" cy="2258568"/>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856"/>
        <p:cNvGrpSpPr/>
        <p:nvPr/>
      </p:nvGrpSpPr>
      <p:grpSpPr>
        <a:xfrm>
          <a:off x="0" y="0"/>
          <a:ext cx="0" cy="0"/>
          <a:chOff x="0" y="0"/>
          <a:chExt cx="0" cy="0"/>
        </a:xfrm>
      </p:grpSpPr>
      <p:sp>
        <p:nvSpPr>
          <p:cNvPr id="857" name="Google Shape;857;p14"/>
          <p:cNvSpPr txBox="1"/>
          <p:nvPr/>
        </p:nvSpPr>
        <p:spPr>
          <a:xfrm>
            <a:off x="0" y="0"/>
            <a:ext cx="30000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858" name="Google Shape;858;p14"/>
          <p:cNvSpPr txBox="1"/>
          <p:nvPr/>
        </p:nvSpPr>
        <p:spPr>
          <a:xfrm>
            <a:off x="4549362" y="1393971"/>
            <a:ext cx="3299100" cy="492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000000"/>
                </a:solidFill>
                <a:latin typeface="Calibri"/>
                <a:ea typeface="Calibri"/>
                <a:cs typeface="Calibri"/>
                <a:sym typeface="Calibri"/>
              </a:rPr>
              <a:t>Performance Comparison</a:t>
            </a:r>
            <a:endParaRPr sz="2000" b="1" i="0" u="none" strike="noStrike" cap="none">
              <a:solidFill>
                <a:srgbClr val="000000"/>
              </a:solidFill>
              <a:latin typeface="Calibri"/>
              <a:ea typeface="Calibri"/>
              <a:cs typeface="Calibri"/>
              <a:sym typeface="Calibri"/>
            </a:endParaRPr>
          </a:p>
        </p:txBody>
      </p:sp>
      <p:cxnSp>
        <p:nvCxnSpPr>
          <p:cNvPr id="859" name="Google Shape;859;p14"/>
          <p:cNvCxnSpPr/>
          <p:nvPr/>
        </p:nvCxnSpPr>
        <p:spPr>
          <a:xfrm>
            <a:off x="1057292" y="1927597"/>
            <a:ext cx="10241400" cy="14400"/>
          </a:xfrm>
          <a:prstGeom prst="straightConnector1">
            <a:avLst/>
          </a:prstGeom>
          <a:noFill/>
          <a:ln w="15875" cap="flat" cmpd="sng">
            <a:solidFill>
              <a:schemeClr val="accent1">
                <a:alpha val="12941"/>
              </a:schemeClr>
            </a:solidFill>
            <a:prstDash val="solid"/>
            <a:round/>
            <a:headEnd type="none" w="sm" len="sm"/>
            <a:tailEnd type="triangle" w="med" len="med"/>
          </a:ln>
        </p:spPr>
      </p:cxnSp>
      <p:sp>
        <p:nvSpPr>
          <p:cNvPr id="860" name="Google Shape;860;p14"/>
          <p:cNvSpPr/>
          <p:nvPr/>
        </p:nvSpPr>
        <p:spPr>
          <a:xfrm>
            <a:off x="1869401" y="2099662"/>
            <a:ext cx="2469000" cy="365700"/>
          </a:xfrm>
          <a:prstGeom prst="roundRect">
            <a:avLst>
              <a:gd name="adj" fmla="val 50000"/>
            </a:avLst>
          </a:prstGeom>
          <a:gradFill>
            <a:gsLst>
              <a:gs pos="0">
                <a:srgbClr val="5DD3FF"/>
              </a:gs>
              <a:gs pos="50000">
                <a:schemeClr val="accent1"/>
              </a:gs>
              <a:gs pos="100000">
                <a:schemeClr val="accent1"/>
              </a:gs>
            </a:gsLst>
            <a:lin ang="2700006" scaled="0"/>
          </a:gradFill>
          <a:ln>
            <a:noFill/>
          </a:ln>
        </p:spPr>
        <p:txBody>
          <a:bodyPr spcFirstLastPara="1" wrap="square" lIns="108000" tIns="108000" rIns="108000" bIns="1080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US" sz="1600" b="1" i="0" u="none" strike="noStrike" cap="none">
                <a:solidFill>
                  <a:srgbClr val="FFFFFF"/>
                </a:solidFill>
                <a:latin typeface="Calibri"/>
                <a:ea typeface="Calibri"/>
                <a:cs typeface="Calibri"/>
                <a:sym typeface="Calibri"/>
              </a:rPr>
              <a:t>Llama-7b</a:t>
            </a:r>
            <a:endParaRPr sz="1400" b="0" i="0" u="none" strike="noStrike" cap="none">
              <a:solidFill>
                <a:srgbClr val="000000"/>
              </a:solidFill>
              <a:latin typeface="Calibri"/>
              <a:ea typeface="Calibri"/>
              <a:cs typeface="Calibri"/>
              <a:sym typeface="Calibri"/>
            </a:endParaRPr>
          </a:p>
        </p:txBody>
      </p:sp>
      <p:grpSp>
        <p:nvGrpSpPr>
          <p:cNvPr id="861" name="Google Shape;861;p14"/>
          <p:cNvGrpSpPr/>
          <p:nvPr/>
        </p:nvGrpSpPr>
        <p:grpSpPr>
          <a:xfrm rot="-5400000">
            <a:off x="2692667" y="1532571"/>
            <a:ext cx="548635" cy="365736"/>
            <a:chOff x="2309916" y="2781300"/>
            <a:chExt cx="1292122" cy="774700"/>
          </a:xfrm>
        </p:grpSpPr>
        <p:sp>
          <p:nvSpPr>
            <p:cNvPr id="862" name="Google Shape;862;p14"/>
            <p:cNvSpPr/>
            <p:nvPr/>
          </p:nvSpPr>
          <p:spPr>
            <a:xfrm>
              <a:off x="2471738" y="2781300"/>
              <a:ext cx="1130300" cy="774700"/>
            </a:xfrm>
            <a:custGeom>
              <a:avLst/>
              <a:gdLst/>
              <a:ahLst/>
              <a:cxnLst/>
              <a:rect l="l" t="t" r="r" b="b"/>
              <a:pathLst>
                <a:path w="356" h="244" extrusionOk="0">
                  <a:moveTo>
                    <a:pt x="234" y="0"/>
                  </a:moveTo>
                  <a:cubicBezTo>
                    <a:pt x="205" y="0"/>
                    <a:pt x="178" y="10"/>
                    <a:pt x="157" y="27"/>
                  </a:cubicBezTo>
                  <a:cubicBezTo>
                    <a:pt x="157" y="27"/>
                    <a:pt x="157" y="27"/>
                    <a:pt x="157" y="27"/>
                  </a:cubicBezTo>
                  <a:cubicBezTo>
                    <a:pt x="157" y="27"/>
                    <a:pt x="157" y="27"/>
                    <a:pt x="156" y="28"/>
                  </a:cubicBezTo>
                  <a:cubicBezTo>
                    <a:pt x="156" y="28"/>
                    <a:pt x="156" y="28"/>
                    <a:pt x="156" y="28"/>
                  </a:cubicBezTo>
                  <a:cubicBezTo>
                    <a:pt x="146" y="36"/>
                    <a:pt x="42" y="120"/>
                    <a:pt x="0" y="124"/>
                  </a:cubicBezTo>
                  <a:cubicBezTo>
                    <a:pt x="0" y="124"/>
                    <a:pt x="73" y="145"/>
                    <a:pt x="152" y="213"/>
                  </a:cubicBezTo>
                  <a:cubicBezTo>
                    <a:pt x="152" y="213"/>
                    <a:pt x="152" y="213"/>
                    <a:pt x="152" y="213"/>
                  </a:cubicBezTo>
                  <a:cubicBezTo>
                    <a:pt x="174" y="232"/>
                    <a:pt x="203" y="244"/>
                    <a:pt x="234" y="244"/>
                  </a:cubicBezTo>
                  <a:cubicBezTo>
                    <a:pt x="301" y="244"/>
                    <a:pt x="356" y="189"/>
                    <a:pt x="356" y="122"/>
                  </a:cubicBezTo>
                  <a:cubicBezTo>
                    <a:pt x="356" y="55"/>
                    <a:pt x="301" y="0"/>
                    <a:pt x="234" y="0"/>
                  </a:cubicBezTo>
                  <a:close/>
                </a:path>
              </a:pathLst>
            </a:custGeom>
            <a:gradFill>
              <a:gsLst>
                <a:gs pos="0">
                  <a:srgbClr val="5DD3FF"/>
                </a:gs>
                <a:gs pos="50000">
                  <a:schemeClr val="accent1"/>
                </a:gs>
                <a:gs pos="100000">
                  <a:schemeClr val="accent1"/>
                </a:gs>
              </a:gsLst>
              <a:lin ang="2700006" scaled="0"/>
            </a:gradFill>
            <a:ln>
              <a:noFill/>
            </a:ln>
          </p:spPr>
          <p:txBody>
            <a:bodyPr spcFirstLastPara="1" wrap="square" lIns="108000" tIns="108000" rIns="108000" bIns="108000" anchor="b"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rgbClr val="FFFFFF"/>
                </a:solidFill>
                <a:latin typeface="Calibri"/>
                <a:ea typeface="Calibri"/>
                <a:cs typeface="Calibri"/>
                <a:sym typeface="Calibri"/>
              </a:endParaRPr>
            </a:p>
          </p:txBody>
        </p:sp>
        <p:sp>
          <p:nvSpPr>
            <p:cNvPr id="863" name="Google Shape;863;p14"/>
            <p:cNvSpPr/>
            <p:nvPr/>
          </p:nvSpPr>
          <p:spPr>
            <a:xfrm>
              <a:off x="2309916" y="3113192"/>
              <a:ext cx="111000" cy="111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864" name="Google Shape;864;p14"/>
            <p:cNvSpPr/>
            <p:nvPr/>
          </p:nvSpPr>
          <p:spPr>
            <a:xfrm>
              <a:off x="2917376" y="2869288"/>
              <a:ext cx="598800" cy="598800"/>
            </a:xfrm>
            <a:prstGeom prst="ellipse">
              <a:avLst/>
            </a:pr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grpSp>
      <p:sp>
        <p:nvSpPr>
          <p:cNvPr id="865" name="Google Shape;865;p14"/>
          <p:cNvSpPr/>
          <p:nvPr/>
        </p:nvSpPr>
        <p:spPr>
          <a:xfrm>
            <a:off x="7967634" y="2099661"/>
            <a:ext cx="2469000" cy="365700"/>
          </a:xfrm>
          <a:prstGeom prst="roundRect">
            <a:avLst>
              <a:gd name="adj" fmla="val 50000"/>
            </a:avLst>
          </a:prstGeom>
          <a:gradFill>
            <a:gsLst>
              <a:gs pos="0">
                <a:srgbClr val="B2C0CE"/>
              </a:gs>
              <a:gs pos="50000">
                <a:schemeClr val="accent5"/>
              </a:gs>
              <a:gs pos="100000">
                <a:schemeClr val="accent5"/>
              </a:gs>
            </a:gsLst>
            <a:lin ang="2700006" scaled="0"/>
          </a:gradFill>
          <a:ln>
            <a:noFill/>
          </a:ln>
        </p:spPr>
        <p:txBody>
          <a:bodyPr spcFirstLastPara="1" wrap="square" lIns="108000" tIns="108000" rIns="108000" bIns="1080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US" sz="1600" b="1" i="0" u="none" strike="noStrike" cap="none">
                <a:solidFill>
                  <a:srgbClr val="FFFFFF"/>
                </a:solidFill>
                <a:latin typeface="Calibri"/>
                <a:ea typeface="Calibri"/>
                <a:cs typeface="Calibri"/>
                <a:sym typeface="Calibri"/>
              </a:rPr>
              <a:t>Llama-13b</a:t>
            </a:r>
            <a:endParaRPr sz="1400" b="0" i="0" u="none" strike="noStrike" cap="none">
              <a:solidFill>
                <a:srgbClr val="000000"/>
              </a:solidFill>
              <a:latin typeface="Calibri"/>
              <a:ea typeface="Calibri"/>
              <a:cs typeface="Calibri"/>
              <a:sym typeface="Calibri"/>
            </a:endParaRPr>
          </a:p>
        </p:txBody>
      </p:sp>
      <p:grpSp>
        <p:nvGrpSpPr>
          <p:cNvPr id="866" name="Google Shape;866;p14"/>
          <p:cNvGrpSpPr/>
          <p:nvPr/>
        </p:nvGrpSpPr>
        <p:grpSpPr>
          <a:xfrm rot="-5400000">
            <a:off x="8775933" y="1532589"/>
            <a:ext cx="548635" cy="365736"/>
            <a:chOff x="2309916" y="2781300"/>
            <a:chExt cx="1292122" cy="774700"/>
          </a:xfrm>
        </p:grpSpPr>
        <p:sp>
          <p:nvSpPr>
            <p:cNvPr id="867" name="Google Shape;867;p14"/>
            <p:cNvSpPr/>
            <p:nvPr/>
          </p:nvSpPr>
          <p:spPr>
            <a:xfrm>
              <a:off x="2471738" y="2781300"/>
              <a:ext cx="1130300" cy="774700"/>
            </a:xfrm>
            <a:custGeom>
              <a:avLst/>
              <a:gdLst/>
              <a:ahLst/>
              <a:cxnLst/>
              <a:rect l="l" t="t" r="r" b="b"/>
              <a:pathLst>
                <a:path w="356" h="244" extrusionOk="0">
                  <a:moveTo>
                    <a:pt x="234" y="0"/>
                  </a:moveTo>
                  <a:cubicBezTo>
                    <a:pt x="205" y="0"/>
                    <a:pt x="178" y="10"/>
                    <a:pt x="157" y="27"/>
                  </a:cubicBezTo>
                  <a:cubicBezTo>
                    <a:pt x="157" y="27"/>
                    <a:pt x="157" y="27"/>
                    <a:pt x="157" y="27"/>
                  </a:cubicBezTo>
                  <a:cubicBezTo>
                    <a:pt x="157" y="27"/>
                    <a:pt x="157" y="27"/>
                    <a:pt x="156" y="28"/>
                  </a:cubicBezTo>
                  <a:cubicBezTo>
                    <a:pt x="156" y="28"/>
                    <a:pt x="156" y="28"/>
                    <a:pt x="156" y="28"/>
                  </a:cubicBezTo>
                  <a:cubicBezTo>
                    <a:pt x="146" y="36"/>
                    <a:pt x="42" y="120"/>
                    <a:pt x="0" y="124"/>
                  </a:cubicBezTo>
                  <a:cubicBezTo>
                    <a:pt x="0" y="124"/>
                    <a:pt x="73" y="145"/>
                    <a:pt x="152" y="213"/>
                  </a:cubicBezTo>
                  <a:cubicBezTo>
                    <a:pt x="152" y="213"/>
                    <a:pt x="152" y="213"/>
                    <a:pt x="152" y="213"/>
                  </a:cubicBezTo>
                  <a:cubicBezTo>
                    <a:pt x="174" y="232"/>
                    <a:pt x="203" y="244"/>
                    <a:pt x="234" y="244"/>
                  </a:cubicBezTo>
                  <a:cubicBezTo>
                    <a:pt x="301" y="244"/>
                    <a:pt x="356" y="189"/>
                    <a:pt x="356" y="122"/>
                  </a:cubicBezTo>
                  <a:cubicBezTo>
                    <a:pt x="356" y="55"/>
                    <a:pt x="301" y="0"/>
                    <a:pt x="234" y="0"/>
                  </a:cubicBezTo>
                  <a:close/>
                </a:path>
              </a:pathLst>
            </a:custGeom>
            <a:gradFill>
              <a:gsLst>
                <a:gs pos="0">
                  <a:srgbClr val="B2C0CE"/>
                </a:gs>
                <a:gs pos="50000">
                  <a:schemeClr val="accent5"/>
                </a:gs>
                <a:gs pos="100000">
                  <a:schemeClr val="accent5"/>
                </a:gs>
              </a:gsLst>
              <a:lin ang="2700006" scaled="0"/>
            </a:gradFill>
            <a:ln>
              <a:noFill/>
            </a:ln>
          </p:spPr>
          <p:txBody>
            <a:bodyPr spcFirstLastPara="1" wrap="square" lIns="108000" tIns="108000" rIns="108000" bIns="108000" anchor="b"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rgbClr val="FFFFFF"/>
                </a:solidFill>
                <a:latin typeface="Calibri"/>
                <a:ea typeface="Calibri"/>
                <a:cs typeface="Calibri"/>
                <a:sym typeface="Calibri"/>
              </a:endParaRPr>
            </a:p>
          </p:txBody>
        </p:sp>
        <p:sp>
          <p:nvSpPr>
            <p:cNvPr id="868" name="Google Shape;868;p14"/>
            <p:cNvSpPr/>
            <p:nvPr/>
          </p:nvSpPr>
          <p:spPr>
            <a:xfrm>
              <a:off x="2309916" y="3113192"/>
              <a:ext cx="111000" cy="1110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869" name="Google Shape;869;p14"/>
            <p:cNvSpPr/>
            <p:nvPr/>
          </p:nvSpPr>
          <p:spPr>
            <a:xfrm>
              <a:off x="2917376" y="2869288"/>
              <a:ext cx="598800" cy="598800"/>
            </a:xfrm>
            <a:prstGeom prst="ellipse">
              <a:avLst/>
            </a:pr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grpSp>
      <p:sp>
        <p:nvSpPr>
          <p:cNvPr id="870" name="Google Shape;870;p14"/>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34</a:t>
            </a:fld>
            <a:endParaRPr/>
          </a:p>
        </p:txBody>
      </p:sp>
      <p:sp>
        <p:nvSpPr>
          <p:cNvPr id="871" name="Google Shape;871;p14"/>
          <p:cNvSpPr txBox="1"/>
          <p:nvPr/>
        </p:nvSpPr>
        <p:spPr>
          <a:xfrm>
            <a:off x="838200" y="9699"/>
            <a:ext cx="10515600" cy="1325563"/>
          </a:xfrm>
          <a:prstGeom prst="rect">
            <a:avLst/>
          </a:prstGeom>
          <a:noFill/>
          <a:ln>
            <a:noFill/>
          </a:ln>
        </p:spPr>
        <p:txBody>
          <a:bodyPr spcFirstLastPara="1" wrap="square" lIns="91425" tIns="45700" rIns="91425" bIns="45700" anchor="ctr" anchorCtr="0">
            <a:normAutofit/>
          </a:bodyPr>
          <a:lstStyle/>
          <a:p>
            <a:pPr marL="0" marR="0" lvl="0" indent="0" algn="ctr" rtl="0">
              <a:lnSpc>
                <a:spcPct val="90000"/>
              </a:lnSpc>
              <a:spcBef>
                <a:spcPts val="0"/>
              </a:spcBef>
              <a:spcAft>
                <a:spcPts val="0"/>
              </a:spcAft>
              <a:buClr>
                <a:srgbClr val="3F82C4"/>
              </a:buClr>
              <a:buSzPts val="4400"/>
              <a:buFont typeface="Calibri"/>
              <a:buNone/>
            </a:pPr>
            <a:r>
              <a:rPr lang="en-US" sz="4000" b="0" i="0" u="none" strike="noStrike" cap="none">
                <a:solidFill>
                  <a:srgbClr val="3F82C4"/>
                </a:solidFill>
                <a:latin typeface="Calibri"/>
                <a:ea typeface="Calibri"/>
                <a:cs typeface="Calibri"/>
                <a:sym typeface="Calibri"/>
              </a:rPr>
              <a:t>Appendix 5: Findings (cont.) </a:t>
            </a:r>
            <a:endParaRPr sz="1400" b="0" i="0" u="none" strike="noStrike" cap="none">
              <a:solidFill>
                <a:srgbClr val="000000"/>
              </a:solidFill>
              <a:latin typeface="Arial"/>
              <a:ea typeface="Arial"/>
              <a:cs typeface="Arial"/>
              <a:sym typeface="Arial"/>
            </a:endParaRPr>
          </a:p>
        </p:txBody>
      </p:sp>
      <p:pic>
        <p:nvPicPr>
          <p:cNvPr id="872" name="Google Shape;872;p14" descr="A table of numbers and a few black text&#10;&#10;Description automatically generated with medium confidence"/>
          <p:cNvPicPr preferRelativeResize="0"/>
          <p:nvPr/>
        </p:nvPicPr>
        <p:blipFill rotWithShape="1">
          <a:blip r:embed="rId3">
            <a:alphaModFix/>
          </a:blip>
          <a:srcRect/>
          <a:stretch/>
        </p:blipFill>
        <p:spPr>
          <a:xfrm>
            <a:off x="239486" y="2942173"/>
            <a:ext cx="5841506" cy="2551176"/>
          </a:xfrm>
          <a:prstGeom prst="rect">
            <a:avLst/>
          </a:prstGeom>
          <a:noFill/>
          <a:ln>
            <a:noFill/>
          </a:ln>
        </p:spPr>
      </p:pic>
      <p:pic>
        <p:nvPicPr>
          <p:cNvPr id="873" name="Google Shape;873;p14"/>
          <p:cNvPicPr preferRelativeResize="0"/>
          <p:nvPr/>
        </p:nvPicPr>
        <p:blipFill rotWithShape="1">
          <a:blip r:embed="rId4">
            <a:alphaModFix/>
          </a:blip>
          <a:srcRect/>
          <a:stretch/>
        </p:blipFill>
        <p:spPr>
          <a:xfrm>
            <a:off x="6081000" y="2914314"/>
            <a:ext cx="6105299" cy="262902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878"/>
        <p:cNvGrpSpPr/>
        <p:nvPr/>
      </p:nvGrpSpPr>
      <p:grpSpPr>
        <a:xfrm>
          <a:off x="0" y="0"/>
          <a:ext cx="0" cy="0"/>
          <a:chOff x="0" y="0"/>
          <a:chExt cx="0" cy="0"/>
        </a:xfrm>
      </p:grpSpPr>
      <p:sp>
        <p:nvSpPr>
          <p:cNvPr id="879" name="Google Shape;879;p12"/>
          <p:cNvSpPr txBox="1"/>
          <p:nvPr/>
        </p:nvSpPr>
        <p:spPr>
          <a:xfrm>
            <a:off x="0" y="0"/>
            <a:ext cx="30000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880" name="Google Shape;880;p12"/>
          <p:cNvSpPr txBox="1"/>
          <p:nvPr/>
        </p:nvSpPr>
        <p:spPr>
          <a:xfrm>
            <a:off x="4694702" y="1211572"/>
            <a:ext cx="3299100" cy="492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000000"/>
                </a:solidFill>
                <a:latin typeface="Calibri"/>
                <a:ea typeface="Calibri"/>
                <a:cs typeface="Calibri"/>
                <a:sym typeface="Calibri"/>
              </a:rPr>
              <a:t>Performance Comparison</a:t>
            </a:r>
            <a:endParaRPr sz="2000" b="1" i="0" u="none" strike="noStrike" cap="none">
              <a:solidFill>
                <a:srgbClr val="000000"/>
              </a:solidFill>
              <a:latin typeface="Calibri"/>
              <a:ea typeface="Calibri"/>
              <a:cs typeface="Calibri"/>
              <a:sym typeface="Calibri"/>
            </a:endParaRPr>
          </a:p>
        </p:txBody>
      </p:sp>
      <p:cxnSp>
        <p:nvCxnSpPr>
          <p:cNvPr id="881" name="Google Shape;881;p12"/>
          <p:cNvCxnSpPr/>
          <p:nvPr/>
        </p:nvCxnSpPr>
        <p:spPr>
          <a:xfrm>
            <a:off x="1057292" y="2624417"/>
            <a:ext cx="10241400" cy="14400"/>
          </a:xfrm>
          <a:prstGeom prst="straightConnector1">
            <a:avLst/>
          </a:prstGeom>
          <a:noFill/>
          <a:ln w="15875" cap="flat" cmpd="sng">
            <a:solidFill>
              <a:schemeClr val="accent1">
                <a:alpha val="12941"/>
              </a:schemeClr>
            </a:solidFill>
            <a:prstDash val="solid"/>
            <a:round/>
            <a:headEnd type="none" w="sm" len="sm"/>
            <a:tailEnd type="triangle" w="med" len="med"/>
          </a:ln>
        </p:spPr>
      </p:cxnSp>
      <p:sp>
        <p:nvSpPr>
          <p:cNvPr id="882" name="Google Shape;882;p12"/>
          <p:cNvSpPr/>
          <p:nvPr/>
        </p:nvSpPr>
        <p:spPr>
          <a:xfrm>
            <a:off x="4943492" y="2450663"/>
            <a:ext cx="2469000" cy="365700"/>
          </a:xfrm>
          <a:prstGeom prst="roundRect">
            <a:avLst>
              <a:gd name="adj" fmla="val 50000"/>
            </a:avLst>
          </a:prstGeom>
          <a:gradFill>
            <a:gsLst>
              <a:gs pos="0">
                <a:srgbClr val="5DD3FF"/>
              </a:gs>
              <a:gs pos="50000">
                <a:schemeClr val="accent1"/>
              </a:gs>
              <a:gs pos="100000">
                <a:schemeClr val="accent1"/>
              </a:gs>
            </a:gsLst>
            <a:lin ang="2700006" scaled="0"/>
          </a:gradFill>
          <a:ln>
            <a:noFill/>
          </a:ln>
        </p:spPr>
        <p:txBody>
          <a:bodyPr spcFirstLastPara="1" wrap="square" lIns="108000" tIns="108000" rIns="108000" bIns="1080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US" sz="1600" b="1" i="0" u="none" strike="noStrike" cap="none">
                <a:solidFill>
                  <a:srgbClr val="FFFFFF"/>
                </a:solidFill>
                <a:latin typeface="Calibri"/>
                <a:ea typeface="Calibri"/>
                <a:cs typeface="Calibri"/>
                <a:sym typeface="Calibri"/>
              </a:rPr>
              <a:t>Mistral 7b</a:t>
            </a:r>
            <a:endParaRPr sz="1400" b="0" i="0" u="none" strike="noStrike" cap="none">
              <a:solidFill>
                <a:srgbClr val="000000"/>
              </a:solidFill>
              <a:latin typeface="Calibri"/>
              <a:ea typeface="Calibri"/>
              <a:cs typeface="Calibri"/>
              <a:sym typeface="Calibri"/>
            </a:endParaRPr>
          </a:p>
        </p:txBody>
      </p:sp>
      <p:grpSp>
        <p:nvGrpSpPr>
          <p:cNvPr id="883" name="Google Shape;883;p12"/>
          <p:cNvGrpSpPr/>
          <p:nvPr/>
        </p:nvGrpSpPr>
        <p:grpSpPr>
          <a:xfrm rot="-5400000">
            <a:off x="5903675" y="1868655"/>
            <a:ext cx="548635" cy="365736"/>
            <a:chOff x="2309916" y="2781300"/>
            <a:chExt cx="1292122" cy="774700"/>
          </a:xfrm>
        </p:grpSpPr>
        <p:sp>
          <p:nvSpPr>
            <p:cNvPr id="884" name="Google Shape;884;p12"/>
            <p:cNvSpPr/>
            <p:nvPr/>
          </p:nvSpPr>
          <p:spPr>
            <a:xfrm>
              <a:off x="2471738" y="2781300"/>
              <a:ext cx="1130300" cy="774700"/>
            </a:xfrm>
            <a:custGeom>
              <a:avLst/>
              <a:gdLst/>
              <a:ahLst/>
              <a:cxnLst/>
              <a:rect l="l" t="t" r="r" b="b"/>
              <a:pathLst>
                <a:path w="356" h="244" extrusionOk="0">
                  <a:moveTo>
                    <a:pt x="234" y="0"/>
                  </a:moveTo>
                  <a:cubicBezTo>
                    <a:pt x="205" y="0"/>
                    <a:pt x="178" y="10"/>
                    <a:pt x="157" y="27"/>
                  </a:cubicBezTo>
                  <a:cubicBezTo>
                    <a:pt x="157" y="27"/>
                    <a:pt x="157" y="27"/>
                    <a:pt x="157" y="27"/>
                  </a:cubicBezTo>
                  <a:cubicBezTo>
                    <a:pt x="157" y="27"/>
                    <a:pt x="157" y="27"/>
                    <a:pt x="156" y="28"/>
                  </a:cubicBezTo>
                  <a:cubicBezTo>
                    <a:pt x="156" y="28"/>
                    <a:pt x="156" y="28"/>
                    <a:pt x="156" y="28"/>
                  </a:cubicBezTo>
                  <a:cubicBezTo>
                    <a:pt x="146" y="36"/>
                    <a:pt x="42" y="120"/>
                    <a:pt x="0" y="124"/>
                  </a:cubicBezTo>
                  <a:cubicBezTo>
                    <a:pt x="0" y="124"/>
                    <a:pt x="73" y="145"/>
                    <a:pt x="152" y="213"/>
                  </a:cubicBezTo>
                  <a:cubicBezTo>
                    <a:pt x="152" y="213"/>
                    <a:pt x="152" y="213"/>
                    <a:pt x="152" y="213"/>
                  </a:cubicBezTo>
                  <a:cubicBezTo>
                    <a:pt x="174" y="232"/>
                    <a:pt x="203" y="244"/>
                    <a:pt x="234" y="244"/>
                  </a:cubicBezTo>
                  <a:cubicBezTo>
                    <a:pt x="301" y="244"/>
                    <a:pt x="356" y="189"/>
                    <a:pt x="356" y="122"/>
                  </a:cubicBezTo>
                  <a:cubicBezTo>
                    <a:pt x="356" y="55"/>
                    <a:pt x="301" y="0"/>
                    <a:pt x="234" y="0"/>
                  </a:cubicBezTo>
                  <a:close/>
                </a:path>
              </a:pathLst>
            </a:custGeom>
            <a:gradFill>
              <a:gsLst>
                <a:gs pos="0">
                  <a:srgbClr val="5DD3FF"/>
                </a:gs>
                <a:gs pos="50000">
                  <a:schemeClr val="accent1"/>
                </a:gs>
                <a:gs pos="100000">
                  <a:schemeClr val="accent1"/>
                </a:gs>
              </a:gsLst>
              <a:lin ang="2700006" scaled="0"/>
            </a:gradFill>
            <a:ln>
              <a:noFill/>
            </a:ln>
          </p:spPr>
          <p:txBody>
            <a:bodyPr spcFirstLastPara="1" wrap="square" lIns="108000" tIns="108000" rIns="108000" bIns="108000" anchor="b"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rgbClr val="FFFFFF"/>
                </a:solidFill>
                <a:latin typeface="Calibri"/>
                <a:ea typeface="Calibri"/>
                <a:cs typeface="Calibri"/>
                <a:sym typeface="Calibri"/>
              </a:endParaRPr>
            </a:p>
          </p:txBody>
        </p:sp>
        <p:sp>
          <p:nvSpPr>
            <p:cNvPr id="885" name="Google Shape;885;p12"/>
            <p:cNvSpPr/>
            <p:nvPr/>
          </p:nvSpPr>
          <p:spPr>
            <a:xfrm>
              <a:off x="2309916" y="3113192"/>
              <a:ext cx="111000" cy="111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886" name="Google Shape;886;p12"/>
            <p:cNvSpPr/>
            <p:nvPr/>
          </p:nvSpPr>
          <p:spPr>
            <a:xfrm>
              <a:off x="2917376" y="2869288"/>
              <a:ext cx="598800" cy="598800"/>
            </a:xfrm>
            <a:prstGeom prst="ellipse">
              <a:avLst/>
            </a:pr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grpSp>
      <p:sp>
        <p:nvSpPr>
          <p:cNvPr id="887" name="Google Shape;887;p12"/>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35</a:t>
            </a:fld>
            <a:endParaRPr/>
          </a:p>
        </p:txBody>
      </p:sp>
      <p:sp>
        <p:nvSpPr>
          <p:cNvPr id="888" name="Google Shape;888;p12"/>
          <p:cNvSpPr/>
          <p:nvPr/>
        </p:nvSpPr>
        <p:spPr>
          <a:xfrm>
            <a:off x="11211338" y="2417047"/>
            <a:ext cx="583096" cy="38275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889" name="Google Shape;889;p12"/>
          <p:cNvSpPr txBox="1"/>
          <p:nvPr/>
        </p:nvSpPr>
        <p:spPr>
          <a:xfrm>
            <a:off x="838200" y="9699"/>
            <a:ext cx="10515600" cy="1325563"/>
          </a:xfrm>
          <a:prstGeom prst="rect">
            <a:avLst/>
          </a:prstGeom>
          <a:noFill/>
          <a:ln>
            <a:noFill/>
          </a:ln>
        </p:spPr>
        <p:txBody>
          <a:bodyPr spcFirstLastPara="1" wrap="square" lIns="91425" tIns="45700" rIns="91425" bIns="45700" anchor="ctr" anchorCtr="0">
            <a:normAutofit/>
          </a:bodyPr>
          <a:lstStyle/>
          <a:p>
            <a:pPr marL="0" marR="0" lvl="0" indent="0" algn="ctr" rtl="0">
              <a:lnSpc>
                <a:spcPct val="90000"/>
              </a:lnSpc>
              <a:spcBef>
                <a:spcPts val="0"/>
              </a:spcBef>
              <a:spcAft>
                <a:spcPts val="0"/>
              </a:spcAft>
              <a:buClr>
                <a:srgbClr val="3F82C4"/>
              </a:buClr>
              <a:buSzPts val="4400"/>
              <a:buFont typeface="Calibri"/>
              <a:buNone/>
            </a:pPr>
            <a:r>
              <a:rPr lang="en-US" sz="4000" b="0" i="0" u="none" strike="noStrike" cap="none">
                <a:solidFill>
                  <a:srgbClr val="3F82C4"/>
                </a:solidFill>
                <a:latin typeface="Calibri"/>
                <a:ea typeface="Calibri"/>
                <a:cs typeface="Calibri"/>
                <a:sym typeface="Calibri"/>
              </a:rPr>
              <a:t>Appendix 5: Findings (cont.) </a:t>
            </a:r>
            <a:endParaRPr sz="1400" b="0" i="0" u="none" strike="noStrike" cap="none">
              <a:solidFill>
                <a:srgbClr val="000000"/>
              </a:solidFill>
              <a:latin typeface="Arial"/>
              <a:ea typeface="Arial"/>
              <a:cs typeface="Arial"/>
              <a:sym typeface="Arial"/>
            </a:endParaRPr>
          </a:p>
        </p:txBody>
      </p:sp>
      <p:pic>
        <p:nvPicPr>
          <p:cNvPr id="890" name="Google Shape;890;p12"/>
          <p:cNvPicPr preferRelativeResize="0"/>
          <p:nvPr/>
        </p:nvPicPr>
        <p:blipFill rotWithShape="1">
          <a:blip r:embed="rId3">
            <a:alphaModFix/>
          </a:blip>
          <a:srcRect t="3241"/>
          <a:stretch/>
        </p:blipFill>
        <p:spPr>
          <a:xfrm>
            <a:off x="2063525" y="3021163"/>
            <a:ext cx="8163824" cy="31304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895"/>
        <p:cNvGrpSpPr/>
        <p:nvPr/>
      </p:nvGrpSpPr>
      <p:grpSpPr>
        <a:xfrm>
          <a:off x="0" y="0"/>
          <a:ext cx="0" cy="0"/>
          <a:chOff x="0" y="0"/>
          <a:chExt cx="0" cy="0"/>
        </a:xfrm>
      </p:grpSpPr>
      <p:sp>
        <p:nvSpPr>
          <p:cNvPr id="896" name="Google Shape;896;p48"/>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36</a:t>
            </a:fld>
            <a:endParaRPr/>
          </a:p>
        </p:txBody>
      </p:sp>
      <p:sp>
        <p:nvSpPr>
          <p:cNvPr id="897" name="Google Shape;897;p48"/>
          <p:cNvSpPr txBox="1"/>
          <p:nvPr/>
        </p:nvSpPr>
        <p:spPr>
          <a:xfrm>
            <a:off x="5158275" y="2051114"/>
            <a:ext cx="6135300" cy="3109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Calibri"/>
                <a:ea typeface="Calibri"/>
                <a:cs typeface="Calibri"/>
                <a:sym typeface="Calibri"/>
              </a:rPr>
              <a:t>Compared to the human summary:</a:t>
            </a:r>
            <a:endParaRPr sz="1600" b="0" i="0" u="none" strike="noStrike" cap="none">
              <a:solidFill>
                <a:srgbClr val="000000"/>
              </a:solidFill>
              <a:latin typeface="Calibri"/>
              <a:ea typeface="Calibri"/>
              <a:cs typeface="Calibri"/>
              <a:sym typeface="Calibri"/>
            </a:endParaRPr>
          </a:p>
          <a:p>
            <a:pPr marL="457200" marR="0" lvl="0" indent="-317500" algn="l" rtl="0">
              <a:lnSpc>
                <a:spcPct val="100000"/>
              </a:lnSpc>
              <a:spcBef>
                <a:spcPts val="0"/>
              </a:spcBef>
              <a:spcAft>
                <a:spcPts val="0"/>
              </a:spcAft>
              <a:buClr>
                <a:srgbClr val="000000"/>
              </a:buClr>
              <a:buSzPts val="1400"/>
              <a:buFont typeface="Arial"/>
              <a:buChar char="●"/>
            </a:pPr>
            <a:r>
              <a:rPr lang="en-US" sz="1600" b="0" i="0" u="none" strike="noStrike" cap="none">
                <a:solidFill>
                  <a:srgbClr val="000000"/>
                </a:solidFill>
                <a:latin typeface="Calibri"/>
                <a:ea typeface="Calibri"/>
                <a:cs typeface="Calibri"/>
                <a:sym typeface="Calibri"/>
              </a:rPr>
              <a:t>Summary A has high textual overlap (i.e., ROUGE-L) but makes a factual error </a:t>
            </a:r>
            <a:endParaRPr sz="1600" b="0" i="0" u="none" strike="noStrike" cap="none">
              <a:solidFill>
                <a:srgbClr val="000000"/>
              </a:solidFill>
              <a:latin typeface="Calibri"/>
              <a:ea typeface="Calibri"/>
              <a:cs typeface="Calibri"/>
              <a:sym typeface="Calibri"/>
            </a:endParaRPr>
          </a:p>
          <a:p>
            <a:pPr marL="457200" marR="0" lvl="0" indent="-317500" algn="l" rtl="0">
              <a:lnSpc>
                <a:spcPct val="100000"/>
              </a:lnSpc>
              <a:spcBef>
                <a:spcPts val="0"/>
              </a:spcBef>
              <a:spcAft>
                <a:spcPts val="0"/>
              </a:spcAft>
              <a:buClr>
                <a:srgbClr val="000000"/>
              </a:buClr>
              <a:buSzPts val="1400"/>
              <a:buFont typeface="Arial"/>
              <a:buChar char="●"/>
            </a:pPr>
            <a:r>
              <a:rPr lang="en-US" sz="1600" b="0" i="0" u="none" strike="noStrike" cap="none">
                <a:solidFill>
                  <a:srgbClr val="000000"/>
                </a:solidFill>
                <a:latin typeface="Calibri"/>
                <a:ea typeface="Calibri"/>
                <a:cs typeface="Calibri"/>
                <a:sym typeface="Calibri"/>
              </a:rPr>
              <a:t>Summary B has a lower ROUGE-L score but is factually correct</a:t>
            </a:r>
            <a:endParaRPr sz="16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100"/>
              <a:buFont typeface="Arial"/>
              <a:buNone/>
            </a:pPr>
            <a:r>
              <a:rPr lang="en-US" sz="1600" b="0" i="0" u="none" strike="noStrike" cap="none">
                <a:solidFill>
                  <a:srgbClr val="000000"/>
                </a:solidFill>
                <a:latin typeface="Calibri"/>
                <a:ea typeface="Calibri"/>
                <a:cs typeface="Calibri"/>
                <a:sym typeface="Calibri"/>
              </a:rPr>
              <a:t>The factual correctness result of our final Mistral-7b model:</a:t>
            </a:r>
            <a:endParaRPr sz="14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endParaRPr sz="1400" b="0" i="0" u="none" strike="noStrike" cap="none">
              <a:solidFill>
                <a:schemeClr val="dk1"/>
              </a:solidFill>
              <a:latin typeface="Arial"/>
              <a:ea typeface="Arial"/>
              <a:cs typeface="Arial"/>
              <a:sym typeface="Arial"/>
            </a:endParaRPr>
          </a:p>
          <a:p>
            <a:pPr marL="457200" marR="0" lvl="0" indent="-317500" algn="l" rtl="0">
              <a:lnSpc>
                <a:spcPct val="100000"/>
              </a:lnSpc>
              <a:spcBef>
                <a:spcPts val="0"/>
              </a:spcBef>
              <a:spcAft>
                <a:spcPts val="0"/>
              </a:spcAft>
              <a:buClr>
                <a:schemeClr val="dk1"/>
              </a:buClr>
              <a:buSzPts val="1400"/>
              <a:buFont typeface="Arial"/>
              <a:buChar char="●"/>
            </a:pPr>
            <a:r>
              <a:rPr lang="en-US" sz="1400" b="0" i="0" u="none" strike="noStrike" cap="none">
                <a:solidFill>
                  <a:schemeClr val="dk1"/>
                </a:solidFill>
                <a:latin typeface="Arial"/>
                <a:ea typeface="Arial"/>
                <a:cs typeface="Arial"/>
                <a:sym typeface="Arial"/>
              </a:rPr>
              <a:t>Th</a:t>
            </a:r>
            <a:r>
              <a:rPr lang="en-US" sz="1600" b="0" i="0" u="none" strike="noStrike" cap="none">
                <a:solidFill>
                  <a:schemeClr val="dk1"/>
                </a:solidFill>
                <a:latin typeface="Calibri"/>
                <a:ea typeface="Calibri"/>
                <a:cs typeface="Calibri"/>
                <a:sym typeface="Calibri"/>
              </a:rPr>
              <a:t>e percentage of negative items is: 13.4% </a:t>
            </a:r>
            <a:endParaRPr sz="1600" b="0" i="0" u="none" strike="noStrike" cap="none">
              <a:solidFill>
                <a:schemeClr val="dk1"/>
              </a:solidFill>
              <a:latin typeface="Calibri"/>
              <a:ea typeface="Calibri"/>
              <a:cs typeface="Calibri"/>
              <a:sym typeface="Calibri"/>
            </a:endParaRPr>
          </a:p>
          <a:p>
            <a:pPr marL="457200" marR="0" lvl="0" indent="-317500" algn="l" rtl="0">
              <a:lnSpc>
                <a:spcPct val="100000"/>
              </a:lnSpc>
              <a:spcBef>
                <a:spcPts val="0"/>
              </a:spcBef>
              <a:spcAft>
                <a:spcPts val="0"/>
              </a:spcAft>
              <a:buClr>
                <a:schemeClr val="dk1"/>
              </a:buClr>
              <a:buSzPts val="1400"/>
              <a:buFont typeface="Arial"/>
              <a:buChar char="●"/>
            </a:pPr>
            <a:r>
              <a:rPr lang="en-US" sz="1600" b="0" i="0" u="none" strike="noStrike" cap="none">
                <a:solidFill>
                  <a:schemeClr val="dk1"/>
                </a:solidFill>
                <a:latin typeface="Calibri"/>
                <a:ea typeface="Calibri"/>
                <a:cs typeface="Calibri"/>
                <a:sym typeface="Calibri"/>
              </a:rPr>
              <a:t>The percentage of neutral items is: 57.0% </a:t>
            </a:r>
            <a:endParaRPr sz="1600" b="0" i="0" u="none" strike="noStrike" cap="none">
              <a:solidFill>
                <a:schemeClr val="dk1"/>
              </a:solidFill>
              <a:latin typeface="Calibri"/>
              <a:ea typeface="Calibri"/>
              <a:cs typeface="Calibri"/>
              <a:sym typeface="Calibri"/>
            </a:endParaRPr>
          </a:p>
          <a:p>
            <a:pPr marL="457200" marR="0" lvl="0" indent="-317500" algn="l" rtl="0">
              <a:lnSpc>
                <a:spcPct val="100000"/>
              </a:lnSpc>
              <a:spcBef>
                <a:spcPts val="0"/>
              </a:spcBef>
              <a:spcAft>
                <a:spcPts val="0"/>
              </a:spcAft>
              <a:buClr>
                <a:schemeClr val="dk1"/>
              </a:buClr>
              <a:buSzPts val="1400"/>
              <a:buFont typeface="Arial"/>
              <a:buChar char="●"/>
            </a:pPr>
            <a:r>
              <a:rPr lang="en-US" sz="1600" b="0" i="0" u="none" strike="noStrike" cap="none">
                <a:solidFill>
                  <a:schemeClr val="dk1"/>
                </a:solidFill>
                <a:latin typeface="Calibri"/>
                <a:ea typeface="Calibri"/>
                <a:cs typeface="Calibri"/>
                <a:sym typeface="Calibri"/>
              </a:rPr>
              <a:t>The percentage of positive items is: 27.6%</a:t>
            </a:r>
            <a:endParaRPr sz="16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rgbClr val="000000"/>
              </a:solidFill>
              <a:latin typeface="Calibri"/>
              <a:ea typeface="Calibri"/>
              <a:cs typeface="Calibri"/>
              <a:sym typeface="Calibri"/>
            </a:endParaRPr>
          </a:p>
        </p:txBody>
      </p:sp>
      <p:pic>
        <p:nvPicPr>
          <p:cNvPr id="898" name="Google Shape;898;p48"/>
          <p:cNvPicPr preferRelativeResize="0"/>
          <p:nvPr/>
        </p:nvPicPr>
        <p:blipFill rotWithShape="1">
          <a:blip r:embed="rId3">
            <a:alphaModFix/>
          </a:blip>
          <a:srcRect/>
          <a:stretch/>
        </p:blipFill>
        <p:spPr>
          <a:xfrm>
            <a:off x="722325" y="1993105"/>
            <a:ext cx="4375725" cy="4047212"/>
          </a:xfrm>
          <a:prstGeom prst="rect">
            <a:avLst/>
          </a:prstGeom>
          <a:noFill/>
          <a:ln>
            <a:noFill/>
          </a:ln>
        </p:spPr>
      </p:pic>
      <p:sp>
        <p:nvSpPr>
          <p:cNvPr id="899" name="Google Shape;899;p48"/>
          <p:cNvSpPr txBox="1"/>
          <p:nvPr/>
        </p:nvSpPr>
        <p:spPr>
          <a:xfrm>
            <a:off x="838200" y="1316027"/>
            <a:ext cx="10515600" cy="677078"/>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0F0F0F"/>
                </a:solidFill>
                <a:latin typeface="Calibri"/>
                <a:ea typeface="Calibri"/>
                <a:cs typeface="Calibri"/>
                <a:sym typeface="Calibri"/>
              </a:rPr>
              <a:t>Factual Correctness refers to the ability of these models to generate responses or information that is accurate and true to reality.</a:t>
            </a:r>
            <a:endParaRPr sz="1800" b="0" i="0" u="none" strike="noStrike" cap="none">
              <a:solidFill>
                <a:srgbClr val="000000"/>
              </a:solidFill>
              <a:latin typeface="Calibri"/>
              <a:ea typeface="Calibri"/>
              <a:cs typeface="Calibri"/>
              <a:sym typeface="Calibri"/>
            </a:endParaRPr>
          </a:p>
        </p:txBody>
      </p:sp>
      <p:sp>
        <p:nvSpPr>
          <p:cNvPr id="900" name="Google Shape;900;p48"/>
          <p:cNvSpPr txBox="1"/>
          <p:nvPr/>
        </p:nvSpPr>
        <p:spPr>
          <a:xfrm>
            <a:off x="838200" y="9699"/>
            <a:ext cx="10515600" cy="1325563"/>
          </a:xfrm>
          <a:prstGeom prst="rect">
            <a:avLst/>
          </a:prstGeom>
          <a:noFill/>
          <a:ln>
            <a:noFill/>
          </a:ln>
        </p:spPr>
        <p:txBody>
          <a:bodyPr spcFirstLastPara="1" wrap="square" lIns="91425" tIns="45700" rIns="91425" bIns="45700" anchor="ctr" anchorCtr="0">
            <a:normAutofit/>
          </a:bodyPr>
          <a:lstStyle/>
          <a:p>
            <a:pPr marL="0" marR="0" lvl="0" indent="0" algn="ctr" rtl="0">
              <a:lnSpc>
                <a:spcPct val="90000"/>
              </a:lnSpc>
              <a:spcBef>
                <a:spcPts val="0"/>
              </a:spcBef>
              <a:spcAft>
                <a:spcPts val="0"/>
              </a:spcAft>
              <a:buClr>
                <a:srgbClr val="3F82C4"/>
              </a:buClr>
              <a:buSzPts val="4400"/>
              <a:buFont typeface="Calibri"/>
              <a:buNone/>
            </a:pPr>
            <a:r>
              <a:rPr lang="en-US" sz="4000" b="0" i="0" u="none" strike="noStrike" cap="none">
                <a:solidFill>
                  <a:srgbClr val="4472C4"/>
                </a:solidFill>
                <a:latin typeface="Calibri"/>
                <a:ea typeface="Calibri"/>
                <a:cs typeface="Calibri"/>
                <a:sym typeface="Calibri"/>
              </a:rPr>
              <a:t>Appendix 6: Factual Correctness</a:t>
            </a:r>
            <a:endParaRPr sz="4000" b="0" i="0" u="none" strike="noStrike" cap="none">
              <a:solidFill>
                <a:srgbClr val="3F82C4"/>
              </a:solidFill>
              <a:latin typeface="Calibri"/>
              <a:ea typeface="Calibri"/>
              <a:cs typeface="Calibri"/>
              <a:sym typeface="Calibri"/>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905"/>
        <p:cNvGrpSpPr/>
        <p:nvPr/>
      </p:nvGrpSpPr>
      <p:grpSpPr>
        <a:xfrm>
          <a:off x="0" y="0"/>
          <a:ext cx="0" cy="0"/>
          <a:chOff x="0" y="0"/>
          <a:chExt cx="0" cy="0"/>
        </a:xfrm>
      </p:grpSpPr>
      <p:sp>
        <p:nvSpPr>
          <p:cNvPr id="906" name="Google Shape;906;p49"/>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37</a:t>
            </a:fld>
            <a:endParaRPr/>
          </a:p>
        </p:txBody>
      </p:sp>
      <p:sp>
        <p:nvSpPr>
          <p:cNvPr id="907" name="Google Shape;907;p49"/>
          <p:cNvSpPr txBox="1"/>
          <p:nvPr/>
        </p:nvSpPr>
        <p:spPr>
          <a:xfrm>
            <a:off x="3156300" y="1593305"/>
            <a:ext cx="8197500" cy="4166495"/>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1500"/>
              <a:buFont typeface="Arial"/>
              <a:buNone/>
            </a:pPr>
            <a:r>
              <a:rPr lang="en-US" sz="1500" b="0" i="0" u="none" strike="noStrike" cap="none">
                <a:solidFill>
                  <a:schemeClr val="dk1"/>
                </a:solidFill>
                <a:latin typeface="Arial"/>
                <a:ea typeface="Arial"/>
                <a:cs typeface="Arial"/>
                <a:sym typeface="Arial"/>
              </a:rPr>
              <a:t>1.Train on University of Chicago Medicine data and test on Indiana University data </a:t>
            </a:r>
            <a:endParaRPr sz="1500" b="0" i="0" u="none" strike="noStrike" cap="none">
              <a:solidFill>
                <a:schemeClr val="dk1"/>
              </a:solidFill>
              <a:latin typeface="Arial"/>
              <a:ea typeface="Arial"/>
              <a:cs typeface="Arial"/>
              <a:sym typeface="Arial"/>
            </a:endParaRPr>
          </a:p>
          <a:p>
            <a:pPr marL="0" marR="0" lvl="0" indent="457200" algn="l" rtl="0">
              <a:lnSpc>
                <a:spcPct val="115000"/>
              </a:lnSpc>
              <a:spcBef>
                <a:spcPts val="0"/>
              </a:spcBef>
              <a:spcAft>
                <a:spcPts val="0"/>
              </a:spcAft>
              <a:buClr>
                <a:srgbClr val="000000"/>
              </a:buClr>
              <a:buSzPts val="1500"/>
              <a:buFont typeface="Arial"/>
              <a:buNone/>
            </a:pPr>
            <a:endParaRPr sz="1500" b="0" i="0" u="none" strike="noStrike" cap="none">
              <a:solidFill>
                <a:schemeClr val="dk1"/>
              </a:solidFill>
              <a:latin typeface="Arial"/>
              <a:ea typeface="Arial"/>
              <a:cs typeface="Arial"/>
              <a:sym typeface="Arial"/>
            </a:endParaRPr>
          </a:p>
          <a:p>
            <a:pPr marL="0" marR="0" lvl="0" indent="0" algn="l" rtl="0">
              <a:lnSpc>
                <a:spcPct val="115000"/>
              </a:lnSpc>
              <a:spcBef>
                <a:spcPts val="0"/>
              </a:spcBef>
              <a:spcAft>
                <a:spcPts val="0"/>
              </a:spcAft>
              <a:buClr>
                <a:srgbClr val="000000"/>
              </a:buClr>
              <a:buSzPts val="1500"/>
              <a:buFont typeface="Arial"/>
              <a:buNone/>
            </a:pPr>
            <a:endParaRPr sz="1500" b="0" i="0" u="none" strike="noStrike" cap="none">
              <a:solidFill>
                <a:schemeClr val="dk1"/>
              </a:solidFill>
              <a:latin typeface="Arial"/>
              <a:ea typeface="Arial"/>
              <a:cs typeface="Arial"/>
              <a:sym typeface="Arial"/>
            </a:endParaRPr>
          </a:p>
          <a:p>
            <a:pPr marL="0" marR="0" lvl="0" indent="0" algn="l" rtl="0">
              <a:lnSpc>
                <a:spcPct val="115000"/>
              </a:lnSpc>
              <a:spcBef>
                <a:spcPts val="0"/>
              </a:spcBef>
              <a:spcAft>
                <a:spcPts val="0"/>
              </a:spcAft>
              <a:buClr>
                <a:srgbClr val="000000"/>
              </a:buClr>
              <a:buSzPts val="1500"/>
              <a:buFont typeface="Arial"/>
              <a:buNone/>
            </a:pPr>
            <a:r>
              <a:rPr lang="en-US" sz="1500" b="0" i="0" u="none" strike="noStrike" cap="none">
                <a:solidFill>
                  <a:schemeClr val="dk1"/>
                </a:solidFill>
                <a:latin typeface="Arial"/>
                <a:ea typeface="Arial"/>
                <a:cs typeface="Arial"/>
                <a:sym typeface="Arial"/>
              </a:rPr>
              <a:t>2.Validation with both statistical language metrics and physician logs </a:t>
            </a:r>
            <a:endParaRPr sz="1500" b="0" i="0" u="none" strike="noStrike" cap="none">
              <a:solidFill>
                <a:schemeClr val="dk1"/>
              </a:solidFill>
              <a:latin typeface="Arial"/>
              <a:ea typeface="Arial"/>
              <a:cs typeface="Arial"/>
              <a:sym typeface="Arial"/>
            </a:endParaRPr>
          </a:p>
          <a:p>
            <a:pPr marL="0" marR="0" lvl="0" indent="0" algn="l" rtl="0">
              <a:lnSpc>
                <a:spcPct val="115000"/>
              </a:lnSpc>
              <a:spcBef>
                <a:spcPts val="0"/>
              </a:spcBef>
              <a:spcAft>
                <a:spcPts val="0"/>
              </a:spcAft>
              <a:buClr>
                <a:srgbClr val="000000"/>
              </a:buClr>
              <a:buSzPts val="1500"/>
              <a:buFont typeface="Arial"/>
              <a:buNone/>
            </a:pPr>
            <a:endParaRPr sz="1500" b="0" i="0" u="none" strike="noStrike" cap="none">
              <a:solidFill>
                <a:schemeClr val="dk1"/>
              </a:solidFill>
              <a:latin typeface="Arial"/>
              <a:ea typeface="Arial"/>
              <a:cs typeface="Arial"/>
              <a:sym typeface="Arial"/>
            </a:endParaRPr>
          </a:p>
          <a:p>
            <a:pPr marL="0" marR="0" lvl="0" indent="0" algn="l" rtl="0">
              <a:lnSpc>
                <a:spcPct val="115000"/>
              </a:lnSpc>
              <a:spcBef>
                <a:spcPts val="0"/>
              </a:spcBef>
              <a:spcAft>
                <a:spcPts val="0"/>
              </a:spcAft>
              <a:buClr>
                <a:srgbClr val="000000"/>
              </a:buClr>
              <a:buSzPts val="1500"/>
              <a:buFont typeface="Arial"/>
              <a:buNone/>
            </a:pPr>
            <a:endParaRPr sz="1500" b="0" i="0" u="none" strike="noStrike" cap="none">
              <a:solidFill>
                <a:schemeClr val="dk1"/>
              </a:solidFill>
              <a:latin typeface="Arial"/>
              <a:ea typeface="Arial"/>
              <a:cs typeface="Arial"/>
              <a:sym typeface="Arial"/>
            </a:endParaRPr>
          </a:p>
          <a:p>
            <a:pPr marL="0" marR="0" lvl="0" indent="0" algn="l" rtl="0">
              <a:lnSpc>
                <a:spcPct val="115000"/>
              </a:lnSpc>
              <a:spcBef>
                <a:spcPts val="0"/>
              </a:spcBef>
              <a:spcAft>
                <a:spcPts val="0"/>
              </a:spcAft>
              <a:buClr>
                <a:srgbClr val="000000"/>
              </a:buClr>
              <a:buSzPts val="1500"/>
              <a:buFont typeface="Arial"/>
              <a:buNone/>
            </a:pPr>
            <a:r>
              <a:rPr lang="en-US" sz="1500" b="0" i="0" u="none" strike="noStrike" cap="none">
                <a:solidFill>
                  <a:schemeClr val="dk1"/>
                </a:solidFill>
                <a:latin typeface="Arial"/>
                <a:ea typeface="Arial"/>
                <a:cs typeface="Arial"/>
                <a:sym typeface="Arial"/>
              </a:rPr>
              <a:t>3.Fine-tune for some physician personas and predictions adjusted with patients’ clinical history </a:t>
            </a:r>
            <a:endParaRPr sz="1500" b="0" i="0" u="none" strike="noStrike" cap="none">
              <a:solidFill>
                <a:schemeClr val="dk1"/>
              </a:solidFill>
              <a:latin typeface="Arial"/>
              <a:ea typeface="Arial"/>
              <a:cs typeface="Arial"/>
              <a:sym typeface="Arial"/>
            </a:endParaRPr>
          </a:p>
          <a:p>
            <a:pPr marL="0" marR="0" lvl="0" indent="0" algn="l" rtl="0">
              <a:lnSpc>
                <a:spcPct val="115000"/>
              </a:lnSpc>
              <a:spcBef>
                <a:spcPts val="0"/>
              </a:spcBef>
              <a:spcAft>
                <a:spcPts val="0"/>
              </a:spcAft>
              <a:buClr>
                <a:srgbClr val="000000"/>
              </a:buClr>
              <a:buSzPts val="1500"/>
              <a:buFont typeface="Arial"/>
              <a:buNone/>
            </a:pPr>
            <a:endParaRPr sz="1500" b="0" i="0" u="none" strike="noStrike" cap="none">
              <a:solidFill>
                <a:schemeClr val="dk1"/>
              </a:solidFill>
              <a:latin typeface="Arial"/>
              <a:ea typeface="Arial"/>
              <a:cs typeface="Arial"/>
              <a:sym typeface="Arial"/>
            </a:endParaRPr>
          </a:p>
          <a:p>
            <a:pPr marL="0" marR="0" lvl="0" indent="0" algn="l" rtl="0">
              <a:lnSpc>
                <a:spcPct val="115000"/>
              </a:lnSpc>
              <a:spcBef>
                <a:spcPts val="0"/>
              </a:spcBef>
              <a:spcAft>
                <a:spcPts val="0"/>
              </a:spcAft>
              <a:buClr>
                <a:srgbClr val="000000"/>
              </a:buClr>
              <a:buSzPts val="1500"/>
              <a:buFont typeface="Arial"/>
              <a:buNone/>
            </a:pPr>
            <a:endParaRPr sz="1500" b="0" i="0" u="none" strike="noStrike" cap="none">
              <a:solidFill>
                <a:schemeClr val="dk1"/>
              </a:solidFill>
              <a:latin typeface="Arial"/>
              <a:ea typeface="Arial"/>
              <a:cs typeface="Arial"/>
              <a:sym typeface="Arial"/>
            </a:endParaRPr>
          </a:p>
          <a:p>
            <a:pPr marL="0" marR="0" lvl="0" indent="0" algn="l" rtl="0">
              <a:lnSpc>
                <a:spcPct val="115000"/>
              </a:lnSpc>
              <a:spcBef>
                <a:spcPts val="0"/>
              </a:spcBef>
              <a:spcAft>
                <a:spcPts val="0"/>
              </a:spcAft>
              <a:buClr>
                <a:srgbClr val="000000"/>
              </a:buClr>
              <a:buSzPts val="1500"/>
              <a:buFont typeface="Arial"/>
              <a:buNone/>
            </a:pPr>
            <a:r>
              <a:rPr lang="en-US" sz="1500" b="0" i="0" u="none" strike="noStrike" cap="none">
                <a:solidFill>
                  <a:schemeClr val="dk1"/>
                </a:solidFill>
                <a:latin typeface="Arial"/>
                <a:ea typeface="Arial"/>
                <a:cs typeface="Arial"/>
                <a:sym typeface="Arial"/>
              </a:rPr>
              <a:t>4.Develop Proprietary embeddings for different institutions and second attention mechanism for medical language processing </a:t>
            </a:r>
            <a:endParaRPr sz="1500" b="0" i="0" u="none" strike="noStrike" cap="none">
              <a:solidFill>
                <a:schemeClr val="dk1"/>
              </a:solidFill>
              <a:latin typeface="Arial"/>
              <a:ea typeface="Arial"/>
              <a:cs typeface="Arial"/>
              <a:sym typeface="Arial"/>
            </a:endParaRPr>
          </a:p>
          <a:p>
            <a:pPr marL="0" marR="0" lvl="0" indent="0" algn="l" rtl="0">
              <a:lnSpc>
                <a:spcPct val="115000"/>
              </a:lnSpc>
              <a:spcBef>
                <a:spcPts val="0"/>
              </a:spcBef>
              <a:spcAft>
                <a:spcPts val="0"/>
              </a:spcAft>
              <a:buClr>
                <a:srgbClr val="000000"/>
              </a:buClr>
              <a:buSzPts val="1500"/>
              <a:buFont typeface="Arial"/>
              <a:buNone/>
            </a:pPr>
            <a:endParaRPr sz="1500" b="0" i="0" u="none" strike="noStrike" cap="none">
              <a:solidFill>
                <a:schemeClr val="dk1"/>
              </a:solidFill>
              <a:latin typeface="Arial"/>
              <a:ea typeface="Arial"/>
              <a:cs typeface="Arial"/>
              <a:sym typeface="Arial"/>
            </a:endParaRPr>
          </a:p>
          <a:p>
            <a:pPr marL="0" marR="0" lvl="0" indent="0" algn="l" rtl="0">
              <a:lnSpc>
                <a:spcPct val="115000"/>
              </a:lnSpc>
              <a:spcBef>
                <a:spcPts val="0"/>
              </a:spcBef>
              <a:spcAft>
                <a:spcPts val="0"/>
              </a:spcAft>
              <a:buClr>
                <a:srgbClr val="000000"/>
              </a:buClr>
              <a:buSzPts val="1500"/>
              <a:buFont typeface="Arial"/>
              <a:buNone/>
            </a:pPr>
            <a:endParaRPr sz="1500" b="0" i="0" u="none" strike="noStrike" cap="none">
              <a:solidFill>
                <a:schemeClr val="dk1"/>
              </a:solidFill>
              <a:latin typeface="Arial"/>
              <a:ea typeface="Arial"/>
              <a:cs typeface="Arial"/>
              <a:sym typeface="Arial"/>
            </a:endParaRPr>
          </a:p>
          <a:p>
            <a:pPr marL="0" marR="0" lvl="0" indent="0" algn="l" rtl="0">
              <a:lnSpc>
                <a:spcPct val="115000"/>
              </a:lnSpc>
              <a:spcBef>
                <a:spcPts val="0"/>
              </a:spcBef>
              <a:spcAft>
                <a:spcPts val="0"/>
              </a:spcAft>
              <a:buClr>
                <a:srgbClr val="000000"/>
              </a:buClr>
              <a:buSzPts val="1500"/>
              <a:buFont typeface="Arial"/>
              <a:buNone/>
            </a:pPr>
            <a:r>
              <a:rPr lang="en-US" sz="1500" b="0" i="0" u="none" strike="noStrike" cap="none">
                <a:solidFill>
                  <a:schemeClr val="dk1"/>
                </a:solidFill>
                <a:latin typeface="Arial"/>
                <a:ea typeface="Arial"/>
                <a:cs typeface="Arial"/>
                <a:sym typeface="Arial"/>
              </a:rPr>
              <a:t>5.Adaptation to various deployment options including cloud and on-prem </a:t>
            </a:r>
            <a:endParaRPr sz="1500" b="0" i="0" u="none" strike="noStrike" cap="none">
              <a:solidFill>
                <a:schemeClr val="dk1"/>
              </a:solidFill>
              <a:latin typeface="Arial"/>
              <a:ea typeface="Arial"/>
              <a:cs typeface="Arial"/>
              <a:sym typeface="Arial"/>
            </a:endParaRPr>
          </a:p>
          <a:p>
            <a:pPr marL="0" marR="0" lvl="0" indent="457200" algn="l" rtl="0">
              <a:lnSpc>
                <a:spcPct val="115000"/>
              </a:lnSpc>
              <a:spcBef>
                <a:spcPts val="0"/>
              </a:spcBef>
              <a:spcAft>
                <a:spcPts val="0"/>
              </a:spcAft>
              <a:buClr>
                <a:srgbClr val="000000"/>
              </a:buClr>
              <a:buSzPts val="1500"/>
              <a:buFont typeface="Arial"/>
              <a:buNone/>
            </a:pPr>
            <a:endParaRPr sz="1500" b="0" i="0" u="none" strike="noStrike" cap="none">
              <a:solidFill>
                <a:schemeClr val="dk1"/>
              </a:solidFill>
              <a:latin typeface="Arial"/>
              <a:ea typeface="Arial"/>
              <a:cs typeface="Arial"/>
              <a:sym typeface="Arial"/>
            </a:endParaRPr>
          </a:p>
        </p:txBody>
      </p:sp>
      <p:pic>
        <p:nvPicPr>
          <p:cNvPr id="908" name="Google Shape;908;p49"/>
          <p:cNvPicPr preferRelativeResize="0"/>
          <p:nvPr/>
        </p:nvPicPr>
        <p:blipFill rotWithShape="1">
          <a:blip r:embed="rId3">
            <a:alphaModFix/>
          </a:blip>
          <a:srcRect/>
          <a:stretch/>
        </p:blipFill>
        <p:spPr>
          <a:xfrm>
            <a:off x="1055975" y="1462455"/>
            <a:ext cx="1885295" cy="689250"/>
          </a:xfrm>
          <a:prstGeom prst="rect">
            <a:avLst/>
          </a:prstGeom>
          <a:noFill/>
          <a:ln>
            <a:noFill/>
          </a:ln>
        </p:spPr>
      </p:pic>
      <p:pic>
        <p:nvPicPr>
          <p:cNvPr id="909" name="Google Shape;909;p49"/>
          <p:cNvPicPr preferRelativeResize="0"/>
          <p:nvPr/>
        </p:nvPicPr>
        <p:blipFill rotWithShape="1">
          <a:blip r:embed="rId4">
            <a:alphaModFix/>
          </a:blip>
          <a:srcRect/>
          <a:stretch/>
        </p:blipFill>
        <p:spPr>
          <a:xfrm>
            <a:off x="990600" y="2151705"/>
            <a:ext cx="2065941" cy="845684"/>
          </a:xfrm>
          <a:prstGeom prst="rect">
            <a:avLst/>
          </a:prstGeom>
          <a:noFill/>
          <a:ln>
            <a:noFill/>
          </a:ln>
        </p:spPr>
      </p:pic>
      <p:pic>
        <p:nvPicPr>
          <p:cNvPr id="910" name="Google Shape;910;p49"/>
          <p:cNvPicPr preferRelativeResize="0"/>
          <p:nvPr/>
        </p:nvPicPr>
        <p:blipFill rotWithShape="1">
          <a:blip r:embed="rId5">
            <a:alphaModFix/>
          </a:blip>
          <a:srcRect/>
          <a:stretch/>
        </p:blipFill>
        <p:spPr>
          <a:xfrm>
            <a:off x="1037702" y="4847180"/>
            <a:ext cx="1740525" cy="724425"/>
          </a:xfrm>
          <a:prstGeom prst="rect">
            <a:avLst/>
          </a:prstGeom>
          <a:noFill/>
          <a:ln>
            <a:noFill/>
          </a:ln>
        </p:spPr>
      </p:pic>
      <p:pic>
        <p:nvPicPr>
          <p:cNvPr id="911" name="Google Shape;911;p49"/>
          <p:cNvPicPr preferRelativeResize="0"/>
          <p:nvPr/>
        </p:nvPicPr>
        <p:blipFill rotWithShape="1">
          <a:blip r:embed="rId6">
            <a:alphaModFix/>
          </a:blip>
          <a:srcRect/>
          <a:stretch/>
        </p:blipFill>
        <p:spPr>
          <a:xfrm>
            <a:off x="1083156" y="3020743"/>
            <a:ext cx="1756800" cy="672000"/>
          </a:xfrm>
          <a:prstGeom prst="rect">
            <a:avLst/>
          </a:prstGeom>
          <a:noFill/>
          <a:ln>
            <a:noFill/>
          </a:ln>
        </p:spPr>
      </p:pic>
      <p:pic>
        <p:nvPicPr>
          <p:cNvPr id="912" name="Google Shape;912;p49"/>
          <p:cNvPicPr preferRelativeResize="0"/>
          <p:nvPr/>
        </p:nvPicPr>
        <p:blipFill rotWithShape="1">
          <a:blip r:embed="rId7">
            <a:alphaModFix/>
          </a:blip>
          <a:srcRect/>
          <a:stretch/>
        </p:blipFill>
        <p:spPr>
          <a:xfrm>
            <a:off x="1083156" y="3844534"/>
            <a:ext cx="1756800" cy="724430"/>
          </a:xfrm>
          <a:prstGeom prst="rect">
            <a:avLst/>
          </a:prstGeom>
          <a:noFill/>
          <a:ln>
            <a:noFill/>
          </a:ln>
        </p:spPr>
      </p:pic>
      <p:sp>
        <p:nvSpPr>
          <p:cNvPr id="913" name="Google Shape;913;p49"/>
          <p:cNvSpPr txBox="1">
            <a:spLocks noGrp="1"/>
          </p:cNvSpPr>
          <p:nvPr>
            <p:ph type="title"/>
          </p:nvPr>
        </p:nvSpPr>
        <p:spPr>
          <a:xfrm>
            <a:off x="838200" y="1871"/>
            <a:ext cx="10515600" cy="13257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1800"/>
              <a:buNone/>
            </a:pPr>
            <a:r>
              <a:rPr lang="en-US" sz="4000">
                <a:solidFill>
                  <a:srgbClr val="4472C4"/>
                </a:solidFill>
              </a:rPr>
              <a:t>Appendix 7: Challenges &amp; methods to overcome</a:t>
            </a:r>
            <a:endParaRPr sz="4000">
              <a:solidFill>
                <a:srgbClr val="4472C4"/>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918"/>
        <p:cNvGrpSpPr/>
        <p:nvPr/>
      </p:nvGrpSpPr>
      <p:grpSpPr>
        <a:xfrm>
          <a:off x="0" y="0"/>
          <a:ext cx="0" cy="0"/>
          <a:chOff x="0" y="0"/>
          <a:chExt cx="0" cy="0"/>
        </a:xfrm>
      </p:grpSpPr>
      <p:sp>
        <p:nvSpPr>
          <p:cNvPr id="919" name="Google Shape;919;p50"/>
          <p:cNvSpPr txBox="1">
            <a:spLocks noGrp="1"/>
          </p:cNvSpPr>
          <p:nvPr>
            <p:ph type="title"/>
          </p:nvPr>
        </p:nvSpPr>
        <p:spPr>
          <a:xfrm>
            <a:off x="838200" y="1871"/>
            <a:ext cx="10515600" cy="13257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1800"/>
              <a:buNone/>
            </a:pPr>
            <a:r>
              <a:rPr lang="en-US" sz="4000">
                <a:solidFill>
                  <a:srgbClr val="4472C4"/>
                </a:solidFill>
              </a:rPr>
              <a:t>Appendix 8: Data bias and ethics discussion</a:t>
            </a:r>
            <a:endParaRPr sz="4000">
              <a:solidFill>
                <a:srgbClr val="4472C4"/>
              </a:solidFill>
            </a:endParaRPr>
          </a:p>
        </p:txBody>
      </p:sp>
      <p:sp>
        <p:nvSpPr>
          <p:cNvPr id="920" name="Google Shape;920;p50"/>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38</a:t>
            </a:fld>
            <a:endParaRPr/>
          </a:p>
        </p:txBody>
      </p:sp>
      <p:sp>
        <p:nvSpPr>
          <p:cNvPr id="921" name="Google Shape;921;p50"/>
          <p:cNvSpPr/>
          <p:nvPr/>
        </p:nvSpPr>
        <p:spPr>
          <a:xfrm>
            <a:off x="1120583" y="5734119"/>
            <a:ext cx="2286000" cy="642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Calibri"/>
                <a:ea typeface="Calibri"/>
                <a:cs typeface="Calibri"/>
                <a:sym typeface="Calibri"/>
              </a:rPr>
              <a:t>Ensure diversity and completeness in data</a:t>
            </a:r>
            <a:endParaRPr sz="1400" b="0" i="0" u="none" strike="noStrike" cap="none">
              <a:solidFill>
                <a:srgbClr val="000000"/>
              </a:solidFill>
              <a:latin typeface="Calibri"/>
              <a:ea typeface="Calibri"/>
              <a:cs typeface="Calibri"/>
              <a:sym typeface="Calibri"/>
            </a:endParaRPr>
          </a:p>
        </p:txBody>
      </p:sp>
      <p:sp>
        <p:nvSpPr>
          <p:cNvPr id="922" name="Google Shape;922;p50"/>
          <p:cNvSpPr/>
          <p:nvPr/>
        </p:nvSpPr>
        <p:spPr>
          <a:xfrm>
            <a:off x="3698087" y="5734119"/>
            <a:ext cx="2286000" cy="642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Calibri"/>
                <a:ea typeface="Calibri"/>
                <a:cs typeface="Calibri"/>
                <a:sym typeface="Calibri"/>
              </a:rPr>
              <a:t>Implement model validation on different datasets</a:t>
            </a:r>
            <a:endParaRPr sz="1400" b="0" i="0" u="none" strike="noStrike" cap="none">
              <a:solidFill>
                <a:srgbClr val="000000"/>
              </a:solidFill>
              <a:latin typeface="Calibri"/>
              <a:ea typeface="Calibri"/>
              <a:cs typeface="Calibri"/>
              <a:sym typeface="Calibri"/>
            </a:endParaRPr>
          </a:p>
        </p:txBody>
      </p:sp>
      <p:sp>
        <p:nvSpPr>
          <p:cNvPr id="923" name="Google Shape;923;p50"/>
          <p:cNvSpPr/>
          <p:nvPr/>
        </p:nvSpPr>
        <p:spPr>
          <a:xfrm>
            <a:off x="6275591" y="5734119"/>
            <a:ext cx="2286000" cy="642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1100"/>
              <a:buFont typeface="Arial"/>
              <a:buNone/>
            </a:pPr>
            <a:r>
              <a:rPr lang="en-US" sz="1400" b="0" i="0" u="none" strike="noStrike" cap="none">
                <a:solidFill>
                  <a:srgbClr val="0F0F0F"/>
                </a:solidFill>
                <a:latin typeface="Calibri"/>
                <a:ea typeface="Calibri"/>
                <a:cs typeface="Calibri"/>
                <a:sym typeface="Calibri"/>
              </a:rPr>
              <a:t>Engage with healthcare professionals and potentially patients</a:t>
            </a:r>
            <a:endParaRPr sz="1600" b="0" i="0" u="none" strike="noStrike" cap="none">
              <a:solidFill>
                <a:srgbClr val="000000"/>
              </a:solidFill>
              <a:latin typeface="Calibri"/>
              <a:ea typeface="Calibri"/>
              <a:cs typeface="Calibri"/>
              <a:sym typeface="Calibri"/>
            </a:endParaRPr>
          </a:p>
        </p:txBody>
      </p:sp>
      <p:sp>
        <p:nvSpPr>
          <p:cNvPr id="924" name="Google Shape;924;p50"/>
          <p:cNvSpPr/>
          <p:nvPr/>
        </p:nvSpPr>
        <p:spPr>
          <a:xfrm>
            <a:off x="8853096" y="5734119"/>
            <a:ext cx="2286000" cy="642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1100"/>
              <a:buFont typeface="Arial"/>
              <a:buNone/>
            </a:pPr>
            <a:r>
              <a:rPr lang="en-US" sz="1400" b="0" i="0" u="none" strike="noStrike" cap="none">
                <a:solidFill>
                  <a:schemeClr val="dk1"/>
                </a:solidFill>
                <a:latin typeface="Calibri"/>
                <a:ea typeface="Calibri"/>
                <a:cs typeface="Calibri"/>
                <a:sym typeface="Calibri"/>
              </a:rPr>
              <a:t>Continuously monitor and update the model</a:t>
            </a:r>
            <a:endParaRPr sz="1400" b="0" i="0" u="none" strike="noStrike" cap="none">
              <a:solidFill>
                <a:srgbClr val="0F0F0F"/>
              </a:solidFill>
              <a:latin typeface="Calibri"/>
              <a:ea typeface="Calibri"/>
              <a:cs typeface="Calibri"/>
              <a:sym typeface="Calibri"/>
            </a:endParaRPr>
          </a:p>
        </p:txBody>
      </p:sp>
      <p:grpSp>
        <p:nvGrpSpPr>
          <p:cNvPr id="925" name="Google Shape;925;p50"/>
          <p:cNvGrpSpPr/>
          <p:nvPr/>
        </p:nvGrpSpPr>
        <p:grpSpPr>
          <a:xfrm>
            <a:off x="1120583" y="1589825"/>
            <a:ext cx="10148502" cy="642600"/>
            <a:chOff x="1020375" y="1589825"/>
            <a:chExt cx="10148502" cy="642600"/>
          </a:xfrm>
        </p:grpSpPr>
        <p:sp>
          <p:nvSpPr>
            <p:cNvPr id="926" name="Google Shape;926;p50"/>
            <p:cNvSpPr/>
            <p:nvPr/>
          </p:nvSpPr>
          <p:spPr>
            <a:xfrm>
              <a:off x="1020375" y="1589825"/>
              <a:ext cx="1956600" cy="642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Calibri"/>
                  <a:ea typeface="Calibri"/>
                  <a:cs typeface="Calibri"/>
                  <a:sym typeface="Calibri"/>
                </a:rPr>
                <a:t>Historical Bias</a:t>
              </a:r>
              <a:endParaRPr sz="1400" b="0" i="0" u="none" strike="noStrike" cap="none">
                <a:solidFill>
                  <a:srgbClr val="000000"/>
                </a:solidFill>
                <a:latin typeface="Calibri"/>
                <a:ea typeface="Calibri"/>
                <a:cs typeface="Calibri"/>
                <a:sym typeface="Calibri"/>
              </a:endParaRPr>
            </a:p>
          </p:txBody>
        </p:sp>
        <p:sp>
          <p:nvSpPr>
            <p:cNvPr id="927" name="Google Shape;927;p50"/>
            <p:cNvSpPr txBox="1"/>
            <p:nvPr/>
          </p:nvSpPr>
          <p:spPr>
            <a:xfrm>
              <a:off x="7785597" y="1589825"/>
              <a:ext cx="3383280" cy="553968"/>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F0F0F"/>
                  </a:solidFill>
                  <a:latin typeface="Calibri"/>
                  <a:ea typeface="Calibri"/>
                  <a:cs typeface="Calibri"/>
                  <a:sym typeface="Calibri"/>
                </a:rPr>
                <a:t>The risk of perpetuating historical stereotypes or inaccuracies present in medical data.</a:t>
              </a:r>
              <a:endParaRPr sz="1400" b="0" i="0" u="none" strike="noStrike" cap="none">
                <a:solidFill>
                  <a:srgbClr val="000000"/>
                </a:solidFill>
                <a:latin typeface="Calibri"/>
                <a:ea typeface="Calibri"/>
                <a:cs typeface="Calibri"/>
                <a:sym typeface="Calibri"/>
              </a:endParaRPr>
            </a:p>
          </p:txBody>
        </p:sp>
        <p:sp>
          <p:nvSpPr>
            <p:cNvPr id="928" name="Google Shape;928;p50"/>
            <p:cNvSpPr txBox="1"/>
            <p:nvPr/>
          </p:nvSpPr>
          <p:spPr>
            <a:xfrm>
              <a:off x="3600500" y="1589825"/>
              <a:ext cx="3990273" cy="553968"/>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F0F0F"/>
                  </a:solidFill>
                  <a:latin typeface="Calibri"/>
                  <a:ea typeface="Calibri"/>
                  <a:cs typeface="Calibri"/>
                  <a:sym typeface="Calibri"/>
                </a:rPr>
                <a:t>Arises even if data is perfectly measured and sampled, reflecting existing societal stereotypes in datasets</a:t>
              </a:r>
              <a:endParaRPr sz="1400" b="0" i="0" u="none" strike="noStrike" cap="none">
                <a:solidFill>
                  <a:srgbClr val="000000"/>
                </a:solidFill>
                <a:latin typeface="Calibri"/>
                <a:ea typeface="Calibri"/>
                <a:cs typeface="Calibri"/>
                <a:sym typeface="Calibri"/>
              </a:endParaRPr>
            </a:p>
          </p:txBody>
        </p:sp>
      </p:grpSp>
      <p:grpSp>
        <p:nvGrpSpPr>
          <p:cNvPr id="929" name="Google Shape;929;p50"/>
          <p:cNvGrpSpPr/>
          <p:nvPr/>
        </p:nvGrpSpPr>
        <p:grpSpPr>
          <a:xfrm>
            <a:off x="1120583" y="2305149"/>
            <a:ext cx="10148505" cy="738901"/>
            <a:chOff x="1020375" y="2448137"/>
            <a:chExt cx="10148505" cy="738901"/>
          </a:xfrm>
        </p:grpSpPr>
        <p:sp>
          <p:nvSpPr>
            <p:cNvPr id="930" name="Google Shape;930;p50"/>
            <p:cNvSpPr/>
            <p:nvPr/>
          </p:nvSpPr>
          <p:spPr>
            <a:xfrm>
              <a:off x="1020375" y="2448137"/>
              <a:ext cx="1956600" cy="738633"/>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Calibri"/>
                  <a:ea typeface="Calibri"/>
                  <a:cs typeface="Calibri"/>
                  <a:sym typeface="Calibri"/>
                </a:rPr>
                <a:t>Representation Bias</a:t>
              </a:r>
              <a:endParaRPr sz="1400" b="0" i="0" u="none" strike="noStrike" cap="none">
                <a:solidFill>
                  <a:srgbClr val="000000"/>
                </a:solidFill>
                <a:latin typeface="Calibri"/>
                <a:ea typeface="Calibri"/>
                <a:cs typeface="Calibri"/>
                <a:sym typeface="Calibri"/>
              </a:endParaRPr>
            </a:p>
          </p:txBody>
        </p:sp>
        <p:sp>
          <p:nvSpPr>
            <p:cNvPr id="931" name="Google Shape;931;p50"/>
            <p:cNvSpPr txBox="1"/>
            <p:nvPr/>
          </p:nvSpPr>
          <p:spPr>
            <a:xfrm>
              <a:off x="7785600" y="2448138"/>
              <a:ext cx="3383280" cy="553968"/>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F0F0F"/>
                  </a:solidFill>
                  <a:latin typeface="Calibri"/>
                  <a:ea typeface="Calibri"/>
                  <a:cs typeface="Calibri"/>
                  <a:sym typeface="Calibri"/>
                </a:rPr>
                <a:t>Occurs when the dataset does not adequately represent the diversity of the patient population</a:t>
              </a:r>
              <a:endParaRPr sz="1200" b="0" i="0" u="none" strike="noStrike" cap="none">
                <a:solidFill>
                  <a:srgbClr val="0F0F0F"/>
                </a:solidFill>
                <a:latin typeface="Calibri"/>
                <a:ea typeface="Calibri"/>
                <a:cs typeface="Calibri"/>
                <a:sym typeface="Calibri"/>
              </a:endParaRPr>
            </a:p>
          </p:txBody>
        </p:sp>
        <p:sp>
          <p:nvSpPr>
            <p:cNvPr id="932" name="Google Shape;932;p50"/>
            <p:cNvSpPr txBox="1"/>
            <p:nvPr/>
          </p:nvSpPr>
          <p:spPr>
            <a:xfrm>
              <a:off x="3600500" y="2448138"/>
              <a:ext cx="3990273" cy="7389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F0F0F"/>
                  </a:solidFill>
                  <a:latin typeface="Calibri"/>
                  <a:ea typeface="Calibri"/>
                  <a:cs typeface="Calibri"/>
                  <a:sym typeface="Calibri"/>
                </a:rPr>
                <a:t>Occurs when the development sample under-represents part of the population, leading to failures in generalization for certain subsets</a:t>
              </a:r>
              <a:endParaRPr sz="1400" b="0" i="0" u="none" strike="noStrike" cap="none">
                <a:solidFill>
                  <a:srgbClr val="000000"/>
                </a:solidFill>
                <a:latin typeface="Calibri"/>
                <a:ea typeface="Calibri"/>
                <a:cs typeface="Calibri"/>
                <a:sym typeface="Calibri"/>
              </a:endParaRPr>
            </a:p>
          </p:txBody>
        </p:sp>
      </p:grpSp>
      <p:grpSp>
        <p:nvGrpSpPr>
          <p:cNvPr id="933" name="Google Shape;933;p50"/>
          <p:cNvGrpSpPr/>
          <p:nvPr/>
        </p:nvGrpSpPr>
        <p:grpSpPr>
          <a:xfrm>
            <a:off x="1120583" y="3116774"/>
            <a:ext cx="10148505" cy="923400"/>
            <a:chOff x="1020375" y="3233850"/>
            <a:chExt cx="10148505" cy="923400"/>
          </a:xfrm>
        </p:grpSpPr>
        <p:sp>
          <p:nvSpPr>
            <p:cNvPr id="934" name="Google Shape;934;p50"/>
            <p:cNvSpPr/>
            <p:nvPr/>
          </p:nvSpPr>
          <p:spPr>
            <a:xfrm>
              <a:off x="1020375" y="3233850"/>
              <a:ext cx="1956600" cy="87905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Calibri"/>
                  <a:ea typeface="Calibri"/>
                  <a:cs typeface="Calibri"/>
                  <a:sym typeface="Calibri"/>
                </a:rPr>
                <a:t>Aggregation Bias</a:t>
              </a:r>
              <a:endParaRPr sz="1400" b="0" i="0" u="none" strike="noStrike" cap="none">
                <a:solidFill>
                  <a:srgbClr val="000000"/>
                </a:solidFill>
                <a:latin typeface="Calibri"/>
                <a:ea typeface="Calibri"/>
                <a:cs typeface="Calibri"/>
                <a:sym typeface="Calibri"/>
              </a:endParaRPr>
            </a:p>
          </p:txBody>
        </p:sp>
        <p:sp>
          <p:nvSpPr>
            <p:cNvPr id="935" name="Google Shape;935;p50"/>
            <p:cNvSpPr txBox="1"/>
            <p:nvPr/>
          </p:nvSpPr>
          <p:spPr>
            <a:xfrm>
              <a:off x="7785600" y="3233850"/>
              <a:ext cx="3383280" cy="7389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F0F0F"/>
                  </a:solidFill>
                  <a:latin typeface="Calibri"/>
                  <a:ea typeface="Calibri"/>
                  <a:cs typeface="Calibri"/>
                  <a:sym typeface="Calibri"/>
                </a:rPr>
                <a:t>The challenge of creating models that are applicable to varied medical scenarios and patient groups without losing specificity</a:t>
              </a:r>
              <a:endParaRPr sz="1400" b="0" i="0" u="none" strike="noStrike" cap="none">
                <a:solidFill>
                  <a:srgbClr val="000000"/>
                </a:solidFill>
                <a:latin typeface="Calibri"/>
                <a:ea typeface="Calibri"/>
                <a:cs typeface="Calibri"/>
                <a:sym typeface="Calibri"/>
              </a:endParaRPr>
            </a:p>
          </p:txBody>
        </p:sp>
        <p:sp>
          <p:nvSpPr>
            <p:cNvPr id="936" name="Google Shape;936;p50"/>
            <p:cNvSpPr txBox="1"/>
            <p:nvPr/>
          </p:nvSpPr>
          <p:spPr>
            <a:xfrm>
              <a:off x="3600500" y="3233850"/>
              <a:ext cx="3990273" cy="923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F0F0F"/>
                  </a:solidFill>
                  <a:latin typeface="Calibri"/>
                  <a:ea typeface="Calibri"/>
                  <a:cs typeface="Calibri"/>
                  <a:sym typeface="Calibri"/>
                </a:rPr>
                <a:t>A "one-size-fits-all" approach that overlooks underlying groups or types in the data, potentially leading to a model that is suboptimal for any group or biased towards the dominant population​</a:t>
              </a:r>
              <a:endParaRPr sz="1400" b="0" i="0" u="none" strike="noStrike" cap="none">
                <a:solidFill>
                  <a:srgbClr val="000000"/>
                </a:solidFill>
                <a:latin typeface="Calibri"/>
                <a:ea typeface="Calibri"/>
                <a:cs typeface="Calibri"/>
                <a:sym typeface="Calibri"/>
              </a:endParaRPr>
            </a:p>
          </p:txBody>
        </p:sp>
      </p:grpSp>
      <p:sp>
        <p:nvSpPr>
          <p:cNvPr id="937" name="Google Shape;937;p50"/>
          <p:cNvSpPr txBox="1"/>
          <p:nvPr/>
        </p:nvSpPr>
        <p:spPr>
          <a:xfrm>
            <a:off x="3700708" y="1268675"/>
            <a:ext cx="3990273" cy="3693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200" b="1" i="0" u="none" strike="noStrike" cap="none">
                <a:solidFill>
                  <a:srgbClr val="0F0F0F"/>
                </a:solidFill>
                <a:latin typeface="Calibri"/>
                <a:ea typeface="Calibri"/>
                <a:cs typeface="Calibri"/>
                <a:sym typeface="Calibri"/>
              </a:rPr>
              <a:t>Definition</a:t>
            </a:r>
            <a:endParaRPr sz="1400" b="1" i="0" u="none" strike="noStrike" cap="none">
              <a:solidFill>
                <a:srgbClr val="000000"/>
              </a:solidFill>
              <a:latin typeface="Calibri"/>
              <a:ea typeface="Calibri"/>
              <a:cs typeface="Calibri"/>
              <a:sym typeface="Calibri"/>
            </a:endParaRPr>
          </a:p>
        </p:txBody>
      </p:sp>
      <p:sp>
        <p:nvSpPr>
          <p:cNvPr id="938" name="Google Shape;938;p50"/>
          <p:cNvSpPr txBox="1"/>
          <p:nvPr/>
        </p:nvSpPr>
        <p:spPr>
          <a:xfrm>
            <a:off x="7885806" y="1268675"/>
            <a:ext cx="3383280" cy="3693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200" b="1" i="0" u="none" strike="noStrike" cap="none">
                <a:solidFill>
                  <a:srgbClr val="0F0F0F"/>
                </a:solidFill>
                <a:latin typeface="Calibri"/>
                <a:ea typeface="Calibri"/>
                <a:cs typeface="Calibri"/>
                <a:sym typeface="Calibri"/>
              </a:rPr>
              <a:t>In our project:</a:t>
            </a:r>
            <a:endParaRPr sz="1400" b="1" i="0" u="none" strike="noStrike" cap="none">
              <a:solidFill>
                <a:srgbClr val="000000"/>
              </a:solidFill>
              <a:latin typeface="Calibri"/>
              <a:ea typeface="Calibri"/>
              <a:cs typeface="Calibri"/>
              <a:sym typeface="Calibri"/>
            </a:endParaRPr>
          </a:p>
        </p:txBody>
      </p:sp>
      <p:sp>
        <p:nvSpPr>
          <p:cNvPr id="939" name="Google Shape;939;p50"/>
          <p:cNvSpPr txBox="1"/>
          <p:nvPr/>
        </p:nvSpPr>
        <p:spPr>
          <a:xfrm>
            <a:off x="1525883" y="1268675"/>
            <a:ext cx="1146000" cy="3693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200" b="1" i="0" u="none" strike="noStrike" cap="none">
                <a:solidFill>
                  <a:srgbClr val="0F0F0F"/>
                </a:solidFill>
                <a:latin typeface="Calibri"/>
                <a:ea typeface="Calibri"/>
                <a:cs typeface="Calibri"/>
                <a:sym typeface="Calibri"/>
              </a:rPr>
              <a:t>Bias</a:t>
            </a:r>
            <a:endParaRPr sz="1200" b="1" i="0" u="none" strike="noStrike" cap="none">
              <a:solidFill>
                <a:srgbClr val="0F0F0F"/>
              </a:solidFill>
              <a:latin typeface="Calibri"/>
              <a:ea typeface="Calibri"/>
              <a:cs typeface="Calibri"/>
              <a:sym typeface="Calibri"/>
            </a:endParaRPr>
          </a:p>
        </p:txBody>
      </p:sp>
      <p:grpSp>
        <p:nvGrpSpPr>
          <p:cNvPr id="940" name="Google Shape;940;p50"/>
          <p:cNvGrpSpPr/>
          <p:nvPr/>
        </p:nvGrpSpPr>
        <p:grpSpPr>
          <a:xfrm>
            <a:off x="1120583" y="4112899"/>
            <a:ext cx="10148502" cy="923401"/>
            <a:chOff x="1020375" y="4112899"/>
            <a:chExt cx="10148502" cy="923401"/>
          </a:xfrm>
        </p:grpSpPr>
        <p:sp>
          <p:nvSpPr>
            <p:cNvPr id="941" name="Google Shape;941;p50"/>
            <p:cNvSpPr/>
            <p:nvPr/>
          </p:nvSpPr>
          <p:spPr>
            <a:xfrm>
              <a:off x="1020375" y="4112899"/>
              <a:ext cx="1956600" cy="879049"/>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Calibri"/>
                  <a:ea typeface="Calibri"/>
                  <a:cs typeface="Calibri"/>
                  <a:sym typeface="Calibri"/>
                </a:rPr>
                <a:t>Evaluation Bias</a:t>
              </a:r>
              <a:endParaRPr sz="1400" b="0" i="0" u="none" strike="noStrike" cap="none">
                <a:solidFill>
                  <a:srgbClr val="000000"/>
                </a:solidFill>
                <a:latin typeface="Calibri"/>
                <a:ea typeface="Calibri"/>
                <a:cs typeface="Calibri"/>
                <a:sym typeface="Calibri"/>
              </a:endParaRPr>
            </a:p>
          </p:txBody>
        </p:sp>
        <p:sp>
          <p:nvSpPr>
            <p:cNvPr id="942" name="Google Shape;942;p50"/>
            <p:cNvSpPr txBox="1"/>
            <p:nvPr/>
          </p:nvSpPr>
          <p:spPr>
            <a:xfrm>
              <a:off x="3600500" y="4112900"/>
              <a:ext cx="3990273" cy="923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F0F0F"/>
                  </a:solidFill>
                  <a:latin typeface="Calibri"/>
                  <a:ea typeface="Calibri"/>
                  <a:cs typeface="Calibri"/>
                  <a:sym typeface="Calibri"/>
                </a:rPr>
                <a:t>Concerns the quality of the learned function and how it is measured. Addressing this may involve redefining the function that computes evaluation metrics and adjusting the data on which metrics are computed</a:t>
              </a:r>
              <a:endParaRPr sz="1400" b="0" i="0" u="none" strike="noStrike" cap="none">
                <a:solidFill>
                  <a:srgbClr val="000000"/>
                </a:solidFill>
                <a:latin typeface="Calibri"/>
                <a:ea typeface="Calibri"/>
                <a:cs typeface="Calibri"/>
                <a:sym typeface="Calibri"/>
              </a:endParaRPr>
            </a:p>
          </p:txBody>
        </p:sp>
        <p:sp>
          <p:nvSpPr>
            <p:cNvPr id="943" name="Google Shape;943;p50"/>
            <p:cNvSpPr txBox="1"/>
            <p:nvPr/>
          </p:nvSpPr>
          <p:spPr>
            <a:xfrm>
              <a:off x="7785597" y="4112900"/>
              <a:ext cx="3383280" cy="738633"/>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F0F0F"/>
                  </a:solidFill>
                  <a:latin typeface="Calibri"/>
                  <a:ea typeface="Calibri"/>
                  <a:cs typeface="Calibri"/>
                  <a:sym typeface="Calibri"/>
                </a:rPr>
                <a:t>Risk that the metrics used do not accurately reflect model’s efficacy in real-world medical settings. (e.g. Rouge Score vs.. Factual Correctness)</a:t>
              </a:r>
              <a:endParaRPr sz="1400" b="0" i="0" u="none" strike="noStrike" cap="none">
                <a:solidFill>
                  <a:srgbClr val="000000"/>
                </a:solidFill>
                <a:latin typeface="Calibri"/>
                <a:ea typeface="Calibri"/>
                <a:cs typeface="Calibri"/>
                <a:sym typeface="Calibri"/>
              </a:endParaRPr>
            </a:p>
          </p:txBody>
        </p:sp>
      </p:grpSp>
      <p:sp>
        <p:nvSpPr>
          <p:cNvPr id="944" name="Google Shape;944;p50"/>
          <p:cNvSpPr txBox="1"/>
          <p:nvPr/>
        </p:nvSpPr>
        <p:spPr>
          <a:xfrm>
            <a:off x="5736570" y="5351413"/>
            <a:ext cx="755970" cy="369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rgbClr val="0F0F0F"/>
                </a:solidFill>
                <a:latin typeface="Calibri"/>
                <a:ea typeface="Calibri"/>
                <a:cs typeface="Calibri"/>
                <a:sym typeface="Calibri"/>
              </a:rPr>
              <a:t>Solution</a:t>
            </a:r>
            <a:endParaRPr sz="1400" b="0" i="0" u="none" strike="noStrike" cap="none">
              <a:solidFill>
                <a:srgbClr val="000000"/>
              </a:solidFill>
              <a:latin typeface="Calibri"/>
              <a:ea typeface="Calibri"/>
              <a:cs typeface="Calibri"/>
              <a:sym typeface="Calibri"/>
            </a:endParaRPr>
          </a:p>
        </p:txBody>
      </p:sp>
      <p:grpSp>
        <p:nvGrpSpPr>
          <p:cNvPr id="945" name="Google Shape;945;p50"/>
          <p:cNvGrpSpPr/>
          <p:nvPr/>
        </p:nvGrpSpPr>
        <p:grpSpPr>
          <a:xfrm>
            <a:off x="1145634" y="5086350"/>
            <a:ext cx="9977825" cy="364496"/>
            <a:chOff x="8161917" y="5123928"/>
            <a:chExt cx="1045654" cy="364496"/>
          </a:xfrm>
        </p:grpSpPr>
        <p:grpSp>
          <p:nvGrpSpPr>
            <p:cNvPr id="946" name="Google Shape;946;p50"/>
            <p:cNvGrpSpPr/>
            <p:nvPr/>
          </p:nvGrpSpPr>
          <p:grpSpPr>
            <a:xfrm>
              <a:off x="8161917" y="5123928"/>
              <a:ext cx="1045654" cy="90176"/>
              <a:chOff x="7648988" y="5205300"/>
              <a:chExt cx="1188000" cy="245700"/>
            </a:xfrm>
          </p:grpSpPr>
          <p:cxnSp>
            <p:nvCxnSpPr>
              <p:cNvPr id="947" name="Google Shape;947;p50"/>
              <p:cNvCxnSpPr/>
              <p:nvPr/>
            </p:nvCxnSpPr>
            <p:spPr>
              <a:xfrm>
                <a:off x="7649000" y="5205300"/>
                <a:ext cx="0" cy="245700"/>
              </a:xfrm>
              <a:prstGeom prst="straightConnector1">
                <a:avLst/>
              </a:prstGeom>
              <a:noFill/>
              <a:ln w="19050" cap="flat" cmpd="sng">
                <a:solidFill>
                  <a:schemeClr val="accent1"/>
                </a:solidFill>
                <a:prstDash val="dash"/>
                <a:round/>
                <a:headEnd type="none" w="sm" len="sm"/>
                <a:tailEnd type="none" w="sm" len="sm"/>
              </a:ln>
            </p:spPr>
          </p:cxnSp>
          <p:cxnSp>
            <p:nvCxnSpPr>
              <p:cNvPr id="948" name="Google Shape;948;p50"/>
              <p:cNvCxnSpPr/>
              <p:nvPr/>
            </p:nvCxnSpPr>
            <p:spPr>
              <a:xfrm>
                <a:off x="8836988" y="5205300"/>
                <a:ext cx="0" cy="245700"/>
              </a:xfrm>
              <a:prstGeom prst="straightConnector1">
                <a:avLst/>
              </a:prstGeom>
              <a:noFill/>
              <a:ln w="19050" cap="flat" cmpd="sng">
                <a:solidFill>
                  <a:schemeClr val="accent1"/>
                </a:solidFill>
                <a:prstDash val="dash"/>
                <a:round/>
                <a:headEnd type="none" w="sm" len="sm"/>
                <a:tailEnd type="none" w="sm" len="sm"/>
              </a:ln>
            </p:spPr>
          </p:cxnSp>
          <p:cxnSp>
            <p:nvCxnSpPr>
              <p:cNvPr id="949" name="Google Shape;949;p50"/>
              <p:cNvCxnSpPr/>
              <p:nvPr/>
            </p:nvCxnSpPr>
            <p:spPr>
              <a:xfrm>
                <a:off x="7648988" y="5451000"/>
                <a:ext cx="1188000" cy="0"/>
              </a:xfrm>
              <a:prstGeom prst="straightConnector1">
                <a:avLst/>
              </a:prstGeom>
              <a:noFill/>
              <a:ln w="19050" cap="flat" cmpd="sng">
                <a:solidFill>
                  <a:schemeClr val="accent1"/>
                </a:solidFill>
                <a:prstDash val="dash"/>
                <a:round/>
                <a:headEnd type="none" w="sm" len="sm"/>
                <a:tailEnd type="none" w="sm" len="sm"/>
              </a:ln>
            </p:spPr>
          </p:cxnSp>
        </p:grpSp>
        <p:cxnSp>
          <p:nvCxnSpPr>
            <p:cNvPr id="950" name="Google Shape;950;p50"/>
            <p:cNvCxnSpPr/>
            <p:nvPr/>
          </p:nvCxnSpPr>
          <p:spPr>
            <a:xfrm>
              <a:off x="8684744" y="5214104"/>
              <a:ext cx="0" cy="274320"/>
            </a:xfrm>
            <a:prstGeom prst="straightConnector1">
              <a:avLst/>
            </a:prstGeom>
            <a:noFill/>
            <a:ln w="19050" cap="flat" cmpd="sng">
              <a:solidFill>
                <a:srgbClr val="3E6EC2"/>
              </a:solidFill>
              <a:prstDash val="solid"/>
              <a:round/>
              <a:headEnd type="none" w="sm" len="sm"/>
              <a:tailEnd type="triangle" w="med" len="med"/>
            </a:ln>
          </p:spPr>
        </p:cxn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p3"/>
          <p:cNvSpPr txBox="1">
            <a:spLocks noGrp="1"/>
          </p:cNvSpPr>
          <p:nvPr>
            <p:ph type="title"/>
          </p:nvPr>
        </p:nvSpPr>
        <p:spPr>
          <a:xfrm>
            <a:off x="5874455" y="2810279"/>
            <a:ext cx="5419185" cy="895350"/>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4000"/>
              <a:buFont typeface="Calibri"/>
              <a:buNone/>
            </a:pPr>
            <a:r>
              <a:rPr lang="en-US" sz="4000" b="1">
                <a:latin typeface="Calibri"/>
                <a:ea typeface="Calibri"/>
                <a:cs typeface="Calibri"/>
                <a:sym typeface="Calibri"/>
              </a:rPr>
              <a:t>Introduction</a:t>
            </a:r>
            <a:endParaRPr/>
          </a:p>
        </p:txBody>
      </p:sp>
      <p:sp>
        <p:nvSpPr>
          <p:cNvPr id="302" name="Google Shape;302;p3"/>
          <p:cNvSpPr txBox="1">
            <a:spLocks noGrp="1"/>
          </p:cNvSpPr>
          <p:nvPr>
            <p:ph type="body" idx="1"/>
          </p:nvPr>
        </p:nvSpPr>
        <p:spPr>
          <a:xfrm>
            <a:off x="5875571" y="3705629"/>
            <a:ext cx="5419185" cy="1015623"/>
          </a:xfrm>
          <a:prstGeom prst="rect">
            <a:avLst/>
          </a:prstGeom>
          <a:noFill/>
          <a:ln>
            <a:noFill/>
          </a:ln>
        </p:spPr>
        <p:txBody>
          <a:bodyPr spcFirstLastPara="1" wrap="square" lIns="91425" tIns="45700" rIns="91425" bIns="45700" anchor="t" anchorCtr="0">
            <a:normAutofit lnSpcReduction="10000"/>
          </a:bodyPr>
          <a:lstStyle/>
          <a:p>
            <a:pPr marL="285750" lvl="0" indent="-285750" algn="l" rtl="0">
              <a:lnSpc>
                <a:spcPct val="100000"/>
              </a:lnSpc>
              <a:spcBef>
                <a:spcPts val="0"/>
              </a:spcBef>
              <a:spcAft>
                <a:spcPts val="0"/>
              </a:spcAft>
              <a:buClr>
                <a:schemeClr val="dk1"/>
              </a:buClr>
              <a:buSzPts val="1600"/>
              <a:buFont typeface="Arial"/>
              <a:buChar char="•"/>
            </a:pPr>
            <a:r>
              <a:rPr lang="en-US" sz="1600">
                <a:latin typeface="Calibri"/>
                <a:ea typeface="Calibri"/>
                <a:cs typeface="Calibri"/>
                <a:sym typeface="Calibri"/>
              </a:rPr>
              <a:t>Business Background</a:t>
            </a:r>
            <a:endParaRPr/>
          </a:p>
          <a:p>
            <a:pPr marL="285750" lvl="0" indent="-285750" algn="l" rtl="0">
              <a:lnSpc>
                <a:spcPct val="100000"/>
              </a:lnSpc>
              <a:spcBef>
                <a:spcPts val="1000"/>
              </a:spcBef>
              <a:spcAft>
                <a:spcPts val="0"/>
              </a:spcAft>
              <a:buClr>
                <a:schemeClr val="dk1"/>
              </a:buClr>
              <a:buSzPts val="1600"/>
              <a:buFont typeface="Arial"/>
              <a:buChar char="•"/>
            </a:pPr>
            <a:r>
              <a:rPr lang="en-US" sz="1600">
                <a:latin typeface="Calibri"/>
                <a:ea typeface="Calibri"/>
                <a:cs typeface="Calibri"/>
                <a:sym typeface="Calibri"/>
              </a:rPr>
              <a:t>Business Values</a:t>
            </a:r>
            <a:endParaRPr/>
          </a:p>
          <a:p>
            <a:pPr marL="285750" lvl="0" indent="-285750" algn="l" rtl="0">
              <a:lnSpc>
                <a:spcPct val="100000"/>
              </a:lnSpc>
              <a:spcBef>
                <a:spcPts val="1000"/>
              </a:spcBef>
              <a:spcAft>
                <a:spcPts val="0"/>
              </a:spcAft>
              <a:buClr>
                <a:schemeClr val="dk1"/>
              </a:buClr>
              <a:buSzPts val="1600"/>
              <a:buFont typeface="Arial"/>
              <a:buChar char="•"/>
            </a:pPr>
            <a:r>
              <a:rPr lang="en-US" sz="1600">
                <a:latin typeface="Calibri"/>
                <a:ea typeface="Calibri"/>
                <a:cs typeface="Calibri"/>
                <a:sym typeface="Calibri"/>
              </a:rPr>
              <a:t>Problem Statement</a:t>
            </a:r>
            <a:endParaRPr/>
          </a:p>
        </p:txBody>
      </p:sp>
      <p:sp>
        <p:nvSpPr>
          <p:cNvPr id="303" name="Google Shape;303;p3"/>
          <p:cNvSpPr/>
          <p:nvPr/>
        </p:nvSpPr>
        <p:spPr>
          <a:xfrm>
            <a:off x="3141204" y="3323531"/>
            <a:ext cx="1023516" cy="889909"/>
          </a:xfrm>
          <a:prstGeom prst="rect">
            <a:avLst/>
          </a:prstGeom>
        </p:spPr>
        <p:txBody>
          <a:bodyPr>
            <a:prstTxWarp prst="textPlain">
              <a:avLst/>
            </a:prstTxWarp>
          </a:bodyPr>
          <a:lstStyle/>
          <a:p>
            <a:pPr lvl="0" algn="l"/>
            <a:r>
              <a:rPr b="0" i="0">
                <a:ln>
                  <a:noFill/>
                </a:ln>
                <a:solidFill>
                  <a:srgbClr val="FFFFFF"/>
                </a:solidFill>
                <a:latin typeface="Impact"/>
              </a:rPr>
              <a:t>/01</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Google Shape;309;g29970f919f9_0_0"/>
          <p:cNvSpPr/>
          <p:nvPr/>
        </p:nvSpPr>
        <p:spPr>
          <a:xfrm>
            <a:off x="6300807" y="1815737"/>
            <a:ext cx="5406612" cy="3967131"/>
          </a:xfrm>
          <a:prstGeom prst="rect">
            <a:avLst/>
          </a:prstGeom>
          <a:noFill/>
          <a:ln w="25400" cap="flat" cmpd="sng">
            <a:solidFill>
              <a:srgbClr val="3F82C4"/>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10" name="Google Shape;310;g29970f919f9_0_0"/>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latin typeface="Calibri"/>
                <a:ea typeface="Calibri"/>
                <a:cs typeface="Calibri"/>
                <a:sym typeface="Calibri"/>
              </a:rPr>
              <a:t>5</a:t>
            </a:fld>
            <a:endParaRPr>
              <a:latin typeface="Calibri"/>
              <a:ea typeface="Calibri"/>
              <a:cs typeface="Calibri"/>
              <a:sym typeface="Calibri"/>
            </a:endParaRPr>
          </a:p>
        </p:txBody>
      </p:sp>
      <p:sp>
        <p:nvSpPr>
          <p:cNvPr id="311" name="Google Shape;311;g29970f919f9_0_0"/>
          <p:cNvSpPr txBox="1"/>
          <p:nvPr/>
        </p:nvSpPr>
        <p:spPr>
          <a:xfrm>
            <a:off x="627235" y="4160"/>
            <a:ext cx="10972800" cy="1325563"/>
          </a:xfrm>
          <a:prstGeom prst="rect">
            <a:avLst/>
          </a:prstGeom>
          <a:noFill/>
          <a:ln>
            <a:noFill/>
          </a:ln>
        </p:spPr>
        <p:txBody>
          <a:bodyPr spcFirstLastPara="1" wrap="square" lIns="91425" tIns="45700" rIns="91425" bIns="45700" anchor="ctr" anchorCtr="0">
            <a:normAutofit/>
          </a:bodyPr>
          <a:lstStyle/>
          <a:p>
            <a:pPr marL="0" marR="0" lvl="0" indent="0" algn="ctr" rtl="0">
              <a:lnSpc>
                <a:spcPct val="90000"/>
              </a:lnSpc>
              <a:spcBef>
                <a:spcPts val="0"/>
              </a:spcBef>
              <a:spcAft>
                <a:spcPts val="0"/>
              </a:spcAft>
              <a:buClr>
                <a:srgbClr val="3F82C4"/>
              </a:buClr>
              <a:buSzPts val="4400"/>
              <a:buFont typeface="Calibri"/>
              <a:buNone/>
            </a:pPr>
            <a:r>
              <a:rPr lang="en-US" sz="4000" b="0" i="0" u="none" strike="noStrike" cap="none">
                <a:solidFill>
                  <a:srgbClr val="3F82C4"/>
                </a:solidFill>
                <a:latin typeface="Calibri"/>
                <a:ea typeface="Calibri"/>
                <a:cs typeface="Calibri"/>
                <a:sym typeface="Calibri"/>
              </a:rPr>
              <a:t>Physicians spend more time on report summaries than patient treatment</a:t>
            </a:r>
            <a:endParaRPr sz="4000" b="0" i="0" u="none" strike="noStrike" cap="none">
              <a:solidFill>
                <a:srgbClr val="3F82C4"/>
              </a:solidFill>
              <a:latin typeface="Calibri"/>
              <a:ea typeface="Calibri"/>
              <a:cs typeface="Calibri"/>
              <a:sym typeface="Calibri"/>
            </a:endParaRPr>
          </a:p>
        </p:txBody>
      </p:sp>
      <p:graphicFrame>
        <p:nvGraphicFramePr>
          <p:cNvPr id="312" name="Google Shape;312;g29970f919f9_0_0"/>
          <p:cNvGraphicFramePr/>
          <p:nvPr/>
        </p:nvGraphicFramePr>
        <p:xfrm>
          <a:off x="6300807" y="1485188"/>
          <a:ext cx="5292032" cy="4297680"/>
        </p:xfrm>
        <a:graphic>
          <a:graphicData uri="http://schemas.openxmlformats.org/drawingml/2006/chart">
            <c:chart xmlns:c="http://schemas.openxmlformats.org/drawingml/2006/chart" xmlns:r="http://schemas.openxmlformats.org/officeDocument/2006/relationships" r:id="rId3"/>
          </a:graphicData>
        </a:graphic>
      </p:graphicFrame>
      <p:grpSp>
        <p:nvGrpSpPr>
          <p:cNvPr id="313" name="Google Shape;313;g29970f919f9_0_0"/>
          <p:cNvGrpSpPr/>
          <p:nvPr/>
        </p:nvGrpSpPr>
        <p:grpSpPr>
          <a:xfrm>
            <a:off x="654511" y="5034260"/>
            <a:ext cx="5380529" cy="741045"/>
            <a:chOff x="406317" y="5615016"/>
            <a:chExt cx="5380529" cy="741045"/>
          </a:xfrm>
        </p:grpSpPr>
        <p:sp>
          <p:nvSpPr>
            <p:cNvPr id="314" name="Google Shape;314;g29970f919f9_0_0"/>
            <p:cNvSpPr/>
            <p:nvPr/>
          </p:nvSpPr>
          <p:spPr>
            <a:xfrm>
              <a:off x="1110454" y="5615016"/>
              <a:ext cx="4676392" cy="741045"/>
            </a:xfrm>
            <a:prstGeom prst="rect">
              <a:avLst/>
            </a:prstGeom>
            <a:gradFill>
              <a:gsLst>
                <a:gs pos="0">
                  <a:srgbClr val="F5F7FC"/>
                </a:gs>
                <a:gs pos="83000">
                  <a:srgbClr val="DDEAF6"/>
                </a:gs>
                <a:gs pos="100000">
                  <a:srgbClr val="DDEAF6"/>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chemeClr val="lt1"/>
                </a:solidFill>
                <a:latin typeface="Calibri"/>
                <a:ea typeface="Calibri"/>
                <a:cs typeface="Calibri"/>
                <a:sym typeface="Calibri"/>
              </a:endParaRPr>
            </a:p>
          </p:txBody>
        </p:sp>
        <p:sp>
          <p:nvSpPr>
            <p:cNvPr id="315" name="Google Shape;315;g29970f919f9_0_0"/>
            <p:cNvSpPr/>
            <p:nvPr/>
          </p:nvSpPr>
          <p:spPr>
            <a:xfrm>
              <a:off x="1232138" y="5800872"/>
              <a:ext cx="4439445" cy="369332"/>
            </a:xfrm>
            <a:prstGeom prst="rect">
              <a:avLst/>
            </a:prstGeom>
            <a:noFill/>
            <a:ln>
              <a:noFill/>
            </a:ln>
          </p:spPr>
          <p:txBody>
            <a:bodyPr spcFirstLastPara="1" wrap="square" lIns="91425" tIns="45700" rIns="91425" bIns="45700" anchor="b"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accent1"/>
                  </a:solidFill>
                  <a:latin typeface="Calibri"/>
                  <a:ea typeface="Calibri"/>
                  <a:cs typeface="Calibri"/>
                  <a:sym typeface="Calibri"/>
                </a:rPr>
                <a:t>Inefficiencies in healthcare workflows</a:t>
              </a:r>
              <a:endParaRPr sz="1400" b="0" i="0" u="none" strike="noStrike" cap="none">
                <a:solidFill>
                  <a:srgbClr val="000000"/>
                </a:solidFill>
                <a:latin typeface="Arial"/>
                <a:ea typeface="Arial"/>
                <a:cs typeface="Arial"/>
                <a:sym typeface="Arial"/>
              </a:endParaRPr>
            </a:p>
          </p:txBody>
        </p:sp>
        <p:sp>
          <p:nvSpPr>
            <p:cNvPr id="316" name="Google Shape;316;g29970f919f9_0_0"/>
            <p:cNvSpPr/>
            <p:nvPr/>
          </p:nvSpPr>
          <p:spPr>
            <a:xfrm>
              <a:off x="406317" y="5697865"/>
              <a:ext cx="609685" cy="575346"/>
            </a:xfrm>
            <a:custGeom>
              <a:avLst/>
              <a:gdLst/>
              <a:ahLst/>
              <a:cxnLst/>
              <a:rect l="l" t="t" r="r" b="b"/>
              <a:pathLst>
                <a:path w="608909" h="574614" extrusionOk="0">
                  <a:moveTo>
                    <a:pt x="0" y="237594"/>
                  </a:moveTo>
                  <a:lnTo>
                    <a:pt x="309923" y="237594"/>
                  </a:lnTo>
                  <a:lnTo>
                    <a:pt x="309923" y="270691"/>
                  </a:lnTo>
                  <a:lnTo>
                    <a:pt x="245580" y="270691"/>
                  </a:lnTo>
                  <a:lnTo>
                    <a:pt x="245580" y="571721"/>
                  </a:lnTo>
                  <a:lnTo>
                    <a:pt x="26461" y="571721"/>
                  </a:lnTo>
                  <a:lnTo>
                    <a:pt x="26461" y="270691"/>
                  </a:lnTo>
                  <a:lnTo>
                    <a:pt x="0" y="270691"/>
                  </a:lnTo>
                  <a:close/>
                  <a:moveTo>
                    <a:pt x="569722" y="204710"/>
                  </a:moveTo>
                  <a:lnTo>
                    <a:pt x="606495" y="204710"/>
                  </a:lnTo>
                  <a:cubicBezTo>
                    <a:pt x="607145" y="204710"/>
                    <a:pt x="607795" y="204988"/>
                    <a:pt x="608259" y="205452"/>
                  </a:cubicBezTo>
                  <a:cubicBezTo>
                    <a:pt x="608723" y="205915"/>
                    <a:pt x="608909" y="206564"/>
                    <a:pt x="608909" y="207213"/>
                  </a:cubicBezTo>
                  <a:lnTo>
                    <a:pt x="599995" y="322820"/>
                  </a:lnTo>
                  <a:cubicBezTo>
                    <a:pt x="594794" y="378166"/>
                    <a:pt x="581051" y="436665"/>
                    <a:pt x="521899" y="438241"/>
                  </a:cubicBezTo>
                  <a:lnTo>
                    <a:pt x="521899" y="524830"/>
                  </a:lnTo>
                  <a:lnTo>
                    <a:pt x="540843" y="524830"/>
                  </a:lnTo>
                  <a:cubicBezTo>
                    <a:pt x="565544" y="524830"/>
                    <a:pt x="586437" y="546524"/>
                    <a:pt x="586437" y="572204"/>
                  </a:cubicBezTo>
                  <a:cubicBezTo>
                    <a:pt x="586437" y="573502"/>
                    <a:pt x="585416" y="574614"/>
                    <a:pt x="584023" y="574614"/>
                  </a:cubicBezTo>
                  <a:lnTo>
                    <a:pt x="560158" y="574614"/>
                  </a:lnTo>
                  <a:cubicBezTo>
                    <a:pt x="558858" y="574614"/>
                    <a:pt x="557743" y="573502"/>
                    <a:pt x="557743" y="572204"/>
                  </a:cubicBezTo>
                  <a:cubicBezTo>
                    <a:pt x="557743" y="562747"/>
                    <a:pt x="550036" y="554775"/>
                    <a:pt x="540843" y="554775"/>
                  </a:cubicBezTo>
                  <a:lnTo>
                    <a:pt x="462376" y="554775"/>
                  </a:lnTo>
                  <a:cubicBezTo>
                    <a:pt x="453183" y="554775"/>
                    <a:pt x="445383" y="562747"/>
                    <a:pt x="445383" y="572204"/>
                  </a:cubicBezTo>
                  <a:cubicBezTo>
                    <a:pt x="445383" y="573502"/>
                    <a:pt x="444361" y="574614"/>
                    <a:pt x="442968" y="574614"/>
                  </a:cubicBezTo>
                  <a:lnTo>
                    <a:pt x="419103" y="574614"/>
                  </a:lnTo>
                  <a:cubicBezTo>
                    <a:pt x="417803" y="574614"/>
                    <a:pt x="416689" y="573502"/>
                    <a:pt x="416689" y="572204"/>
                  </a:cubicBezTo>
                  <a:cubicBezTo>
                    <a:pt x="416689" y="546524"/>
                    <a:pt x="437675" y="524830"/>
                    <a:pt x="462376" y="524830"/>
                  </a:cubicBezTo>
                  <a:lnTo>
                    <a:pt x="481320" y="524830"/>
                  </a:lnTo>
                  <a:lnTo>
                    <a:pt x="481320" y="442691"/>
                  </a:lnTo>
                  <a:lnTo>
                    <a:pt x="421054" y="442691"/>
                  </a:lnTo>
                  <a:cubicBezTo>
                    <a:pt x="419754" y="442691"/>
                    <a:pt x="418639" y="441578"/>
                    <a:pt x="418639" y="440280"/>
                  </a:cubicBezTo>
                  <a:lnTo>
                    <a:pt x="418639" y="404495"/>
                  </a:lnTo>
                  <a:cubicBezTo>
                    <a:pt x="418639" y="403846"/>
                    <a:pt x="418918" y="403290"/>
                    <a:pt x="419382" y="402826"/>
                  </a:cubicBezTo>
                  <a:cubicBezTo>
                    <a:pt x="419846" y="402363"/>
                    <a:pt x="420404" y="402085"/>
                    <a:pt x="421054" y="402085"/>
                  </a:cubicBezTo>
                  <a:cubicBezTo>
                    <a:pt x="421054" y="402085"/>
                    <a:pt x="486520" y="402270"/>
                    <a:pt x="487448" y="402270"/>
                  </a:cubicBezTo>
                  <a:cubicBezTo>
                    <a:pt x="547436" y="402270"/>
                    <a:pt x="557929" y="358419"/>
                    <a:pt x="559043" y="322727"/>
                  </a:cubicBezTo>
                  <a:lnTo>
                    <a:pt x="567308" y="207028"/>
                  </a:lnTo>
                  <a:cubicBezTo>
                    <a:pt x="567401" y="205730"/>
                    <a:pt x="568422" y="204710"/>
                    <a:pt x="569722" y="204710"/>
                  </a:cubicBezTo>
                  <a:close/>
                  <a:moveTo>
                    <a:pt x="487853" y="137803"/>
                  </a:moveTo>
                  <a:cubicBezTo>
                    <a:pt x="490615" y="137594"/>
                    <a:pt x="494305" y="137502"/>
                    <a:pt x="498019" y="137965"/>
                  </a:cubicBezTo>
                  <a:cubicBezTo>
                    <a:pt x="505168" y="138985"/>
                    <a:pt x="512966" y="141488"/>
                    <a:pt x="512966" y="141488"/>
                  </a:cubicBezTo>
                  <a:lnTo>
                    <a:pt x="513152" y="141580"/>
                  </a:lnTo>
                  <a:cubicBezTo>
                    <a:pt x="535063" y="149553"/>
                    <a:pt x="556973" y="170504"/>
                    <a:pt x="553909" y="197944"/>
                  </a:cubicBezTo>
                  <a:lnTo>
                    <a:pt x="537476" y="345157"/>
                  </a:lnTo>
                  <a:cubicBezTo>
                    <a:pt x="533856" y="377140"/>
                    <a:pt x="510831" y="389099"/>
                    <a:pt x="470445" y="387986"/>
                  </a:cubicBezTo>
                  <a:cubicBezTo>
                    <a:pt x="470352" y="387986"/>
                    <a:pt x="470259" y="387894"/>
                    <a:pt x="470166" y="387894"/>
                  </a:cubicBezTo>
                  <a:cubicBezTo>
                    <a:pt x="427645" y="385576"/>
                    <a:pt x="374818" y="386503"/>
                    <a:pt x="366834" y="403746"/>
                  </a:cubicBezTo>
                  <a:cubicBezTo>
                    <a:pt x="357271" y="423677"/>
                    <a:pt x="336196" y="486438"/>
                    <a:pt x="320877" y="546973"/>
                  </a:cubicBezTo>
                  <a:cubicBezTo>
                    <a:pt x="317164" y="561991"/>
                    <a:pt x="303609" y="572003"/>
                    <a:pt x="288661" y="572003"/>
                  </a:cubicBezTo>
                  <a:cubicBezTo>
                    <a:pt x="286062" y="572003"/>
                    <a:pt x="283277" y="571632"/>
                    <a:pt x="280584" y="570983"/>
                  </a:cubicBezTo>
                  <a:cubicBezTo>
                    <a:pt x="262759" y="566534"/>
                    <a:pt x="251989" y="548549"/>
                    <a:pt x="256446" y="530750"/>
                  </a:cubicBezTo>
                  <a:cubicBezTo>
                    <a:pt x="265173" y="496357"/>
                    <a:pt x="294789" y="384371"/>
                    <a:pt x="313079" y="356560"/>
                  </a:cubicBezTo>
                  <a:cubicBezTo>
                    <a:pt x="326634" y="336072"/>
                    <a:pt x="361078" y="324855"/>
                    <a:pt x="415854" y="322909"/>
                  </a:cubicBezTo>
                  <a:lnTo>
                    <a:pt x="426252" y="229093"/>
                  </a:lnTo>
                  <a:lnTo>
                    <a:pt x="426438" y="226960"/>
                  </a:lnTo>
                  <a:cubicBezTo>
                    <a:pt x="408520" y="231410"/>
                    <a:pt x="389487" y="233728"/>
                    <a:pt x="368319" y="233728"/>
                  </a:cubicBezTo>
                  <a:cubicBezTo>
                    <a:pt x="345016" y="233728"/>
                    <a:pt x="319763" y="231132"/>
                    <a:pt x="292654" y="225663"/>
                  </a:cubicBezTo>
                  <a:cubicBezTo>
                    <a:pt x="276314" y="222418"/>
                    <a:pt x="265730" y="206658"/>
                    <a:pt x="268979" y="190343"/>
                  </a:cubicBezTo>
                  <a:cubicBezTo>
                    <a:pt x="272229" y="174119"/>
                    <a:pt x="288012" y="163459"/>
                    <a:pt x="304352" y="166796"/>
                  </a:cubicBezTo>
                  <a:cubicBezTo>
                    <a:pt x="369155" y="179589"/>
                    <a:pt x="417897" y="174768"/>
                    <a:pt x="449277" y="152427"/>
                  </a:cubicBezTo>
                  <a:cubicBezTo>
                    <a:pt x="449277" y="152427"/>
                    <a:pt x="466174" y="140375"/>
                    <a:pt x="483257" y="138336"/>
                  </a:cubicBezTo>
                  <a:cubicBezTo>
                    <a:pt x="483257" y="138336"/>
                    <a:pt x="485091" y="138012"/>
                    <a:pt x="487853" y="137803"/>
                  </a:cubicBezTo>
                  <a:close/>
                  <a:moveTo>
                    <a:pt x="97694" y="60400"/>
                  </a:moveTo>
                  <a:cubicBezTo>
                    <a:pt x="98715" y="60122"/>
                    <a:pt x="99736" y="60771"/>
                    <a:pt x="100014" y="61698"/>
                  </a:cubicBezTo>
                  <a:lnTo>
                    <a:pt x="138444" y="202291"/>
                  </a:lnTo>
                  <a:lnTo>
                    <a:pt x="251968" y="202291"/>
                  </a:lnTo>
                  <a:cubicBezTo>
                    <a:pt x="252989" y="202291"/>
                    <a:pt x="253824" y="203125"/>
                    <a:pt x="253824" y="204144"/>
                  </a:cubicBezTo>
                  <a:lnTo>
                    <a:pt x="253824" y="225367"/>
                  </a:lnTo>
                  <a:cubicBezTo>
                    <a:pt x="253824" y="226387"/>
                    <a:pt x="252989" y="227221"/>
                    <a:pt x="251968" y="227221"/>
                  </a:cubicBezTo>
                  <a:lnTo>
                    <a:pt x="120807" y="227221"/>
                  </a:lnTo>
                  <a:cubicBezTo>
                    <a:pt x="119971" y="227221"/>
                    <a:pt x="119229" y="226665"/>
                    <a:pt x="119043" y="225831"/>
                  </a:cubicBezTo>
                  <a:lnTo>
                    <a:pt x="75973" y="68278"/>
                  </a:lnTo>
                  <a:cubicBezTo>
                    <a:pt x="75787" y="67814"/>
                    <a:pt x="75880" y="67258"/>
                    <a:pt x="76158" y="66888"/>
                  </a:cubicBezTo>
                  <a:cubicBezTo>
                    <a:pt x="76344" y="66424"/>
                    <a:pt x="76808" y="66146"/>
                    <a:pt x="77272" y="66053"/>
                  </a:cubicBezTo>
                  <a:close/>
                  <a:moveTo>
                    <a:pt x="490077" y="0"/>
                  </a:moveTo>
                  <a:cubicBezTo>
                    <a:pt x="527218" y="0"/>
                    <a:pt x="557326" y="30061"/>
                    <a:pt x="557326" y="67143"/>
                  </a:cubicBezTo>
                  <a:cubicBezTo>
                    <a:pt x="557326" y="104225"/>
                    <a:pt x="527218" y="134286"/>
                    <a:pt x="490077" y="134286"/>
                  </a:cubicBezTo>
                  <a:cubicBezTo>
                    <a:pt x="452936" y="134286"/>
                    <a:pt x="422828" y="104225"/>
                    <a:pt x="422828" y="67143"/>
                  </a:cubicBezTo>
                  <a:cubicBezTo>
                    <a:pt x="422828" y="30061"/>
                    <a:pt x="452936" y="0"/>
                    <a:pt x="490077"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grpSp>
      <p:sp>
        <p:nvSpPr>
          <p:cNvPr id="317" name="Google Shape;317;g29970f919f9_0_0"/>
          <p:cNvSpPr txBox="1"/>
          <p:nvPr/>
        </p:nvSpPr>
        <p:spPr>
          <a:xfrm>
            <a:off x="650199" y="1699921"/>
            <a:ext cx="5384841" cy="101566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500"/>
              <a:buFont typeface="Arial"/>
              <a:buNone/>
            </a:pPr>
            <a:r>
              <a:rPr lang="en-US" sz="2000" b="1" i="0" u="none" strike="noStrike" cap="none">
                <a:solidFill>
                  <a:srgbClr val="000000"/>
                </a:solidFill>
                <a:latin typeface="Calibri"/>
                <a:ea typeface="Calibri"/>
                <a:cs typeface="Calibri"/>
                <a:sym typeface="Calibri"/>
              </a:rPr>
              <a:t>The existing healthcare technology infrastructure struggles with processing unstructured text, leading to several critical challenges:</a:t>
            </a:r>
            <a:endParaRPr sz="1400" b="0" i="0" u="none" strike="noStrike" cap="none">
              <a:solidFill>
                <a:srgbClr val="000000"/>
              </a:solidFill>
              <a:latin typeface="Arial"/>
              <a:ea typeface="Arial"/>
              <a:cs typeface="Arial"/>
              <a:sym typeface="Arial"/>
            </a:endParaRPr>
          </a:p>
        </p:txBody>
      </p:sp>
      <p:grpSp>
        <p:nvGrpSpPr>
          <p:cNvPr id="318" name="Google Shape;318;g29970f919f9_0_0"/>
          <p:cNvGrpSpPr/>
          <p:nvPr/>
        </p:nvGrpSpPr>
        <p:grpSpPr>
          <a:xfrm>
            <a:off x="654511" y="3111870"/>
            <a:ext cx="5371512" cy="741045"/>
            <a:chOff x="406317" y="4084510"/>
            <a:chExt cx="5371512" cy="741045"/>
          </a:xfrm>
        </p:grpSpPr>
        <p:sp>
          <p:nvSpPr>
            <p:cNvPr id="319" name="Google Shape;319;g29970f919f9_0_0"/>
            <p:cNvSpPr/>
            <p:nvPr/>
          </p:nvSpPr>
          <p:spPr>
            <a:xfrm>
              <a:off x="1101437" y="4084510"/>
              <a:ext cx="4676392" cy="741045"/>
            </a:xfrm>
            <a:prstGeom prst="rect">
              <a:avLst/>
            </a:prstGeom>
            <a:gradFill>
              <a:gsLst>
                <a:gs pos="0">
                  <a:srgbClr val="F5F7FC"/>
                </a:gs>
                <a:gs pos="83000">
                  <a:srgbClr val="DDEAF6"/>
                </a:gs>
                <a:gs pos="100000">
                  <a:srgbClr val="DDEAF6"/>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chemeClr val="lt1"/>
                </a:solidFill>
                <a:latin typeface="Calibri"/>
                <a:ea typeface="Calibri"/>
                <a:cs typeface="Calibri"/>
                <a:sym typeface="Calibri"/>
              </a:endParaRPr>
            </a:p>
          </p:txBody>
        </p:sp>
        <p:sp>
          <p:nvSpPr>
            <p:cNvPr id="320" name="Google Shape;320;g29970f919f9_0_0"/>
            <p:cNvSpPr/>
            <p:nvPr/>
          </p:nvSpPr>
          <p:spPr>
            <a:xfrm>
              <a:off x="406317" y="4150409"/>
              <a:ext cx="526474" cy="609246"/>
            </a:xfrm>
            <a:custGeom>
              <a:avLst/>
              <a:gdLst/>
              <a:ahLst/>
              <a:cxnLst/>
              <a:rect l="l" t="t" r="r" b="b"/>
              <a:pathLst>
                <a:path w="523855" h="606215" extrusionOk="0">
                  <a:moveTo>
                    <a:pt x="432940" y="541220"/>
                  </a:moveTo>
                  <a:cubicBezTo>
                    <a:pt x="432242" y="541395"/>
                    <a:pt x="373640" y="565775"/>
                    <a:pt x="324978" y="554804"/>
                  </a:cubicBezTo>
                  <a:lnTo>
                    <a:pt x="319572" y="578837"/>
                  </a:lnTo>
                  <a:cubicBezTo>
                    <a:pt x="330385" y="581275"/>
                    <a:pt x="341548" y="582320"/>
                    <a:pt x="352361" y="582320"/>
                  </a:cubicBezTo>
                  <a:cubicBezTo>
                    <a:pt x="398232" y="582320"/>
                    <a:pt x="440265" y="564731"/>
                    <a:pt x="442358" y="563860"/>
                  </a:cubicBezTo>
                  <a:close/>
                  <a:moveTo>
                    <a:pt x="78707" y="536518"/>
                  </a:moveTo>
                  <a:lnTo>
                    <a:pt x="69114" y="559158"/>
                  </a:lnTo>
                  <a:cubicBezTo>
                    <a:pt x="71207" y="560029"/>
                    <a:pt x="113241" y="577618"/>
                    <a:pt x="159112" y="577618"/>
                  </a:cubicBezTo>
                  <a:cubicBezTo>
                    <a:pt x="170100" y="577618"/>
                    <a:pt x="181088" y="576573"/>
                    <a:pt x="192076" y="574135"/>
                  </a:cubicBezTo>
                  <a:lnTo>
                    <a:pt x="186669" y="550102"/>
                  </a:lnTo>
                  <a:cubicBezTo>
                    <a:pt x="138008" y="561073"/>
                    <a:pt x="79230" y="536693"/>
                    <a:pt x="78707" y="536518"/>
                  </a:cubicBezTo>
                  <a:close/>
                  <a:moveTo>
                    <a:pt x="138705" y="327713"/>
                  </a:moveTo>
                  <a:lnTo>
                    <a:pt x="255388" y="549057"/>
                  </a:lnTo>
                  <a:lnTo>
                    <a:pt x="385151" y="327713"/>
                  </a:lnTo>
                  <a:cubicBezTo>
                    <a:pt x="385151" y="327713"/>
                    <a:pt x="492415" y="337291"/>
                    <a:pt x="522588" y="486189"/>
                  </a:cubicBezTo>
                  <a:cubicBezTo>
                    <a:pt x="527995" y="512834"/>
                    <a:pt x="515786" y="553411"/>
                    <a:pt x="491892" y="566472"/>
                  </a:cubicBezTo>
                  <a:cubicBezTo>
                    <a:pt x="456311" y="585977"/>
                    <a:pt x="388290" y="607223"/>
                    <a:pt x="261841" y="606178"/>
                  </a:cubicBezTo>
                  <a:cubicBezTo>
                    <a:pt x="135391" y="607223"/>
                    <a:pt x="67545" y="585977"/>
                    <a:pt x="31790" y="566472"/>
                  </a:cubicBezTo>
                  <a:cubicBezTo>
                    <a:pt x="8070" y="553411"/>
                    <a:pt x="-4139" y="512834"/>
                    <a:pt x="1268" y="486189"/>
                  </a:cubicBezTo>
                  <a:cubicBezTo>
                    <a:pt x="31441" y="337291"/>
                    <a:pt x="138705" y="327713"/>
                    <a:pt x="138705" y="327713"/>
                  </a:cubicBezTo>
                  <a:close/>
                  <a:moveTo>
                    <a:pt x="253158" y="145372"/>
                  </a:moveTo>
                  <a:lnTo>
                    <a:pt x="256646" y="145372"/>
                  </a:lnTo>
                  <a:cubicBezTo>
                    <a:pt x="323617" y="145372"/>
                    <a:pt x="357800" y="177239"/>
                    <a:pt x="359544" y="178980"/>
                  </a:cubicBezTo>
                  <a:lnTo>
                    <a:pt x="379426" y="198657"/>
                  </a:lnTo>
                  <a:cubicBezTo>
                    <a:pt x="379775" y="201966"/>
                    <a:pt x="379949" y="205275"/>
                    <a:pt x="379949" y="208583"/>
                  </a:cubicBezTo>
                  <a:cubicBezTo>
                    <a:pt x="379949" y="278586"/>
                    <a:pt x="323093" y="366524"/>
                    <a:pt x="252809" y="366524"/>
                  </a:cubicBezTo>
                  <a:cubicBezTo>
                    <a:pt x="182699" y="366524"/>
                    <a:pt x="125843" y="278586"/>
                    <a:pt x="125843" y="208583"/>
                  </a:cubicBezTo>
                  <a:cubicBezTo>
                    <a:pt x="125843" y="206145"/>
                    <a:pt x="126017" y="203707"/>
                    <a:pt x="126192" y="201269"/>
                  </a:cubicBezTo>
                  <a:lnTo>
                    <a:pt x="149213" y="178980"/>
                  </a:lnTo>
                  <a:cubicBezTo>
                    <a:pt x="150434" y="177761"/>
                    <a:pt x="183571" y="146591"/>
                    <a:pt x="253158" y="145372"/>
                  </a:cubicBezTo>
                  <a:close/>
                  <a:moveTo>
                    <a:pt x="246878" y="48909"/>
                  </a:moveTo>
                  <a:lnTo>
                    <a:pt x="258390" y="48909"/>
                  </a:lnTo>
                  <a:lnTo>
                    <a:pt x="258390" y="63174"/>
                  </a:lnTo>
                  <a:lnTo>
                    <a:pt x="273042" y="63174"/>
                  </a:lnTo>
                  <a:lnTo>
                    <a:pt x="273042" y="74655"/>
                  </a:lnTo>
                  <a:lnTo>
                    <a:pt x="258390" y="74655"/>
                  </a:lnTo>
                  <a:lnTo>
                    <a:pt x="258390" y="88920"/>
                  </a:lnTo>
                  <a:lnTo>
                    <a:pt x="246878" y="88920"/>
                  </a:lnTo>
                  <a:lnTo>
                    <a:pt x="246878" y="74655"/>
                  </a:lnTo>
                  <a:lnTo>
                    <a:pt x="232749" y="74655"/>
                  </a:lnTo>
                  <a:lnTo>
                    <a:pt x="232749" y="63174"/>
                  </a:lnTo>
                  <a:lnTo>
                    <a:pt x="246878" y="63174"/>
                  </a:lnTo>
                  <a:close/>
                  <a:moveTo>
                    <a:pt x="234147" y="30068"/>
                  </a:moveTo>
                  <a:cubicBezTo>
                    <a:pt x="220369" y="30068"/>
                    <a:pt x="209207" y="41213"/>
                    <a:pt x="209207" y="54970"/>
                  </a:cubicBezTo>
                  <a:cubicBezTo>
                    <a:pt x="209207" y="62633"/>
                    <a:pt x="212520" y="69424"/>
                    <a:pt x="217927" y="74126"/>
                  </a:cubicBezTo>
                  <a:lnTo>
                    <a:pt x="253332" y="107735"/>
                  </a:lnTo>
                  <a:lnTo>
                    <a:pt x="287865" y="74126"/>
                  </a:lnTo>
                  <a:cubicBezTo>
                    <a:pt x="293272" y="69424"/>
                    <a:pt x="296585" y="62633"/>
                    <a:pt x="296585" y="54970"/>
                  </a:cubicBezTo>
                  <a:cubicBezTo>
                    <a:pt x="296585" y="41213"/>
                    <a:pt x="285423" y="30068"/>
                    <a:pt x="271645" y="30068"/>
                  </a:cubicBezTo>
                  <a:cubicBezTo>
                    <a:pt x="264145" y="30068"/>
                    <a:pt x="257518" y="33377"/>
                    <a:pt x="252809" y="38601"/>
                  </a:cubicBezTo>
                  <a:cubicBezTo>
                    <a:pt x="248274" y="33377"/>
                    <a:pt x="241647" y="30068"/>
                    <a:pt x="234147" y="30068"/>
                  </a:cubicBezTo>
                  <a:close/>
                  <a:moveTo>
                    <a:pt x="261473" y="458"/>
                  </a:moveTo>
                  <a:cubicBezTo>
                    <a:pt x="324935" y="4948"/>
                    <a:pt x="371058" y="40865"/>
                    <a:pt x="371058" y="40865"/>
                  </a:cubicBezTo>
                  <a:lnTo>
                    <a:pt x="371058" y="162590"/>
                  </a:lnTo>
                  <a:cubicBezTo>
                    <a:pt x="371058" y="162590"/>
                    <a:pt x="330595" y="122363"/>
                    <a:pt x="251414" y="123756"/>
                  </a:cubicBezTo>
                  <a:cubicBezTo>
                    <a:pt x="172232" y="124975"/>
                    <a:pt x="134734" y="162590"/>
                    <a:pt x="134734" y="162590"/>
                  </a:cubicBezTo>
                  <a:lnTo>
                    <a:pt x="134734" y="40865"/>
                  </a:lnTo>
                  <a:cubicBezTo>
                    <a:pt x="179077" y="6385"/>
                    <a:pt x="223396" y="-2235"/>
                    <a:pt x="261473" y="45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chemeClr val="lt1"/>
                </a:solidFill>
                <a:latin typeface="Calibri"/>
                <a:ea typeface="Calibri"/>
                <a:cs typeface="Calibri"/>
                <a:sym typeface="Calibri"/>
              </a:endParaRPr>
            </a:p>
          </p:txBody>
        </p:sp>
        <p:sp>
          <p:nvSpPr>
            <p:cNvPr id="321" name="Google Shape;321;g29970f919f9_0_0"/>
            <p:cNvSpPr txBox="1"/>
            <p:nvPr/>
          </p:nvSpPr>
          <p:spPr>
            <a:xfrm>
              <a:off x="1232138" y="4270366"/>
              <a:ext cx="4439445"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4472C4"/>
                  </a:solidFill>
                  <a:latin typeface="Calibri"/>
                  <a:ea typeface="Calibri"/>
                  <a:cs typeface="Calibri"/>
                  <a:sym typeface="Calibri"/>
                </a:rPr>
                <a:t>Physician burnout</a:t>
              </a:r>
              <a:endParaRPr sz="1200" b="0" i="0" u="none" strike="noStrike" cap="none">
                <a:solidFill>
                  <a:srgbClr val="000000"/>
                </a:solidFill>
                <a:latin typeface="Calibri"/>
                <a:ea typeface="Calibri"/>
                <a:cs typeface="Calibri"/>
                <a:sym typeface="Calibri"/>
              </a:endParaRPr>
            </a:p>
          </p:txBody>
        </p:sp>
      </p:grpSp>
      <p:grpSp>
        <p:nvGrpSpPr>
          <p:cNvPr id="322" name="Google Shape;322;g29970f919f9_0_0"/>
          <p:cNvGrpSpPr/>
          <p:nvPr/>
        </p:nvGrpSpPr>
        <p:grpSpPr>
          <a:xfrm>
            <a:off x="654511" y="4073065"/>
            <a:ext cx="5371512" cy="741045"/>
            <a:chOff x="406317" y="4837468"/>
            <a:chExt cx="5371512" cy="741045"/>
          </a:xfrm>
        </p:grpSpPr>
        <p:sp>
          <p:nvSpPr>
            <p:cNvPr id="323" name="Google Shape;323;g29970f919f9_0_0"/>
            <p:cNvSpPr/>
            <p:nvPr/>
          </p:nvSpPr>
          <p:spPr>
            <a:xfrm>
              <a:off x="1101437" y="4837468"/>
              <a:ext cx="4676392" cy="741045"/>
            </a:xfrm>
            <a:prstGeom prst="rect">
              <a:avLst/>
            </a:prstGeom>
            <a:gradFill>
              <a:gsLst>
                <a:gs pos="0">
                  <a:srgbClr val="F5F7FC"/>
                </a:gs>
                <a:gs pos="83000">
                  <a:srgbClr val="DDEAF6"/>
                </a:gs>
                <a:gs pos="100000">
                  <a:srgbClr val="DDEAF6"/>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chemeClr val="lt1"/>
                </a:solidFill>
                <a:latin typeface="Calibri"/>
                <a:ea typeface="Calibri"/>
                <a:cs typeface="Calibri"/>
                <a:sym typeface="Calibri"/>
              </a:endParaRPr>
            </a:p>
          </p:txBody>
        </p:sp>
        <p:sp>
          <p:nvSpPr>
            <p:cNvPr id="324" name="Google Shape;324;g29970f919f9_0_0"/>
            <p:cNvSpPr/>
            <p:nvPr/>
          </p:nvSpPr>
          <p:spPr>
            <a:xfrm>
              <a:off x="406317" y="4903030"/>
              <a:ext cx="439200" cy="609920"/>
            </a:xfrm>
            <a:custGeom>
              <a:avLst/>
              <a:gdLst/>
              <a:ahLst/>
              <a:cxnLst/>
              <a:rect l="l" t="t" r="r" b="b"/>
              <a:pathLst>
                <a:path w="435931" h="605380" extrusionOk="0">
                  <a:moveTo>
                    <a:pt x="186815" y="369393"/>
                  </a:moveTo>
                  <a:cubicBezTo>
                    <a:pt x="167038" y="369393"/>
                    <a:pt x="151160" y="385335"/>
                    <a:pt x="151160" y="404985"/>
                  </a:cubicBezTo>
                  <a:cubicBezTo>
                    <a:pt x="151160" y="431495"/>
                    <a:pt x="218012" y="485718"/>
                    <a:pt x="218012" y="485718"/>
                  </a:cubicBezTo>
                  <a:cubicBezTo>
                    <a:pt x="218012" y="485718"/>
                    <a:pt x="284864" y="432792"/>
                    <a:pt x="285143" y="404985"/>
                  </a:cubicBezTo>
                  <a:cubicBezTo>
                    <a:pt x="285143" y="385243"/>
                    <a:pt x="269173" y="369393"/>
                    <a:pt x="249488" y="369393"/>
                  </a:cubicBezTo>
                  <a:cubicBezTo>
                    <a:pt x="235932" y="369393"/>
                    <a:pt x="223955" y="377549"/>
                    <a:pt x="218105" y="388579"/>
                  </a:cubicBezTo>
                  <a:cubicBezTo>
                    <a:pt x="212348" y="377086"/>
                    <a:pt x="200278" y="369393"/>
                    <a:pt x="186815" y="369393"/>
                  </a:cubicBezTo>
                  <a:close/>
                  <a:moveTo>
                    <a:pt x="218012" y="232583"/>
                  </a:moveTo>
                  <a:cubicBezTo>
                    <a:pt x="338346" y="232583"/>
                    <a:pt x="436024" y="269103"/>
                    <a:pt x="435931" y="389228"/>
                  </a:cubicBezTo>
                  <a:lnTo>
                    <a:pt x="435931" y="605195"/>
                  </a:lnTo>
                  <a:lnTo>
                    <a:pt x="369544" y="605195"/>
                  </a:lnTo>
                  <a:cubicBezTo>
                    <a:pt x="369079" y="531321"/>
                    <a:pt x="363694" y="411659"/>
                    <a:pt x="333889" y="372729"/>
                  </a:cubicBezTo>
                  <a:lnTo>
                    <a:pt x="333889" y="605380"/>
                  </a:lnTo>
                  <a:lnTo>
                    <a:pt x="102042" y="605380"/>
                  </a:lnTo>
                  <a:lnTo>
                    <a:pt x="102042" y="372915"/>
                  </a:lnTo>
                  <a:cubicBezTo>
                    <a:pt x="72145" y="411844"/>
                    <a:pt x="66852" y="530950"/>
                    <a:pt x="66388" y="605380"/>
                  </a:cubicBezTo>
                  <a:lnTo>
                    <a:pt x="0" y="605380"/>
                  </a:lnTo>
                  <a:lnTo>
                    <a:pt x="0" y="389228"/>
                  </a:lnTo>
                  <a:cubicBezTo>
                    <a:pt x="0" y="269103"/>
                    <a:pt x="97679" y="232583"/>
                    <a:pt x="218012" y="232583"/>
                  </a:cubicBezTo>
                  <a:close/>
                  <a:moveTo>
                    <a:pt x="217977" y="0"/>
                  </a:moveTo>
                  <a:cubicBezTo>
                    <a:pt x="270083" y="0"/>
                    <a:pt x="312323" y="42161"/>
                    <a:pt x="312323" y="94170"/>
                  </a:cubicBezTo>
                  <a:cubicBezTo>
                    <a:pt x="312323" y="146179"/>
                    <a:pt x="270083" y="188340"/>
                    <a:pt x="217977" y="188340"/>
                  </a:cubicBezTo>
                  <a:cubicBezTo>
                    <a:pt x="165871" y="188340"/>
                    <a:pt x="123631" y="146179"/>
                    <a:pt x="123631" y="94170"/>
                  </a:cubicBezTo>
                  <a:cubicBezTo>
                    <a:pt x="123631" y="42161"/>
                    <a:pt x="165871" y="0"/>
                    <a:pt x="217977"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chemeClr val="lt1"/>
                </a:solidFill>
                <a:latin typeface="Calibri"/>
                <a:ea typeface="Calibri"/>
                <a:cs typeface="Calibri"/>
                <a:sym typeface="Calibri"/>
              </a:endParaRPr>
            </a:p>
          </p:txBody>
        </p:sp>
        <p:sp>
          <p:nvSpPr>
            <p:cNvPr id="325" name="Google Shape;325;g29970f919f9_0_0"/>
            <p:cNvSpPr txBox="1"/>
            <p:nvPr/>
          </p:nvSpPr>
          <p:spPr>
            <a:xfrm>
              <a:off x="1232138" y="5023324"/>
              <a:ext cx="4439445"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4472C4"/>
                </a:buClr>
                <a:buSzPts val="1620"/>
                <a:buFont typeface="Arial"/>
                <a:buNone/>
              </a:pPr>
              <a:r>
                <a:rPr lang="en-US" sz="1800" b="1" i="0" u="none" strike="noStrike" cap="none">
                  <a:solidFill>
                    <a:srgbClr val="4472C4"/>
                  </a:solidFill>
                  <a:latin typeface="Calibri"/>
                  <a:ea typeface="Calibri"/>
                  <a:cs typeface="Calibri"/>
                  <a:sym typeface="Calibri"/>
                </a:rPr>
                <a:t>Lower-quality or even errors in care delivery</a:t>
              </a:r>
              <a:endParaRPr sz="1400" b="0" i="0" u="none" strike="noStrike" cap="none">
                <a:solidFill>
                  <a:srgbClr val="000000"/>
                </a:solidFill>
                <a:latin typeface="Arial"/>
                <a:ea typeface="Arial"/>
                <a:cs typeface="Arial"/>
                <a:sym typeface="Arial"/>
              </a:endParaRPr>
            </a:p>
          </p:txBody>
        </p:sp>
      </p:grpSp>
      <p:sp>
        <p:nvSpPr>
          <p:cNvPr id="326" name="Google Shape;326;g29970f919f9_0_0"/>
          <p:cNvSpPr txBox="1"/>
          <p:nvPr/>
        </p:nvSpPr>
        <p:spPr>
          <a:xfrm>
            <a:off x="7505609" y="5364987"/>
            <a:ext cx="2997007" cy="400079"/>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Calibri"/>
                <a:ea typeface="Calibri"/>
                <a:cs typeface="Calibri"/>
                <a:sym typeface="Calibri"/>
              </a:rPr>
              <a:t>Source: </a:t>
            </a:r>
            <a:r>
              <a:rPr lang="en-US" sz="1400" b="0" i="0" u="sng" strike="noStrike" cap="none">
                <a:solidFill>
                  <a:schemeClr val="dk1"/>
                </a:solidFill>
                <a:latin typeface="Calibri"/>
                <a:ea typeface="Calibri"/>
                <a:cs typeface="Calibri"/>
                <a:sym typeface="Calibri"/>
                <a:hlinkClick r:id="rId4">
                  <a:extLst>
                    <a:ext uri="{A12FA001-AC4F-418D-AE19-62706E023703}">
                      <ahyp:hlinkClr xmlns:ahyp="http://schemas.microsoft.com/office/drawing/2018/hyperlinkcolor" val="tx"/>
                    </a:ext>
                  </a:extLst>
                </a:hlinkClick>
              </a:rPr>
              <a:t>American Medical Association</a:t>
            </a:r>
            <a:endParaRPr sz="1400" b="0" i="0" u="none" strike="noStrike" cap="none">
              <a:solidFill>
                <a:schemeClr val="dk1"/>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2" name="Google Shape;332;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6</a:t>
            </a:fld>
            <a:endParaRPr/>
          </a:p>
        </p:txBody>
      </p:sp>
      <p:sp>
        <p:nvSpPr>
          <p:cNvPr id="333" name="Google Shape;333;p5"/>
          <p:cNvSpPr txBox="1"/>
          <p:nvPr/>
        </p:nvSpPr>
        <p:spPr>
          <a:xfrm>
            <a:off x="650310" y="4160"/>
            <a:ext cx="10972800" cy="1325563"/>
          </a:xfrm>
          <a:prstGeom prst="rect">
            <a:avLst/>
          </a:prstGeom>
          <a:noFill/>
          <a:ln>
            <a:noFill/>
          </a:ln>
        </p:spPr>
        <p:txBody>
          <a:bodyPr spcFirstLastPara="1" wrap="square" lIns="91425" tIns="45700" rIns="91425" bIns="45700" anchor="ctr" anchorCtr="0">
            <a:normAutofit/>
          </a:bodyPr>
          <a:lstStyle/>
          <a:p>
            <a:pPr marL="0" marR="0" lvl="0" indent="0" algn="ctr" rtl="0">
              <a:lnSpc>
                <a:spcPct val="90000"/>
              </a:lnSpc>
              <a:spcBef>
                <a:spcPts val="0"/>
              </a:spcBef>
              <a:spcAft>
                <a:spcPts val="0"/>
              </a:spcAft>
              <a:buClr>
                <a:srgbClr val="3F82C4"/>
              </a:buClr>
              <a:buSzPts val="4400"/>
              <a:buFont typeface="Calibri"/>
              <a:buNone/>
            </a:pPr>
            <a:r>
              <a:rPr lang="en-US" sz="4000" b="0" i="0" u="none" strike="noStrike" cap="none">
                <a:solidFill>
                  <a:srgbClr val="3F82C4"/>
                </a:solidFill>
                <a:latin typeface="Calibri"/>
                <a:ea typeface="Calibri"/>
                <a:cs typeface="Calibri"/>
                <a:sym typeface="Calibri"/>
              </a:rPr>
              <a:t>RadiGist provides benefits from several aspects</a:t>
            </a:r>
            <a:endParaRPr sz="4000" b="0" i="0" u="none" strike="noStrike" cap="none">
              <a:solidFill>
                <a:schemeClr val="dk1"/>
              </a:solidFill>
              <a:latin typeface="Calibri"/>
              <a:ea typeface="Calibri"/>
              <a:cs typeface="Calibri"/>
              <a:sym typeface="Calibri"/>
            </a:endParaRPr>
          </a:p>
        </p:txBody>
      </p:sp>
      <p:grpSp>
        <p:nvGrpSpPr>
          <p:cNvPr id="334" name="Google Shape;334;p5"/>
          <p:cNvGrpSpPr/>
          <p:nvPr/>
        </p:nvGrpSpPr>
        <p:grpSpPr>
          <a:xfrm>
            <a:off x="669925" y="1533140"/>
            <a:ext cx="10850563" cy="461666"/>
            <a:chOff x="669925" y="2162831"/>
            <a:chExt cx="10850563" cy="585000"/>
          </a:xfrm>
        </p:grpSpPr>
        <p:sp>
          <p:nvSpPr>
            <p:cNvPr id="335" name="Google Shape;335;p5"/>
            <p:cNvSpPr/>
            <p:nvPr/>
          </p:nvSpPr>
          <p:spPr>
            <a:xfrm>
              <a:off x="669925" y="2162831"/>
              <a:ext cx="10850563" cy="5850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36" name="Google Shape;336;p5"/>
            <p:cNvSpPr txBox="1"/>
            <p:nvPr/>
          </p:nvSpPr>
          <p:spPr>
            <a:xfrm>
              <a:off x="912714" y="2162831"/>
              <a:ext cx="10362671" cy="585000"/>
            </a:xfrm>
            <a:prstGeom prst="rect">
              <a:avLst/>
            </a:prstGeom>
            <a:solidFill>
              <a:schemeClr val="lt2"/>
            </a:solidFill>
            <a:ln>
              <a:noFill/>
            </a:ln>
          </p:spPr>
          <p:txBody>
            <a:bodyPr spcFirstLastPara="1" wrap="square" lIns="90000" tIns="46800" rIns="90000" bIns="46800" anchor="ctr" anchorCtr="0">
              <a:normAutofit/>
            </a:bodyPr>
            <a:lstStyle/>
            <a:p>
              <a:pPr marL="0" marR="0" lvl="0" indent="0" algn="ctr" rtl="0">
                <a:lnSpc>
                  <a:spcPct val="100000"/>
                </a:lnSpc>
                <a:spcBef>
                  <a:spcPts val="0"/>
                </a:spcBef>
                <a:spcAft>
                  <a:spcPts val="0"/>
                </a:spcAft>
                <a:buClr>
                  <a:srgbClr val="000000"/>
                </a:buClr>
                <a:buSzPts val="1800"/>
                <a:buFont typeface="Arial"/>
                <a:buNone/>
              </a:pPr>
              <a:r>
                <a:rPr lang="en-US" sz="1800" b="1" i="0" u="none" strike="noStrike" cap="none">
                  <a:solidFill>
                    <a:schemeClr val="dk1"/>
                  </a:solidFill>
                  <a:latin typeface="Calibri"/>
                  <a:ea typeface="Calibri"/>
                  <a:cs typeface="Calibri"/>
                  <a:sym typeface="Calibri"/>
                </a:rPr>
                <a:t>Business Values</a:t>
              </a:r>
              <a:endParaRPr sz="1400" b="0" i="0" u="none" strike="noStrike" cap="none">
                <a:solidFill>
                  <a:srgbClr val="000000"/>
                </a:solidFill>
                <a:latin typeface="Arial"/>
                <a:ea typeface="Arial"/>
                <a:cs typeface="Arial"/>
                <a:sym typeface="Arial"/>
              </a:endParaRPr>
            </a:p>
          </p:txBody>
        </p:sp>
      </p:grpSp>
      <p:sp>
        <p:nvSpPr>
          <p:cNvPr id="337" name="Google Shape;337;p5"/>
          <p:cNvSpPr/>
          <p:nvPr/>
        </p:nvSpPr>
        <p:spPr>
          <a:xfrm rot="8100000">
            <a:off x="1101000" y="2627113"/>
            <a:ext cx="2186753" cy="2186753"/>
          </a:xfrm>
          <a:custGeom>
            <a:avLst/>
            <a:gdLst/>
            <a:ahLst/>
            <a:cxnLst/>
            <a:rect l="l" t="t" r="r" b="b"/>
            <a:pathLst>
              <a:path w="1544063" h="1544063" extrusionOk="0">
                <a:moveTo>
                  <a:pt x="0" y="1544063"/>
                </a:moveTo>
                <a:lnTo>
                  <a:pt x="0" y="0"/>
                </a:lnTo>
                <a:lnTo>
                  <a:pt x="252342" y="252342"/>
                </a:lnTo>
                <a:lnTo>
                  <a:pt x="252342" y="1266485"/>
                </a:lnTo>
                <a:lnTo>
                  <a:pt x="1266485" y="1266485"/>
                </a:lnTo>
                <a:lnTo>
                  <a:pt x="1544063" y="1544063"/>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FFFFFF"/>
              </a:solidFill>
              <a:latin typeface="Calibri"/>
              <a:ea typeface="Calibri"/>
              <a:cs typeface="Calibri"/>
              <a:sym typeface="Calibri"/>
            </a:endParaRPr>
          </a:p>
        </p:txBody>
      </p:sp>
      <p:sp>
        <p:nvSpPr>
          <p:cNvPr id="338" name="Google Shape;338;p5"/>
          <p:cNvSpPr/>
          <p:nvPr/>
        </p:nvSpPr>
        <p:spPr>
          <a:xfrm>
            <a:off x="1869650" y="3095073"/>
            <a:ext cx="589099" cy="662797"/>
          </a:xfrm>
          <a:custGeom>
            <a:avLst/>
            <a:gdLst/>
            <a:ahLst/>
            <a:cxnLst/>
            <a:rect l="l" t="t" r="r" b="b"/>
            <a:pathLst>
              <a:path w="10240" h="11520" extrusionOk="0">
                <a:moveTo>
                  <a:pt x="5760" y="1600"/>
                </a:moveTo>
                <a:lnTo>
                  <a:pt x="5440" y="1600"/>
                </a:lnTo>
                <a:lnTo>
                  <a:pt x="5440" y="1280"/>
                </a:lnTo>
                <a:cubicBezTo>
                  <a:pt x="5440" y="1120"/>
                  <a:pt x="5280" y="960"/>
                  <a:pt x="5120" y="960"/>
                </a:cubicBezTo>
                <a:cubicBezTo>
                  <a:pt x="4960" y="960"/>
                  <a:pt x="4800" y="1120"/>
                  <a:pt x="4800" y="1280"/>
                </a:cubicBezTo>
                <a:lnTo>
                  <a:pt x="4800" y="1600"/>
                </a:lnTo>
                <a:lnTo>
                  <a:pt x="4480" y="1600"/>
                </a:lnTo>
                <a:cubicBezTo>
                  <a:pt x="4320" y="1600"/>
                  <a:pt x="4160" y="1760"/>
                  <a:pt x="4160" y="1920"/>
                </a:cubicBezTo>
                <a:cubicBezTo>
                  <a:pt x="4160" y="2080"/>
                  <a:pt x="4320" y="2240"/>
                  <a:pt x="4480" y="2240"/>
                </a:cubicBezTo>
                <a:lnTo>
                  <a:pt x="4800" y="2240"/>
                </a:lnTo>
                <a:lnTo>
                  <a:pt x="4800" y="2560"/>
                </a:lnTo>
                <a:cubicBezTo>
                  <a:pt x="4800" y="2720"/>
                  <a:pt x="4960" y="2880"/>
                  <a:pt x="5120" y="2880"/>
                </a:cubicBezTo>
                <a:cubicBezTo>
                  <a:pt x="5280" y="2880"/>
                  <a:pt x="5440" y="2720"/>
                  <a:pt x="5440" y="2560"/>
                </a:cubicBezTo>
                <a:lnTo>
                  <a:pt x="5440" y="2240"/>
                </a:lnTo>
                <a:lnTo>
                  <a:pt x="5760" y="2240"/>
                </a:lnTo>
                <a:cubicBezTo>
                  <a:pt x="5920" y="2240"/>
                  <a:pt x="6080" y="2080"/>
                  <a:pt x="6080" y="1920"/>
                </a:cubicBezTo>
                <a:cubicBezTo>
                  <a:pt x="6080" y="1760"/>
                  <a:pt x="5920" y="1600"/>
                  <a:pt x="5760" y="1600"/>
                </a:cubicBezTo>
                <a:close/>
                <a:moveTo>
                  <a:pt x="7296" y="6816"/>
                </a:moveTo>
                <a:cubicBezTo>
                  <a:pt x="7936" y="6240"/>
                  <a:pt x="8320" y="5408"/>
                  <a:pt x="8320" y="4480"/>
                </a:cubicBezTo>
                <a:lnTo>
                  <a:pt x="8320" y="832"/>
                </a:lnTo>
                <a:cubicBezTo>
                  <a:pt x="8320" y="704"/>
                  <a:pt x="8256" y="576"/>
                  <a:pt x="8128" y="544"/>
                </a:cubicBezTo>
                <a:cubicBezTo>
                  <a:pt x="7712" y="384"/>
                  <a:pt x="6592" y="0"/>
                  <a:pt x="5120" y="0"/>
                </a:cubicBezTo>
                <a:cubicBezTo>
                  <a:pt x="3648" y="0"/>
                  <a:pt x="2560" y="384"/>
                  <a:pt x="2112" y="544"/>
                </a:cubicBezTo>
                <a:cubicBezTo>
                  <a:pt x="1984" y="608"/>
                  <a:pt x="1920" y="704"/>
                  <a:pt x="1920" y="832"/>
                </a:cubicBezTo>
                <a:lnTo>
                  <a:pt x="1920" y="4352"/>
                </a:lnTo>
                <a:cubicBezTo>
                  <a:pt x="1920" y="5312"/>
                  <a:pt x="2336" y="6176"/>
                  <a:pt x="2976" y="6816"/>
                </a:cubicBezTo>
                <a:cubicBezTo>
                  <a:pt x="1280" y="7200"/>
                  <a:pt x="0" y="8736"/>
                  <a:pt x="0" y="10560"/>
                </a:cubicBezTo>
                <a:cubicBezTo>
                  <a:pt x="0" y="11104"/>
                  <a:pt x="416" y="11520"/>
                  <a:pt x="960" y="11520"/>
                </a:cubicBezTo>
                <a:lnTo>
                  <a:pt x="9280" y="11520"/>
                </a:lnTo>
                <a:cubicBezTo>
                  <a:pt x="9824" y="11520"/>
                  <a:pt x="10240" y="11104"/>
                  <a:pt x="10240" y="10560"/>
                </a:cubicBezTo>
                <a:cubicBezTo>
                  <a:pt x="10240" y="8736"/>
                  <a:pt x="8992" y="7232"/>
                  <a:pt x="7296" y="6816"/>
                </a:cubicBezTo>
                <a:close/>
                <a:moveTo>
                  <a:pt x="5120" y="10528"/>
                </a:moveTo>
                <a:lnTo>
                  <a:pt x="4032" y="9664"/>
                </a:lnTo>
                <a:lnTo>
                  <a:pt x="2944" y="8864"/>
                </a:lnTo>
                <a:lnTo>
                  <a:pt x="3360" y="7840"/>
                </a:lnTo>
                <a:lnTo>
                  <a:pt x="5184" y="10496"/>
                </a:lnTo>
                <a:lnTo>
                  <a:pt x="5120" y="10528"/>
                </a:lnTo>
                <a:close/>
                <a:moveTo>
                  <a:pt x="3840" y="7392"/>
                </a:moveTo>
                <a:cubicBezTo>
                  <a:pt x="4160" y="7552"/>
                  <a:pt x="4512" y="7648"/>
                  <a:pt x="4896" y="7648"/>
                </a:cubicBezTo>
                <a:lnTo>
                  <a:pt x="5120" y="7648"/>
                </a:lnTo>
                <a:cubicBezTo>
                  <a:pt x="5568" y="7648"/>
                  <a:pt x="6016" y="7552"/>
                  <a:pt x="6400" y="7360"/>
                </a:cubicBezTo>
                <a:lnTo>
                  <a:pt x="5152" y="9248"/>
                </a:lnTo>
                <a:lnTo>
                  <a:pt x="3840" y="7392"/>
                </a:lnTo>
                <a:close/>
                <a:moveTo>
                  <a:pt x="5536" y="9856"/>
                </a:moveTo>
                <a:lnTo>
                  <a:pt x="6880" y="7840"/>
                </a:lnTo>
                <a:lnTo>
                  <a:pt x="7296" y="8832"/>
                </a:lnTo>
                <a:lnTo>
                  <a:pt x="6208" y="9664"/>
                </a:lnTo>
                <a:lnTo>
                  <a:pt x="5696" y="10080"/>
                </a:lnTo>
                <a:lnTo>
                  <a:pt x="5536" y="9856"/>
                </a:lnTo>
                <a:close/>
                <a:moveTo>
                  <a:pt x="2560" y="4320"/>
                </a:moveTo>
                <a:cubicBezTo>
                  <a:pt x="3168" y="4096"/>
                  <a:pt x="4032" y="3840"/>
                  <a:pt x="5120" y="3840"/>
                </a:cubicBezTo>
                <a:cubicBezTo>
                  <a:pt x="5440" y="3840"/>
                  <a:pt x="5728" y="3872"/>
                  <a:pt x="6048" y="3904"/>
                </a:cubicBezTo>
                <a:cubicBezTo>
                  <a:pt x="6208" y="3936"/>
                  <a:pt x="6400" y="3808"/>
                  <a:pt x="6400" y="3616"/>
                </a:cubicBezTo>
                <a:cubicBezTo>
                  <a:pt x="6432" y="3456"/>
                  <a:pt x="6304" y="3264"/>
                  <a:pt x="6112" y="3264"/>
                </a:cubicBezTo>
                <a:cubicBezTo>
                  <a:pt x="5792" y="3232"/>
                  <a:pt x="5440" y="3200"/>
                  <a:pt x="5120" y="3200"/>
                </a:cubicBezTo>
                <a:cubicBezTo>
                  <a:pt x="4032" y="3200"/>
                  <a:pt x="3104" y="3456"/>
                  <a:pt x="2560" y="3648"/>
                </a:cubicBezTo>
                <a:lnTo>
                  <a:pt x="2560" y="1056"/>
                </a:lnTo>
                <a:cubicBezTo>
                  <a:pt x="3040" y="896"/>
                  <a:pt x="3936" y="640"/>
                  <a:pt x="5120" y="640"/>
                </a:cubicBezTo>
                <a:cubicBezTo>
                  <a:pt x="6304" y="640"/>
                  <a:pt x="7200" y="896"/>
                  <a:pt x="7680" y="1056"/>
                </a:cubicBezTo>
                <a:lnTo>
                  <a:pt x="7680" y="3648"/>
                </a:lnTo>
                <a:cubicBezTo>
                  <a:pt x="7584" y="3616"/>
                  <a:pt x="7456" y="3584"/>
                  <a:pt x="7328" y="3520"/>
                </a:cubicBezTo>
                <a:cubicBezTo>
                  <a:pt x="7168" y="3456"/>
                  <a:pt x="6976" y="3552"/>
                  <a:pt x="6944" y="3744"/>
                </a:cubicBezTo>
                <a:cubicBezTo>
                  <a:pt x="6880" y="3904"/>
                  <a:pt x="6976" y="4096"/>
                  <a:pt x="7168" y="4128"/>
                </a:cubicBezTo>
                <a:cubicBezTo>
                  <a:pt x="7360" y="4192"/>
                  <a:pt x="7552" y="4256"/>
                  <a:pt x="7712" y="4320"/>
                </a:cubicBezTo>
                <a:lnTo>
                  <a:pt x="7712" y="4480"/>
                </a:lnTo>
                <a:cubicBezTo>
                  <a:pt x="7712" y="5888"/>
                  <a:pt x="6560" y="7040"/>
                  <a:pt x="5152" y="7040"/>
                </a:cubicBezTo>
                <a:lnTo>
                  <a:pt x="4992" y="7040"/>
                </a:lnTo>
                <a:cubicBezTo>
                  <a:pt x="3648" y="6944"/>
                  <a:pt x="2592" y="5792"/>
                  <a:pt x="2592" y="4384"/>
                </a:cubicBezTo>
                <a:lnTo>
                  <a:pt x="2592" y="4320"/>
                </a:lnTo>
                <a:lnTo>
                  <a:pt x="2560" y="4320"/>
                </a:lnTo>
                <a:close/>
                <a:moveTo>
                  <a:pt x="640" y="10560"/>
                </a:moveTo>
                <a:cubicBezTo>
                  <a:pt x="640" y="9152"/>
                  <a:pt x="1536" y="7968"/>
                  <a:pt x="2784" y="7552"/>
                </a:cubicBezTo>
                <a:lnTo>
                  <a:pt x="2368" y="8608"/>
                </a:lnTo>
                <a:cubicBezTo>
                  <a:pt x="2272" y="8864"/>
                  <a:pt x="2336" y="9184"/>
                  <a:pt x="2592" y="9344"/>
                </a:cubicBezTo>
                <a:lnTo>
                  <a:pt x="3680" y="10144"/>
                </a:lnTo>
                <a:lnTo>
                  <a:pt x="4576" y="10848"/>
                </a:lnTo>
                <a:lnTo>
                  <a:pt x="960" y="10848"/>
                </a:lnTo>
                <a:cubicBezTo>
                  <a:pt x="768" y="10880"/>
                  <a:pt x="640" y="10752"/>
                  <a:pt x="640" y="10560"/>
                </a:cubicBezTo>
                <a:close/>
                <a:moveTo>
                  <a:pt x="9280" y="10880"/>
                </a:moveTo>
                <a:lnTo>
                  <a:pt x="6240" y="10880"/>
                </a:lnTo>
                <a:lnTo>
                  <a:pt x="6048" y="10592"/>
                </a:lnTo>
                <a:lnTo>
                  <a:pt x="6592" y="10176"/>
                </a:lnTo>
                <a:lnTo>
                  <a:pt x="7680" y="9376"/>
                </a:lnTo>
                <a:cubicBezTo>
                  <a:pt x="7904" y="9216"/>
                  <a:pt x="8000" y="8896"/>
                  <a:pt x="7904" y="8640"/>
                </a:cubicBezTo>
                <a:lnTo>
                  <a:pt x="7488" y="7584"/>
                </a:lnTo>
                <a:cubicBezTo>
                  <a:pt x="8736" y="8032"/>
                  <a:pt x="9632" y="9216"/>
                  <a:pt x="9632" y="10592"/>
                </a:cubicBezTo>
                <a:cubicBezTo>
                  <a:pt x="9600" y="10752"/>
                  <a:pt x="9472" y="10880"/>
                  <a:pt x="9280" y="1088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67"/>
              <a:buFont typeface="Arial"/>
              <a:buNone/>
            </a:pPr>
            <a:endParaRPr sz="1867" b="0" i="0" u="none" strike="noStrike" cap="none">
              <a:solidFill>
                <a:schemeClr val="lt1"/>
              </a:solidFill>
              <a:latin typeface="Calibri"/>
              <a:ea typeface="Calibri"/>
              <a:cs typeface="Calibri"/>
              <a:sym typeface="Calibri"/>
            </a:endParaRPr>
          </a:p>
        </p:txBody>
      </p:sp>
      <p:sp>
        <p:nvSpPr>
          <p:cNvPr id="339" name="Google Shape;339;p5"/>
          <p:cNvSpPr txBox="1"/>
          <p:nvPr/>
        </p:nvSpPr>
        <p:spPr>
          <a:xfrm>
            <a:off x="912714" y="3960088"/>
            <a:ext cx="2563324" cy="566935"/>
          </a:xfrm>
          <a:prstGeom prst="rect">
            <a:avLst/>
          </a:prstGeom>
          <a:noFill/>
          <a:ln>
            <a:noFill/>
          </a:ln>
        </p:spPr>
        <p:txBody>
          <a:bodyPr spcFirstLastPara="1" wrap="square" lIns="90000" tIns="46800" rIns="90000" bIns="46800" anchor="b"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1" i="0" u="none" strike="noStrike" cap="none">
                <a:solidFill>
                  <a:schemeClr val="dk1"/>
                </a:solidFill>
                <a:latin typeface="Calibri"/>
                <a:ea typeface="Calibri"/>
                <a:cs typeface="Calibri"/>
                <a:sym typeface="Calibri"/>
              </a:rPr>
              <a:t>Reduction of </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800"/>
              <a:buFont typeface="Arial"/>
              <a:buNone/>
            </a:pPr>
            <a:r>
              <a:rPr lang="en-US" sz="1800" b="1" i="0" u="none" strike="noStrike" cap="none">
                <a:solidFill>
                  <a:schemeClr val="dk1"/>
                </a:solidFill>
                <a:latin typeface="Calibri"/>
                <a:ea typeface="Calibri"/>
                <a:cs typeface="Calibri"/>
                <a:sym typeface="Calibri"/>
              </a:rPr>
              <a:t>Physician Burnout </a:t>
            </a:r>
            <a:endParaRPr sz="1400" b="0" i="0" u="none" strike="noStrike" cap="none">
              <a:solidFill>
                <a:srgbClr val="000000"/>
              </a:solidFill>
              <a:latin typeface="Arial"/>
              <a:ea typeface="Arial"/>
              <a:cs typeface="Arial"/>
              <a:sym typeface="Arial"/>
            </a:endParaRPr>
          </a:p>
        </p:txBody>
      </p:sp>
      <p:sp>
        <p:nvSpPr>
          <p:cNvPr id="340" name="Google Shape;340;p5"/>
          <p:cNvSpPr/>
          <p:nvPr/>
        </p:nvSpPr>
        <p:spPr>
          <a:xfrm>
            <a:off x="912714" y="4657653"/>
            <a:ext cx="2563324" cy="1081021"/>
          </a:xfrm>
          <a:prstGeom prst="rect">
            <a:avLst/>
          </a:prstGeom>
          <a:noFill/>
          <a:ln>
            <a:noFill/>
          </a:ln>
        </p:spPr>
        <p:txBody>
          <a:bodyPr spcFirstLastPara="1" wrap="square" lIns="90000" tIns="46800" rIns="90000" bIns="46800" anchor="t" anchorCtr="0">
            <a:noAutofit/>
          </a:bodyPr>
          <a:lstStyle/>
          <a:p>
            <a:pPr marL="0" marR="0" lvl="0" indent="0" algn="ctr" rtl="0">
              <a:lnSpc>
                <a:spcPct val="120000"/>
              </a:lnSpc>
              <a:spcBef>
                <a:spcPts val="0"/>
              </a:spcBef>
              <a:spcAft>
                <a:spcPts val="0"/>
              </a:spcAft>
              <a:buClr>
                <a:srgbClr val="000000"/>
              </a:buClr>
              <a:buSzPts val="1400"/>
              <a:buFont typeface="Arial"/>
              <a:buNone/>
            </a:pPr>
            <a:r>
              <a:rPr lang="en-US" sz="1400" b="0" i="0" u="none" strike="noStrike" cap="none">
                <a:solidFill>
                  <a:schemeClr val="dk1"/>
                </a:solidFill>
                <a:latin typeface="Calibri"/>
                <a:ea typeface="Calibri"/>
                <a:cs typeface="Calibri"/>
                <a:sym typeface="Calibri"/>
              </a:rPr>
              <a:t>Mitigate physician mental fatigue from repetitive tasks, reducing their burnout </a:t>
            </a:r>
            <a:endParaRPr sz="1400" b="0" i="0" u="none" strike="noStrike" cap="none">
              <a:solidFill>
                <a:srgbClr val="000000"/>
              </a:solidFill>
              <a:latin typeface="Arial"/>
              <a:ea typeface="Arial"/>
              <a:cs typeface="Arial"/>
              <a:sym typeface="Arial"/>
            </a:endParaRPr>
          </a:p>
        </p:txBody>
      </p:sp>
      <p:sp>
        <p:nvSpPr>
          <p:cNvPr id="341" name="Google Shape;341;p5"/>
          <p:cNvSpPr/>
          <p:nvPr/>
        </p:nvSpPr>
        <p:spPr>
          <a:xfrm rot="8100000">
            <a:off x="3707936" y="2627114"/>
            <a:ext cx="2186753" cy="2186753"/>
          </a:xfrm>
          <a:custGeom>
            <a:avLst/>
            <a:gdLst/>
            <a:ahLst/>
            <a:cxnLst/>
            <a:rect l="l" t="t" r="r" b="b"/>
            <a:pathLst>
              <a:path w="1544063" h="1544063" extrusionOk="0">
                <a:moveTo>
                  <a:pt x="0" y="1544063"/>
                </a:moveTo>
                <a:lnTo>
                  <a:pt x="0" y="0"/>
                </a:lnTo>
                <a:lnTo>
                  <a:pt x="252342" y="252342"/>
                </a:lnTo>
                <a:lnTo>
                  <a:pt x="252342" y="1266485"/>
                </a:lnTo>
                <a:lnTo>
                  <a:pt x="1266485" y="1266485"/>
                </a:lnTo>
                <a:lnTo>
                  <a:pt x="1544063" y="1544063"/>
                </a:lnTo>
                <a:close/>
              </a:path>
            </a:pathLst>
          </a:custGeom>
          <a:solidFill>
            <a:srgbClr val="C3C3C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FFFFFF"/>
              </a:solidFill>
              <a:latin typeface="Calibri"/>
              <a:ea typeface="Calibri"/>
              <a:cs typeface="Calibri"/>
              <a:sym typeface="Calibri"/>
            </a:endParaRPr>
          </a:p>
        </p:txBody>
      </p:sp>
      <p:sp>
        <p:nvSpPr>
          <p:cNvPr id="342" name="Google Shape;342;p5"/>
          <p:cNvSpPr/>
          <p:nvPr/>
        </p:nvSpPr>
        <p:spPr>
          <a:xfrm>
            <a:off x="4598548" y="3095073"/>
            <a:ext cx="477276" cy="662797"/>
          </a:xfrm>
          <a:custGeom>
            <a:avLst/>
            <a:gdLst/>
            <a:ahLst/>
            <a:cxnLst/>
            <a:rect l="l" t="t" r="r" b="b"/>
            <a:pathLst>
              <a:path w="435931" h="605380" extrusionOk="0">
                <a:moveTo>
                  <a:pt x="186815" y="369393"/>
                </a:moveTo>
                <a:cubicBezTo>
                  <a:pt x="167038" y="369393"/>
                  <a:pt x="151160" y="385335"/>
                  <a:pt x="151160" y="404985"/>
                </a:cubicBezTo>
                <a:cubicBezTo>
                  <a:pt x="151160" y="431495"/>
                  <a:pt x="218012" y="485718"/>
                  <a:pt x="218012" y="485718"/>
                </a:cubicBezTo>
                <a:cubicBezTo>
                  <a:pt x="218012" y="485718"/>
                  <a:pt x="284864" y="432792"/>
                  <a:pt x="285143" y="404985"/>
                </a:cubicBezTo>
                <a:cubicBezTo>
                  <a:pt x="285143" y="385243"/>
                  <a:pt x="269173" y="369393"/>
                  <a:pt x="249488" y="369393"/>
                </a:cubicBezTo>
                <a:cubicBezTo>
                  <a:pt x="235932" y="369393"/>
                  <a:pt x="223955" y="377549"/>
                  <a:pt x="218105" y="388579"/>
                </a:cubicBezTo>
                <a:cubicBezTo>
                  <a:pt x="212348" y="377086"/>
                  <a:pt x="200278" y="369393"/>
                  <a:pt x="186815" y="369393"/>
                </a:cubicBezTo>
                <a:close/>
                <a:moveTo>
                  <a:pt x="218012" y="232583"/>
                </a:moveTo>
                <a:cubicBezTo>
                  <a:pt x="338346" y="232583"/>
                  <a:pt x="436024" y="269103"/>
                  <a:pt x="435931" y="389228"/>
                </a:cubicBezTo>
                <a:lnTo>
                  <a:pt x="435931" y="605195"/>
                </a:lnTo>
                <a:lnTo>
                  <a:pt x="369544" y="605195"/>
                </a:lnTo>
                <a:cubicBezTo>
                  <a:pt x="369079" y="531321"/>
                  <a:pt x="363694" y="411659"/>
                  <a:pt x="333889" y="372729"/>
                </a:cubicBezTo>
                <a:lnTo>
                  <a:pt x="333889" y="605380"/>
                </a:lnTo>
                <a:lnTo>
                  <a:pt x="102042" y="605380"/>
                </a:lnTo>
                <a:lnTo>
                  <a:pt x="102042" y="372915"/>
                </a:lnTo>
                <a:cubicBezTo>
                  <a:pt x="72145" y="411844"/>
                  <a:pt x="66852" y="530950"/>
                  <a:pt x="66388" y="605380"/>
                </a:cubicBezTo>
                <a:lnTo>
                  <a:pt x="0" y="605380"/>
                </a:lnTo>
                <a:lnTo>
                  <a:pt x="0" y="389228"/>
                </a:lnTo>
                <a:cubicBezTo>
                  <a:pt x="0" y="269103"/>
                  <a:pt x="97679" y="232583"/>
                  <a:pt x="218012" y="232583"/>
                </a:cubicBezTo>
                <a:close/>
                <a:moveTo>
                  <a:pt x="217977" y="0"/>
                </a:moveTo>
                <a:cubicBezTo>
                  <a:pt x="270083" y="0"/>
                  <a:pt x="312323" y="42161"/>
                  <a:pt x="312323" y="94170"/>
                </a:cubicBezTo>
                <a:cubicBezTo>
                  <a:pt x="312323" y="146179"/>
                  <a:pt x="270083" y="188340"/>
                  <a:pt x="217977" y="188340"/>
                </a:cubicBezTo>
                <a:cubicBezTo>
                  <a:pt x="165871" y="188340"/>
                  <a:pt x="123631" y="146179"/>
                  <a:pt x="123631" y="94170"/>
                </a:cubicBezTo>
                <a:cubicBezTo>
                  <a:pt x="123631" y="42161"/>
                  <a:pt x="165871" y="0"/>
                  <a:pt x="217977"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67"/>
              <a:buFont typeface="Arial"/>
              <a:buNone/>
            </a:pPr>
            <a:endParaRPr sz="1867" b="0" i="0" u="none" strike="noStrike" cap="none">
              <a:solidFill>
                <a:schemeClr val="lt1"/>
              </a:solidFill>
              <a:latin typeface="Calibri"/>
              <a:ea typeface="Calibri"/>
              <a:cs typeface="Calibri"/>
              <a:sym typeface="Calibri"/>
            </a:endParaRPr>
          </a:p>
        </p:txBody>
      </p:sp>
      <p:sp>
        <p:nvSpPr>
          <p:cNvPr id="343" name="Google Shape;343;p5"/>
          <p:cNvSpPr txBox="1"/>
          <p:nvPr/>
        </p:nvSpPr>
        <p:spPr>
          <a:xfrm>
            <a:off x="3519650" y="3960088"/>
            <a:ext cx="2563324" cy="566935"/>
          </a:xfrm>
          <a:prstGeom prst="rect">
            <a:avLst/>
          </a:prstGeom>
          <a:noFill/>
          <a:ln>
            <a:noFill/>
          </a:ln>
        </p:spPr>
        <p:txBody>
          <a:bodyPr spcFirstLastPara="1" wrap="square" lIns="90000" tIns="46800" rIns="90000" bIns="46800" anchor="b"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1" i="0" u="none" strike="noStrike" cap="none">
                <a:solidFill>
                  <a:schemeClr val="dk1"/>
                </a:solidFill>
                <a:latin typeface="Calibri"/>
                <a:ea typeface="Calibri"/>
                <a:cs typeface="Calibri"/>
                <a:sym typeface="Calibri"/>
              </a:rPr>
              <a:t>High-quality </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800"/>
              <a:buFont typeface="Arial"/>
              <a:buNone/>
            </a:pPr>
            <a:r>
              <a:rPr lang="en-US" sz="1800" b="1" i="0" u="none" strike="noStrike" cap="none">
                <a:solidFill>
                  <a:schemeClr val="dk1"/>
                </a:solidFill>
                <a:latin typeface="Calibri"/>
                <a:ea typeface="Calibri"/>
                <a:cs typeface="Calibri"/>
                <a:sym typeface="Calibri"/>
              </a:rPr>
              <a:t>Patient Care</a:t>
            </a:r>
            <a:endParaRPr sz="1400" b="0" i="0" u="none" strike="noStrike" cap="none">
              <a:solidFill>
                <a:srgbClr val="000000"/>
              </a:solidFill>
              <a:latin typeface="Arial"/>
              <a:ea typeface="Arial"/>
              <a:cs typeface="Arial"/>
              <a:sym typeface="Arial"/>
            </a:endParaRPr>
          </a:p>
        </p:txBody>
      </p:sp>
      <p:sp>
        <p:nvSpPr>
          <p:cNvPr id="344" name="Google Shape;344;p5"/>
          <p:cNvSpPr/>
          <p:nvPr/>
        </p:nvSpPr>
        <p:spPr>
          <a:xfrm>
            <a:off x="3519650" y="4657653"/>
            <a:ext cx="2563324" cy="1081021"/>
          </a:xfrm>
          <a:prstGeom prst="rect">
            <a:avLst/>
          </a:prstGeom>
          <a:noFill/>
          <a:ln>
            <a:noFill/>
          </a:ln>
        </p:spPr>
        <p:txBody>
          <a:bodyPr spcFirstLastPara="1" wrap="square" lIns="90000" tIns="46800" rIns="90000" bIns="46800" anchor="t" anchorCtr="0">
            <a:noAutofit/>
          </a:bodyPr>
          <a:lstStyle/>
          <a:p>
            <a:pPr marL="0" marR="0" lvl="0" indent="0" algn="ctr" rtl="0">
              <a:lnSpc>
                <a:spcPct val="120000"/>
              </a:lnSpc>
              <a:spcBef>
                <a:spcPts val="0"/>
              </a:spcBef>
              <a:spcAft>
                <a:spcPts val="0"/>
              </a:spcAft>
              <a:buClr>
                <a:srgbClr val="000000"/>
              </a:buClr>
              <a:buSzPts val="1400"/>
              <a:buFont typeface="Arial"/>
              <a:buNone/>
            </a:pPr>
            <a:r>
              <a:rPr lang="en-US" sz="1400" b="0" i="0" u="none" strike="noStrike" cap="none">
                <a:solidFill>
                  <a:schemeClr val="dk1"/>
                </a:solidFill>
                <a:latin typeface="Calibri"/>
                <a:ea typeface="Calibri"/>
                <a:cs typeface="Calibri"/>
                <a:sym typeface="Calibri"/>
              </a:rPr>
              <a:t>Minimize patient misdiagnosis caused by errors in medical report interpretation</a:t>
            </a:r>
            <a:endParaRPr sz="1400" b="0" i="0" u="none" strike="noStrike" cap="none">
              <a:solidFill>
                <a:srgbClr val="000000"/>
              </a:solidFill>
              <a:latin typeface="Arial"/>
              <a:ea typeface="Arial"/>
              <a:cs typeface="Arial"/>
              <a:sym typeface="Arial"/>
            </a:endParaRPr>
          </a:p>
        </p:txBody>
      </p:sp>
      <p:sp>
        <p:nvSpPr>
          <p:cNvPr id="345" name="Google Shape;345;p5"/>
          <p:cNvSpPr/>
          <p:nvPr/>
        </p:nvSpPr>
        <p:spPr>
          <a:xfrm rot="8100000">
            <a:off x="6293411" y="2627114"/>
            <a:ext cx="2186753" cy="2186753"/>
          </a:xfrm>
          <a:custGeom>
            <a:avLst/>
            <a:gdLst/>
            <a:ahLst/>
            <a:cxnLst/>
            <a:rect l="l" t="t" r="r" b="b"/>
            <a:pathLst>
              <a:path w="1544063" h="1544063" extrusionOk="0">
                <a:moveTo>
                  <a:pt x="0" y="1544063"/>
                </a:moveTo>
                <a:lnTo>
                  <a:pt x="0" y="0"/>
                </a:lnTo>
                <a:lnTo>
                  <a:pt x="252342" y="252342"/>
                </a:lnTo>
                <a:lnTo>
                  <a:pt x="252342" y="1266485"/>
                </a:lnTo>
                <a:lnTo>
                  <a:pt x="1266485" y="1266485"/>
                </a:lnTo>
                <a:lnTo>
                  <a:pt x="1544063" y="1544063"/>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FFFFFF"/>
              </a:solidFill>
              <a:latin typeface="Calibri"/>
              <a:ea typeface="Calibri"/>
              <a:cs typeface="Calibri"/>
              <a:sym typeface="Calibri"/>
            </a:endParaRPr>
          </a:p>
        </p:txBody>
      </p:sp>
      <p:sp>
        <p:nvSpPr>
          <p:cNvPr id="346" name="Google Shape;346;p5"/>
          <p:cNvSpPr/>
          <p:nvPr/>
        </p:nvSpPr>
        <p:spPr>
          <a:xfrm>
            <a:off x="7057029" y="3095073"/>
            <a:ext cx="659317" cy="662797"/>
          </a:xfrm>
          <a:custGeom>
            <a:avLst/>
            <a:gdLst/>
            <a:ahLst/>
            <a:cxnLst/>
            <a:rect l="l" t="t" r="r" b="b"/>
            <a:pathLst>
              <a:path w="601641" h="604816" extrusionOk="0">
                <a:moveTo>
                  <a:pt x="459110" y="236809"/>
                </a:moveTo>
                <a:lnTo>
                  <a:pt x="459110" y="457371"/>
                </a:lnTo>
                <a:cubicBezTo>
                  <a:pt x="459110" y="462039"/>
                  <a:pt x="456772" y="466428"/>
                  <a:pt x="452938" y="469136"/>
                </a:cubicBezTo>
                <a:cubicBezTo>
                  <a:pt x="450506" y="470817"/>
                  <a:pt x="447700" y="471657"/>
                  <a:pt x="444801" y="471657"/>
                </a:cubicBezTo>
                <a:cubicBezTo>
                  <a:pt x="443118" y="471657"/>
                  <a:pt x="441434" y="471377"/>
                  <a:pt x="439844" y="470817"/>
                </a:cubicBezTo>
                <a:lnTo>
                  <a:pt x="372600" y="446072"/>
                </a:lnTo>
                <a:lnTo>
                  <a:pt x="305450" y="470817"/>
                </a:lnTo>
                <a:cubicBezTo>
                  <a:pt x="301054" y="472405"/>
                  <a:pt x="296098" y="471844"/>
                  <a:pt x="292263" y="469136"/>
                </a:cubicBezTo>
                <a:cubicBezTo>
                  <a:pt x="288429" y="466428"/>
                  <a:pt x="286090" y="462039"/>
                  <a:pt x="286090" y="457371"/>
                </a:cubicBezTo>
                <a:lnTo>
                  <a:pt x="286090" y="247174"/>
                </a:lnTo>
                <a:cubicBezTo>
                  <a:pt x="260278" y="283872"/>
                  <a:pt x="219221" y="308991"/>
                  <a:pt x="172178" y="313473"/>
                </a:cubicBezTo>
                <a:lnTo>
                  <a:pt x="172178" y="576242"/>
                </a:lnTo>
                <a:lnTo>
                  <a:pt x="573023" y="576242"/>
                </a:lnTo>
                <a:lnTo>
                  <a:pt x="573023" y="236809"/>
                </a:lnTo>
                <a:close/>
                <a:moveTo>
                  <a:pt x="314802" y="236809"/>
                </a:moveTo>
                <a:lnTo>
                  <a:pt x="314802" y="436827"/>
                </a:lnTo>
                <a:lnTo>
                  <a:pt x="367644" y="417404"/>
                </a:lnTo>
                <a:cubicBezTo>
                  <a:pt x="370823" y="416190"/>
                  <a:pt x="374377" y="416190"/>
                  <a:pt x="377557" y="417404"/>
                </a:cubicBezTo>
                <a:lnTo>
                  <a:pt x="430398" y="436827"/>
                </a:lnTo>
                <a:lnTo>
                  <a:pt x="430398" y="236809"/>
                </a:lnTo>
                <a:close/>
                <a:moveTo>
                  <a:pt x="157290" y="52501"/>
                </a:moveTo>
                <a:cubicBezTo>
                  <a:pt x="165235" y="52501"/>
                  <a:pt x="171685" y="58851"/>
                  <a:pt x="171685" y="66789"/>
                </a:cubicBezTo>
                <a:lnTo>
                  <a:pt x="171685" y="157093"/>
                </a:lnTo>
                <a:cubicBezTo>
                  <a:pt x="171685" y="165030"/>
                  <a:pt x="165235" y="171474"/>
                  <a:pt x="157290" y="171474"/>
                </a:cubicBezTo>
                <a:lnTo>
                  <a:pt x="103073" y="171474"/>
                </a:lnTo>
                <a:cubicBezTo>
                  <a:pt x="95127" y="171474"/>
                  <a:pt x="88771" y="165030"/>
                  <a:pt x="88771" y="157093"/>
                </a:cubicBezTo>
                <a:cubicBezTo>
                  <a:pt x="88771" y="149248"/>
                  <a:pt x="95127" y="142805"/>
                  <a:pt x="103073" y="142805"/>
                </a:cubicBezTo>
                <a:lnTo>
                  <a:pt x="142988" y="142805"/>
                </a:lnTo>
                <a:lnTo>
                  <a:pt x="142988" y="66789"/>
                </a:lnTo>
                <a:cubicBezTo>
                  <a:pt x="142988" y="58851"/>
                  <a:pt x="149438" y="52501"/>
                  <a:pt x="157290" y="52501"/>
                </a:cubicBezTo>
                <a:close/>
                <a:moveTo>
                  <a:pt x="157308" y="28667"/>
                </a:moveTo>
                <a:cubicBezTo>
                  <a:pt x="86416" y="28667"/>
                  <a:pt x="28712" y="86282"/>
                  <a:pt x="28712" y="157064"/>
                </a:cubicBezTo>
                <a:cubicBezTo>
                  <a:pt x="28712" y="227938"/>
                  <a:pt x="86416" y="285553"/>
                  <a:pt x="157308" y="285553"/>
                </a:cubicBezTo>
                <a:cubicBezTo>
                  <a:pt x="228292" y="285553"/>
                  <a:pt x="285997" y="227938"/>
                  <a:pt x="285997" y="157064"/>
                </a:cubicBezTo>
                <a:cubicBezTo>
                  <a:pt x="285997" y="86282"/>
                  <a:pt x="228292" y="28667"/>
                  <a:pt x="157308" y="28667"/>
                </a:cubicBezTo>
                <a:close/>
                <a:moveTo>
                  <a:pt x="157308" y="0"/>
                </a:moveTo>
                <a:cubicBezTo>
                  <a:pt x="244098" y="0"/>
                  <a:pt x="314615" y="70501"/>
                  <a:pt x="314615" y="157064"/>
                </a:cubicBezTo>
                <a:cubicBezTo>
                  <a:pt x="314615" y="174992"/>
                  <a:pt x="311623" y="192174"/>
                  <a:pt x="306105" y="208142"/>
                </a:cubicBezTo>
                <a:lnTo>
                  <a:pt x="576857" y="208142"/>
                </a:lnTo>
                <a:cubicBezTo>
                  <a:pt x="590512" y="208142"/>
                  <a:pt x="601641" y="219254"/>
                  <a:pt x="601641" y="232887"/>
                </a:cubicBezTo>
                <a:lnTo>
                  <a:pt x="601641" y="580071"/>
                </a:lnTo>
                <a:cubicBezTo>
                  <a:pt x="601641" y="593704"/>
                  <a:pt x="590512" y="604816"/>
                  <a:pt x="576857" y="604816"/>
                </a:cubicBezTo>
                <a:lnTo>
                  <a:pt x="168344" y="604816"/>
                </a:lnTo>
                <a:cubicBezTo>
                  <a:pt x="154689" y="604816"/>
                  <a:pt x="143560" y="593704"/>
                  <a:pt x="143560" y="580071"/>
                </a:cubicBezTo>
                <a:lnTo>
                  <a:pt x="143560" y="313567"/>
                </a:lnTo>
                <a:cubicBezTo>
                  <a:pt x="63222" y="306563"/>
                  <a:pt x="0" y="239050"/>
                  <a:pt x="0" y="157064"/>
                </a:cubicBezTo>
                <a:cubicBezTo>
                  <a:pt x="0" y="70501"/>
                  <a:pt x="70611" y="0"/>
                  <a:pt x="157308"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67"/>
              <a:buFont typeface="Arial"/>
              <a:buNone/>
            </a:pPr>
            <a:endParaRPr sz="1867" b="0" i="0" u="none" strike="noStrike" cap="none">
              <a:solidFill>
                <a:schemeClr val="lt1"/>
              </a:solidFill>
              <a:latin typeface="Calibri"/>
              <a:ea typeface="Calibri"/>
              <a:cs typeface="Calibri"/>
              <a:sym typeface="Calibri"/>
            </a:endParaRPr>
          </a:p>
        </p:txBody>
      </p:sp>
      <p:sp>
        <p:nvSpPr>
          <p:cNvPr id="347" name="Google Shape;347;p5"/>
          <p:cNvSpPr txBox="1"/>
          <p:nvPr/>
        </p:nvSpPr>
        <p:spPr>
          <a:xfrm>
            <a:off x="6105125" y="3960088"/>
            <a:ext cx="2563324" cy="566935"/>
          </a:xfrm>
          <a:prstGeom prst="rect">
            <a:avLst/>
          </a:prstGeom>
          <a:noFill/>
          <a:ln>
            <a:noFill/>
          </a:ln>
        </p:spPr>
        <p:txBody>
          <a:bodyPr spcFirstLastPara="1" wrap="square" lIns="90000" tIns="46800" rIns="90000" bIns="46800" anchor="b"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1" i="0" u="none" strike="noStrike" cap="none">
                <a:solidFill>
                  <a:schemeClr val="dk1"/>
                </a:solidFill>
                <a:latin typeface="Calibri"/>
                <a:ea typeface="Calibri"/>
                <a:cs typeface="Calibri"/>
                <a:sym typeface="Calibri"/>
              </a:rPr>
              <a:t>Precision and </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800"/>
              <a:buFont typeface="Arial"/>
              <a:buNone/>
            </a:pPr>
            <a:r>
              <a:rPr lang="en-US" sz="1800" b="1" i="0" u="none" strike="noStrike" cap="none">
                <a:solidFill>
                  <a:schemeClr val="dk1"/>
                </a:solidFill>
                <a:latin typeface="Calibri"/>
                <a:ea typeface="Calibri"/>
                <a:cs typeface="Calibri"/>
                <a:sym typeface="Calibri"/>
              </a:rPr>
              <a:t>Efficiency</a:t>
            </a:r>
            <a:endParaRPr sz="1400" b="0" i="0" u="none" strike="noStrike" cap="none">
              <a:solidFill>
                <a:srgbClr val="000000"/>
              </a:solidFill>
              <a:latin typeface="Arial"/>
              <a:ea typeface="Arial"/>
              <a:cs typeface="Arial"/>
              <a:sym typeface="Arial"/>
            </a:endParaRPr>
          </a:p>
        </p:txBody>
      </p:sp>
      <p:sp>
        <p:nvSpPr>
          <p:cNvPr id="348" name="Google Shape;348;p5"/>
          <p:cNvSpPr/>
          <p:nvPr/>
        </p:nvSpPr>
        <p:spPr>
          <a:xfrm>
            <a:off x="6105125" y="4657653"/>
            <a:ext cx="2563324" cy="1081021"/>
          </a:xfrm>
          <a:prstGeom prst="rect">
            <a:avLst/>
          </a:prstGeom>
          <a:noFill/>
          <a:ln>
            <a:noFill/>
          </a:ln>
        </p:spPr>
        <p:txBody>
          <a:bodyPr spcFirstLastPara="1" wrap="square" lIns="90000" tIns="46800" rIns="90000" bIns="46800" anchor="t" anchorCtr="0">
            <a:normAutofit/>
          </a:bodyPr>
          <a:lstStyle/>
          <a:p>
            <a:pPr marL="0" marR="0" lvl="0" indent="0" algn="ctr" rtl="0">
              <a:lnSpc>
                <a:spcPct val="120000"/>
              </a:lnSpc>
              <a:spcBef>
                <a:spcPts val="0"/>
              </a:spcBef>
              <a:spcAft>
                <a:spcPts val="0"/>
              </a:spcAft>
              <a:buClr>
                <a:srgbClr val="000000"/>
              </a:buClr>
              <a:buSzPts val="1400"/>
              <a:buFont typeface="Arial"/>
              <a:buNone/>
            </a:pPr>
            <a:r>
              <a:rPr lang="en-US" sz="1400" b="0" i="0" u="none" strike="noStrike" cap="none">
                <a:solidFill>
                  <a:schemeClr val="dk1"/>
                </a:solidFill>
                <a:latin typeface="Calibri"/>
                <a:ea typeface="Calibri"/>
                <a:cs typeface="Calibri"/>
                <a:sym typeface="Calibri"/>
              </a:rPr>
              <a:t>Generate accurate and concise  impressions in nearly real time</a:t>
            </a:r>
            <a:endParaRPr sz="1400" b="0" i="0" u="none" strike="noStrike" cap="none">
              <a:solidFill>
                <a:srgbClr val="000000"/>
              </a:solidFill>
              <a:latin typeface="Arial"/>
              <a:ea typeface="Arial"/>
              <a:cs typeface="Arial"/>
              <a:sym typeface="Arial"/>
            </a:endParaRPr>
          </a:p>
        </p:txBody>
      </p:sp>
      <p:sp>
        <p:nvSpPr>
          <p:cNvPr id="349" name="Google Shape;349;p5"/>
          <p:cNvSpPr/>
          <p:nvPr/>
        </p:nvSpPr>
        <p:spPr>
          <a:xfrm rot="8100000">
            <a:off x="8900347" y="2627116"/>
            <a:ext cx="2186753" cy="2186753"/>
          </a:xfrm>
          <a:custGeom>
            <a:avLst/>
            <a:gdLst/>
            <a:ahLst/>
            <a:cxnLst/>
            <a:rect l="l" t="t" r="r" b="b"/>
            <a:pathLst>
              <a:path w="1544063" h="1544063" extrusionOk="0">
                <a:moveTo>
                  <a:pt x="0" y="1544063"/>
                </a:moveTo>
                <a:lnTo>
                  <a:pt x="0" y="0"/>
                </a:lnTo>
                <a:lnTo>
                  <a:pt x="252342" y="252342"/>
                </a:lnTo>
                <a:lnTo>
                  <a:pt x="252342" y="1266485"/>
                </a:lnTo>
                <a:lnTo>
                  <a:pt x="1266485" y="1266485"/>
                </a:lnTo>
                <a:lnTo>
                  <a:pt x="1544063" y="1544063"/>
                </a:lnTo>
                <a:close/>
              </a:path>
            </a:pathLst>
          </a:custGeom>
          <a:solidFill>
            <a:srgbClr val="C3C3C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FFFFFF"/>
              </a:solidFill>
              <a:latin typeface="Calibri"/>
              <a:ea typeface="Calibri"/>
              <a:cs typeface="Calibri"/>
              <a:sym typeface="Calibri"/>
            </a:endParaRPr>
          </a:p>
        </p:txBody>
      </p:sp>
      <p:sp>
        <p:nvSpPr>
          <p:cNvPr id="350" name="Google Shape;350;p5"/>
          <p:cNvSpPr/>
          <p:nvPr/>
        </p:nvSpPr>
        <p:spPr>
          <a:xfrm>
            <a:off x="9727764" y="3163510"/>
            <a:ext cx="548640" cy="594360"/>
          </a:xfrm>
          <a:custGeom>
            <a:avLst/>
            <a:gdLst/>
            <a:ahLst/>
            <a:cxnLst/>
            <a:rect l="l" t="t" r="r" b="b"/>
            <a:pathLst>
              <a:path w="462369" h="587807" extrusionOk="0">
                <a:moveTo>
                  <a:pt x="90892" y="419226"/>
                </a:moveTo>
                <a:lnTo>
                  <a:pt x="371553" y="419226"/>
                </a:lnTo>
                <a:lnTo>
                  <a:pt x="371553" y="499908"/>
                </a:lnTo>
                <a:lnTo>
                  <a:pt x="90892" y="499908"/>
                </a:lnTo>
                <a:close/>
                <a:moveTo>
                  <a:pt x="90892" y="87822"/>
                </a:moveTo>
                <a:lnTo>
                  <a:pt x="371553" y="87822"/>
                </a:lnTo>
                <a:lnTo>
                  <a:pt x="371553" y="169042"/>
                </a:lnTo>
                <a:lnTo>
                  <a:pt x="90892" y="169042"/>
                </a:lnTo>
                <a:close/>
                <a:moveTo>
                  <a:pt x="43511" y="42975"/>
                </a:moveTo>
                <a:lnTo>
                  <a:pt x="43511" y="544832"/>
                </a:lnTo>
                <a:lnTo>
                  <a:pt x="419336" y="544832"/>
                </a:lnTo>
                <a:lnTo>
                  <a:pt x="419336" y="42975"/>
                </a:lnTo>
                <a:close/>
                <a:moveTo>
                  <a:pt x="0" y="0"/>
                </a:moveTo>
                <a:lnTo>
                  <a:pt x="462369" y="0"/>
                </a:lnTo>
                <a:lnTo>
                  <a:pt x="462369" y="587807"/>
                </a:lnTo>
                <a:lnTo>
                  <a:pt x="0" y="587807"/>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67"/>
              <a:buFont typeface="Arial"/>
              <a:buNone/>
            </a:pPr>
            <a:endParaRPr sz="1867" b="0" i="0" u="none" strike="noStrike" cap="none">
              <a:solidFill>
                <a:schemeClr val="lt1"/>
              </a:solidFill>
              <a:latin typeface="Calibri"/>
              <a:ea typeface="Calibri"/>
              <a:cs typeface="Calibri"/>
              <a:sym typeface="Calibri"/>
            </a:endParaRPr>
          </a:p>
        </p:txBody>
      </p:sp>
      <p:sp>
        <p:nvSpPr>
          <p:cNvPr id="351" name="Google Shape;351;p5"/>
          <p:cNvSpPr txBox="1"/>
          <p:nvPr/>
        </p:nvSpPr>
        <p:spPr>
          <a:xfrm>
            <a:off x="8712061" y="3960088"/>
            <a:ext cx="2563324" cy="566935"/>
          </a:xfrm>
          <a:prstGeom prst="rect">
            <a:avLst/>
          </a:prstGeom>
          <a:noFill/>
          <a:ln>
            <a:noFill/>
          </a:ln>
        </p:spPr>
        <p:txBody>
          <a:bodyPr spcFirstLastPara="1" wrap="square" lIns="90000" tIns="46800" rIns="90000" bIns="46800" anchor="b"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1" i="0" u="none" strike="noStrike" cap="none">
                <a:solidFill>
                  <a:schemeClr val="dk1"/>
                </a:solidFill>
                <a:latin typeface="Calibri"/>
                <a:ea typeface="Calibri"/>
                <a:cs typeface="Calibri"/>
                <a:sym typeface="Calibri"/>
              </a:rPr>
              <a:t>Readability and </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800"/>
              <a:buFont typeface="Arial"/>
              <a:buNone/>
            </a:pPr>
            <a:r>
              <a:rPr lang="en-US" sz="1800" b="1" i="0" u="none" strike="noStrike" cap="none">
                <a:solidFill>
                  <a:schemeClr val="dk1"/>
                </a:solidFill>
                <a:latin typeface="Calibri"/>
                <a:ea typeface="Calibri"/>
                <a:cs typeface="Calibri"/>
                <a:sym typeface="Calibri"/>
              </a:rPr>
              <a:t>Usability</a:t>
            </a:r>
            <a:endParaRPr sz="1400" b="0" i="0" u="none" strike="noStrike" cap="none">
              <a:solidFill>
                <a:srgbClr val="000000"/>
              </a:solidFill>
              <a:latin typeface="Arial"/>
              <a:ea typeface="Arial"/>
              <a:cs typeface="Arial"/>
              <a:sym typeface="Arial"/>
            </a:endParaRPr>
          </a:p>
        </p:txBody>
      </p:sp>
      <p:sp>
        <p:nvSpPr>
          <p:cNvPr id="352" name="Google Shape;352;p5"/>
          <p:cNvSpPr/>
          <p:nvPr/>
        </p:nvSpPr>
        <p:spPr>
          <a:xfrm>
            <a:off x="8712061" y="4657653"/>
            <a:ext cx="2563324" cy="1081021"/>
          </a:xfrm>
          <a:prstGeom prst="rect">
            <a:avLst/>
          </a:prstGeom>
          <a:noFill/>
          <a:ln>
            <a:noFill/>
          </a:ln>
        </p:spPr>
        <p:txBody>
          <a:bodyPr spcFirstLastPara="1" wrap="square" lIns="90000" tIns="46800" rIns="90000" bIns="46800" anchor="t" anchorCtr="0">
            <a:normAutofit/>
          </a:bodyPr>
          <a:lstStyle/>
          <a:p>
            <a:pPr marL="0" marR="0" lvl="0" indent="0" algn="ctr" rtl="0">
              <a:lnSpc>
                <a:spcPct val="120000"/>
              </a:lnSpc>
              <a:spcBef>
                <a:spcPts val="0"/>
              </a:spcBef>
              <a:spcAft>
                <a:spcPts val="0"/>
              </a:spcAft>
              <a:buClr>
                <a:srgbClr val="000000"/>
              </a:buClr>
              <a:buSzPts val="1400"/>
              <a:buFont typeface="Arial"/>
              <a:buNone/>
            </a:pPr>
            <a:r>
              <a:rPr lang="en-US" sz="1400" b="0" i="0" u="none" strike="noStrike" cap="none">
                <a:solidFill>
                  <a:schemeClr val="dk1"/>
                </a:solidFill>
                <a:latin typeface="Calibri"/>
                <a:ea typeface="Calibri"/>
                <a:cs typeface="Calibri"/>
                <a:sym typeface="Calibri"/>
              </a:rPr>
              <a:t>Create a user-friendly interface</a:t>
            </a:r>
            <a:endParaRPr sz="1400" b="0" i="0" u="none" strike="noStrike" cap="none">
              <a:solidFill>
                <a:srgbClr val="000000"/>
              </a:solidFill>
              <a:latin typeface="Arial"/>
              <a:ea typeface="Arial"/>
              <a:cs typeface="Arial"/>
              <a:sym typeface="Arial"/>
            </a:endParaRPr>
          </a:p>
        </p:txBody>
      </p:sp>
      <p:cxnSp>
        <p:nvCxnSpPr>
          <p:cNvPr id="353" name="Google Shape;353;p5"/>
          <p:cNvCxnSpPr/>
          <p:nvPr/>
        </p:nvCxnSpPr>
        <p:spPr>
          <a:xfrm>
            <a:off x="3510125" y="3823185"/>
            <a:ext cx="0" cy="2011680"/>
          </a:xfrm>
          <a:prstGeom prst="straightConnector1">
            <a:avLst/>
          </a:prstGeom>
          <a:noFill/>
          <a:ln w="9525" cap="rnd" cmpd="sng">
            <a:solidFill>
              <a:srgbClr val="BFBFBF"/>
            </a:solidFill>
            <a:prstDash val="solid"/>
            <a:round/>
            <a:headEnd type="none" w="sm" len="sm"/>
            <a:tailEnd type="none" w="sm" len="sm"/>
          </a:ln>
        </p:spPr>
      </p:cxnSp>
      <p:cxnSp>
        <p:nvCxnSpPr>
          <p:cNvPr id="354" name="Google Shape;354;p5"/>
          <p:cNvCxnSpPr/>
          <p:nvPr/>
        </p:nvCxnSpPr>
        <p:spPr>
          <a:xfrm>
            <a:off x="6119975" y="3823185"/>
            <a:ext cx="0" cy="2011680"/>
          </a:xfrm>
          <a:prstGeom prst="straightConnector1">
            <a:avLst/>
          </a:prstGeom>
          <a:noFill/>
          <a:ln w="9525" cap="rnd" cmpd="sng">
            <a:solidFill>
              <a:srgbClr val="BFBFBF"/>
            </a:solidFill>
            <a:prstDash val="solid"/>
            <a:round/>
            <a:headEnd type="none" w="sm" len="sm"/>
            <a:tailEnd type="none" w="sm" len="sm"/>
          </a:ln>
        </p:spPr>
      </p:cxnSp>
      <p:cxnSp>
        <p:nvCxnSpPr>
          <p:cNvPr id="355" name="Google Shape;355;p5"/>
          <p:cNvCxnSpPr/>
          <p:nvPr/>
        </p:nvCxnSpPr>
        <p:spPr>
          <a:xfrm>
            <a:off x="8729825" y="3823185"/>
            <a:ext cx="0" cy="2011680"/>
          </a:xfrm>
          <a:prstGeom prst="straightConnector1">
            <a:avLst/>
          </a:prstGeom>
          <a:noFill/>
          <a:ln w="9525" cap="rnd" cmpd="sng">
            <a:solidFill>
              <a:srgbClr val="BFBFBF"/>
            </a:solidFill>
            <a:prstDash val="solid"/>
            <a:round/>
            <a:headEnd type="none" w="sm" len="sm"/>
            <a:tailEnd type="none" w="sm" len="sm"/>
          </a:ln>
        </p:spPr>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13"/>
          <p:cNvSpPr txBox="1">
            <a:spLocks noGrp="1"/>
          </p:cNvSpPr>
          <p:nvPr>
            <p:ph type="title"/>
          </p:nvPr>
        </p:nvSpPr>
        <p:spPr>
          <a:xfrm>
            <a:off x="838200" y="-499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3F82C4"/>
              </a:buClr>
              <a:buSzPts val="4400"/>
              <a:buFont typeface="Calibri"/>
              <a:buNone/>
            </a:pPr>
            <a:r>
              <a:rPr lang="en-US" sz="4000">
                <a:solidFill>
                  <a:srgbClr val="3F82C4"/>
                </a:solidFill>
              </a:rPr>
              <a:t>Inference Analytics advances healthcare with AI-driven medical language processing support</a:t>
            </a:r>
            <a:endParaRPr sz="4000">
              <a:solidFill>
                <a:srgbClr val="3F82C4"/>
              </a:solidFill>
            </a:endParaRPr>
          </a:p>
        </p:txBody>
      </p:sp>
      <p:sp>
        <p:nvSpPr>
          <p:cNvPr id="361" name="Google Shape;361;p13"/>
          <p:cNvSpPr/>
          <p:nvPr/>
        </p:nvSpPr>
        <p:spPr>
          <a:xfrm>
            <a:off x="4575506" y="1737780"/>
            <a:ext cx="3028287" cy="3028287"/>
          </a:xfrm>
          <a:prstGeom prst="ellipse">
            <a:avLst/>
          </a:prstGeom>
          <a:noFill/>
          <a:ln w="57150" cap="flat" cmpd="sng">
            <a:solidFill>
              <a:schemeClr val="dk2">
                <a:alpha val="14117"/>
              </a:scheme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62" name="Google Shape;362;p13"/>
          <p:cNvSpPr/>
          <p:nvPr/>
        </p:nvSpPr>
        <p:spPr>
          <a:xfrm>
            <a:off x="4788468" y="1950742"/>
            <a:ext cx="2602363" cy="2602363"/>
          </a:xfrm>
          <a:prstGeom prst="ellipse">
            <a:avLst/>
          </a:prstGeom>
          <a:solidFill>
            <a:schemeClr val="dk2">
              <a:alpha val="9019"/>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63" name="Google Shape;363;p13"/>
          <p:cNvGrpSpPr/>
          <p:nvPr/>
        </p:nvGrpSpPr>
        <p:grpSpPr>
          <a:xfrm>
            <a:off x="570948" y="1868274"/>
            <a:ext cx="4448040" cy="1741975"/>
            <a:chOff x="2250515" y="1719547"/>
            <a:chExt cx="4175523" cy="1741975"/>
          </a:xfrm>
        </p:grpSpPr>
        <p:grpSp>
          <p:nvGrpSpPr>
            <p:cNvPr id="364" name="Google Shape;364;p13"/>
            <p:cNvGrpSpPr/>
            <p:nvPr/>
          </p:nvGrpSpPr>
          <p:grpSpPr>
            <a:xfrm>
              <a:off x="2250515" y="1719547"/>
              <a:ext cx="2831356" cy="1741975"/>
              <a:chOff x="3012831" y="1904365"/>
              <a:chExt cx="4289556" cy="1741975"/>
            </a:xfrm>
          </p:grpSpPr>
          <p:sp>
            <p:nvSpPr>
              <p:cNvPr id="365" name="Google Shape;365;p13"/>
              <p:cNvSpPr/>
              <p:nvPr/>
            </p:nvSpPr>
            <p:spPr>
              <a:xfrm>
                <a:off x="3594737" y="1904365"/>
                <a:ext cx="3434598" cy="369291"/>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800"/>
                  <a:buFont typeface="Arial"/>
                  <a:buNone/>
                </a:pPr>
                <a:r>
                  <a:rPr lang="en-US" sz="1800" b="1" i="0" u="none" strike="noStrike" cap="none">
                    <a:solidFill>
                      <a:schemeClr val="dk1"/>
                    </a:solidFill>
                    <a:latin typeface="Calibri"/>
                    <a:ea typeface="Calibri"/>
                    <a:cs typeface="Calibri"/>
                    <a:sym typeface="Calibri"/>
                  </a:rPr>
                  <a:t>Company Background</a:t>
                </a:r>
                <a:endParaRPr sz="1600" b="0" i="0" u="none" strike="noStrike" cap="none">
                  <a:solidFill>
                    <a:srgbClr val="000000"/>
                  </a:solidFill>
                  <a:latin typeface="Arial"/>
                  <a:ea typeface="Arial"/>
                  <a:cs typeface="Arial"/>
                  <a:sym typeface="Arial"/>
                </a:endParaRPr>
              </a:p>
            </p:txBody>
          </p:sp>
          <p:sp>
            <p:nvSpPr>
              <p:cNvPr id="366" name="Google Shape;366;p13"/>
              <p:cNvSpPr/>
              <p:nvPr/>
            </p:nvSpPr>
            <p:spPr>
              <a:xfrm>
                <a:off x="3012831" y="2273697"/>
                <a:ext cx="4289556" cy="1372643"/>
              </a:xfrm>
              <a:prstGeom prst="rect">
                <a:avLst/>
              </a:prstGeom>
              <a:noFill/>
              <a:ln>
                <a:noFill/>
              </a:ln>
            </p:spPr>
            <p:txBody>
              <a:bodyPr spcFirstLastPara="1" wrap="square" lIns="91425" tIns="45700" rIns="91425" bIns="45700" anchor="t" anchorCtr="0">
                <a:spAutoFit/>
              </a:bodyPr>
              <a:lstStyle/>
              <a:p>
                <a:pPr marL="171450" marR="0" lvl="0" indent="-171450" algn="l" rtl="0">
                  <a:lnSpc>
                    <a:spcPct val="130000"/>
                  </a:lnSpc>
                  <a:spcBef>
                    <a:spcPts val="0"/>
                  </a:spcBef>
                  <a:spcAft>
                    <a:spcPts val="0"/>
                  </a:spcAft>
                  <a:buClr>
                    <a:schemeClr val="dk1"/>
                  </a:buClr>
                  <a:buSzPts val="1400"/>
                  <a:buFont typeface="Arial"/>
                  <a:buChar char="•"/>
                </a:pPr>
                <a:r>
                  <a:rPr lang="en-US" sz="1600" b="0" i="0" u="none" strike="noStrike" cap="none">
                    <a:solidFill>
                      <a:schemeClr val="dk1"/>
                    </a:solidFill>
                    <a:latin typeface="Calibri"/>
                    <a:ea typeface="Calibri"/>
                    <a:cs typeface="Calibri"/>
                    <a:sym typeface="Calibri"/>
                  </a:rPr>
                  <a:t>A Chicago-based healthcare Artificial Intelligence (AI) startup that focuses on medical language processing</a:t>
                </a:r>
                <a:endParaRPr sz="1600" b="0" i="0" u="none" strike="noStrike" cap="none">
                  <a:solidFill>
                    <a:srgbClr val="000000"/>
                  </a:solidFill>
                  <a:latin typeface="Arial"/>
                  <a:ea typeface="Arial"/>
                  <a:cs typeface="Arial"/>
                  <a:sym typeface="Arial"/>
                </a:endParaRPr>
              </a:p>
            </p:txBody>
          </p:sp>
        </p:grpSp>
        <p:sp>
          <p:nvSpPr>
            <p:cNvPr id="367" name="Google Shape;367;p13"/>
            <p:cNvSpPr/>
            <p:nvPr/>
          </p:nvSpPr>
          <p:spPr>
            <a:xfrm>
              <a:off x="5196935" y="1811906"/>
              <a:ext cx="433402" cy="433402"/>
            </a:xfrm>
            <a:prstGeom prst="roundRect">
              <a:avLst>
                <a:gd name="adj" fmla="val 16667"/>
              </a:avLst>
            </a:prstGeom>
            <a:solidFill>
              <a:schemeClr val="accent1"/>
            </a:solidFill>
            <a:ln>
              <a:noFill/>
            </a:ln>
          </p:spPr>
          <p:txBody>
            <a:bodyPr spcFirstLastPara="1" wrap="square" lIns="91425" tIns="45700" rIns="91425" bIns="45700" anchor="ctr" anchorCtr="0">
              <a:normAutofit/>
            </a:bodyPr>
            <a:lstStyle/>
            <a:p>
              <a:pPr marL="0" marR="0" lvl="0" indent="0" algn="ctr" rtl="0">
                <a:lnSpc>
                  <a:spcPct val="90000"/>
                </a:lnSpc>
                <a:spcBef>
                  <a:spcPts val="0"/>
                </a:spcBef>
                <a:spcAft>
                  <a:spcPts val="0"/>
                </a:spcAft>
                <a:buClr>
                  <a:srgbClr val="000000"/>
                </a:buClr>
                <a:buSzPts val="1600"/>
                <a:buFont typeface="Arial"/>
                <a:buNone/>
              </a:pPr>
              <a:r>
                <a:rPr lang="en-US" sz="1600" b="1" i="0" u="none" strike="noStrike" cap="none">
                  <a:solidFill>
                    <a:schemeClr val="lt1"/>
                  </a:solidFill>
                  <a:latin typeface="Calibri"/>
                  <a:ea typeface="Calibri"/>
                  <a:cs typeface="Calibri"/>
                  <a:sym typeface="Calibri"/>
                </a:rPr>
                <a:t>01</a:t>
              </a:r>
              <a:endParaRPr sz="1600" b="1" i="0" u="none" strike="noStrike" cap="none">
                <a:solidFill>
                  <a:schemeClr val="lt1"/>
                </a:solidFill>
                <a:latin typeface="Calibri"/>
                <a:ea typeface="Calibri"/>
                <a:cs typeface="Calibri"/>
                <a:sym typeface="Calibri"/>
              </a:endParaRPr>
            </a:p>
          </p:txBody>
        </p:sp>
        <p:cxnSp>
          <p:nvCxnSpPr>
            <p:cNvPr id="368" name="Google Shape;368;p13"/>
            <p:cNvCxnSpPr>
              <a:stCxn id="361" idx="1"/>
              <a:endCxn id="367" idx="3"/>
            </p:cNvCxnSpPr>
            <p:nvPr/>
          </p:nvCxnSpPr>
          <p:spPr>
            <a:xfrm rot="10800000">
              <a:off x="5630438" y="2028635"/>
              <a:ext cx="795600" cy="3900"/>
            </a:xfrm>
            <a:prstGeom prst="straightConnector1">
              <a:avLst/>
            </a:prstGeom>
            <a:noFill/>
            <a:ln w="9525" cap="rnd" cmpd="sng">
              <a:solidFill>
                <a:srgbClr val="7F7F7F">
                  <a:alpha val="20000"/>
                </a:srgbClr>
              </a:solidFill>
              <a:prstDash val="solid"/>
              <a:miter lim="800000"/>
              <a:headEnd type="none" w="sm" len="sm"/>
              <a:tailEnd type="none" w="sm" len="sm"/>
            </a:ln>
          </p:spPr>
        </p:cxnSp>
      </p:grpSp>
      <p:grpSp>
        <p:nvGrpSpPr>
          <p:cNvPr id="369" name="Google Shape;369;p13"/>
          <p:cNvGrpSpPr/>
          <p:nvPr/>
        </p:nvGrpSpPr>
        <p:grpSpPr>
          <a:xfrm>
            <a:off x="2331859" y="4995600"/>
            <a:ext cx="7567611" cy="1432457"/>
            <a:chOff x="209380" y="1742740"/>
            <a:chExt cx="11465075" cy="1432457"/>
          </a:xfrm>
        </p:grpSpPr>
        <p:sp>
          <p:nvSpPr>
            <p:cNvPr id="370" name="Google Shape;370;p13"/>
            <p:cNvSpPr/>
            <p:nvPr/>
          </p:nvSpPr>
          <p:spPr>
            <a:xfrm>
              <a:off x="4539939" y="1742740"/>
              <a:ext cx="2489398" cy="369291"/>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800"/>
                <a:buFont typeface="Arial"/>
                <a:buNone/>
              </a:pPr>
              <a:r>
                <a:rPr lang="en-US" sz="1800" b="1" i="0" u="none" strike="noStrike" cap="none">
                  <a:solidFill>
                    <a:schemeClr val="dk1"/>
                  </a:solidFill>
                  <a:latin typeface="Calibri"/>
                  <a:ea typeface="Calibri"/>
                  <a:cs typeface="Calibri"/>
                  <a:sym typeface="Calibri"/>
                </a:rPr>
                <a:t>Latest Project</a:t>
              </a:r>
              <a:endParaRPr sz="1600" b="0" i="0" u="none" strike="noStrike" cap="none">
                <a:solidFill>
                  <a:srgbClr val="000000"/>
                </a:solidFill>
                <a:latin typeface="Arial"/>
                <a:ea typeface="Arial"/>
                <a:cs typeface="Arial"/>
                <a:sym typeface="Arial"/>
              </a:endParaRPr>
            </a:p>
          </p:txBody>
        </p:sp>
        <p:sp>
          <p:nvSpPr>
            <p:cNvPr id="371" name="Google Shape;371;p13"/>
            <p:cNvSpPr/>
            <p:nvPr/>
          </p:nvSpPr>
          <p:spPr>
            <a:xfrm>
              <a:off x="209380" y="2122642"/>
              <a:ext cx="11465075" cy="1052555"/>
            </a:xfrm>
            <a:prstGeom prst="rect">
              <a:avLst/>
            </a:prstGeom>
            <a:noFill/>
            <a:ln>
              <a:noFill/>
            </a:ln>
          </p:spPr>
          <p:txBody>
            <a:bodyPr spcFirstLastPara="1" wrap="square" lIns="91425" tIns="45700" rIns="91425" bIns="45700" anchor="t" anchorCtr="0">
              <a:spAutoFit/>
            </a:bodyPr>
            <a:lstStyle/>
            <a:p>
              <a:pPr marL="171450" marR="0" lvl="0" indent="-171450" algn="l" rtl="0">
                <a:lnSpc>
                  <a:spcPct val="130000"/>
                </a:lnSpc>
                <a:spcBef>
                  <a:spcPts val="0"/>
                </a:spcBef>
                <a:spcAft>
                  <a:spcPts val="0"/>
                </a:spcAft>
                <a:buClr>
                  <a:schemeClr val="dk1"/>
                </a:buClr>
                <a:buSzPts val="1400"/>
                <a:buFont typeface="Arial"/>
                <a:buChar char="•"/>
              </a:pPr>
              <a:r>
                <a:rPr lang="en-US" sz="1600" b="0" i="0" u="none" strike="noStrike" cap="none">
                  <a:solidFill>
                    <a:schemeClr val="dk1"/>
                  </a:solidFill>
                  <a:latin typeface="Calibri"/>
                  <a:ea typeface="Calibri"/>
                  <a:cs typeface="Calibri"/>
                  <a:sym typeface="Calibri"/>
                </a:rPr>
                <a:t>Developing an AI-based solution to generate "impressions" within the radiology report</a:t>
              </a:r>
              <a:endParaRPr sz="1400" b="0" i="0" u="none" strike="noStrike" cap="none">
                <a:solidFill>
                  <a:srgbClr val="000000"/>
                </a:solidFill>
                <a:latin typeface="Arial"/>
                <a:ea typeface="Arial"/>
                <a:cs typeface="Arial"/>
                <a:sym typeface="Arial"/>
              </a:endParaRPr>
            </a:p>
            <a:p>
              <a:pPr marL="171450" marR="0" lvl="0" indent="-171450" algn="l" rtl="0">
                <a:lnSpc>
                  <a:spcPct val="130000"/>
                </a:lnSpc>
                <a:spcBef>
                  <a:spcPts val="0"/>
                </a:spcBef>
                <a:spcAft>
                  <a:spcPts val="0"/>
                </a:spcAft>
                <a:buClr>
                  <a:schemeClr val="dk1"/>
                </a:buClr>
                <a:buSzPts val="1400"/>
                <a:buFont typeface="Arial"/>
                <a:buChar char="•"/>
              </a:pPr>
              <a:r>
                <a:rPr lang="en-US" sz="1600" b="0" i="0" u="none" strike="noStrike" cap="none">
                  <a:solidFill>
                    <a:schemeClr val="dk1"/>
                  </a:solidFill>
                  <a:latin typeface="Calibri"/>
                  <a:ea typeface="Calibri"/>
                  <a:cs typeface="Calibri"/>
                  <a:sym typeface="Calibri"/>
                </a:rPr>
                <a:t>Our team will use advanced predictive models, LLMs, to create a deployable solution that generates real-time impressions from clinical information and findings</a:t>
              </a:r>
              <a:endParaRPr sz="1600" b="0" i="0" u="none" strike="noStrike" cap="none">
                <a:solidFill>
                  <a:srgbClr val="000000"/>
                </a:solidFill>
                <a:latin typeface="Arial"/>
                <a:ea typeface="Arial"/>
                <a:cs typeface="Arial"/>
                <a:sym typeface="Arial"/>
              </a:endParaRPr>
            </a:p>
          </p:txBody>
        </p:sp>
      </p:grpSp>
      <p:sp>
        <p:nvSpPr>
          <p:cNvPr id="372" name="Google Shape;372;p13"/>
          <p:cNvSpPr/>
          <p:nvPr/>
        </p:nvSpPr>
        <p:spPr>
          <a:xfrm>
            <a:off x="4572300" y="4570456"/>
            <a:ext cx="433402" cy="433402"/>
          </a:xfrm>
          <a:prstGeom prst="roundRect">
            <a:avLst>
              <a:gd name="adj" fmla="val 16667"/>
            </a:avLst>
          </a:prstGeom>
          <a:solidFill>
            <a:schemeClr val="accent1"/>
          </a:solidFill>
          <a:ln>
            <a:noFill/>
          </a:ln>
        </p:spPr>
        <p:txBody>
          <a:bodyPr spcFirstLastPara="1" wrap="square" lIns="91425" tIns="45700" rIns="91425" bIns="45700" anchor="ctr" anchorCtr="0">
            <a:normAutofit/>
          </a:bodyPr>
          <a:lstStyle/>
          <a:p>
            <a:pPr marL="0" marR="0" lvl="0" indent="0" algn="ctr" rtl="0">
              <a:lnSpc>
                <a:spcPct val="90000"/>
              </a:lnSpc>
              <a:spcBef>
                <a:spcPts val="0"/>
              </a:spcBef>
              <a:spcAft>
                <a:spcPts val="0"/>
              </a:spcAft>
              <a:buClr>
                <a:srgbClr val="000000"/>
              </a:buClr>
              <a:buSzPts val="1530"/>
              <a:buFont typeface="Arial"/>
              <a:buNone/>
            </a:pPr>
            <a:r>
              <a:rPr lang="en-US" sz="1530" b="1" i="0" u="none" strike="noStrike" cap="none">
                <a:solidFill>
                  <a:schemeClr val="lt1"/>
                </a:solidFill>
                <a:latin typeface="Calibri"/>
                <a:ea typeface="Calibri"/>
                <a:cs typeface="Calibri"/>
                <a:sym typeface="Calibri"/>
              </a:rPr>
              <a:t>03</a:t>
            </a:r>
            <a:endParaRPr sz="1530" b="1" i="0" u="none" strike="noStrike" cap="none">
              <a:solidFill>
                <a:schemeClr val="lt1"/>
              </a:solidFill>
              <a:latin typeface="Calibri"/>
              <a:ea typeface="Calibri"/>
              <a:cs typeface="Calibri"/>
              <a:sym typeface="Calibri"/>
            </a:endParaRPr>
          </a:p>
        </p:txBody>
      </p:sp>
      <p:cxnSp>
        <p:nvCxnSpPr>
          <p:cNvPr id="373" name="Google Shape;373;p13"/>
          <p:cNvCxnSpPr>
            <a:stCxn id="361" idx="3"/>
            <a:endCxn id="372" idx="3"/>
          </p:cNvCxnSpPr>
          <p:nvPr/>
        </p:nvCxnSpPr>
        <p:spPr>
          <a:xfrm flipH="1">
            <a:off x="5005788" y="4322585"/>
            <a:ext cx="13200" cy="464700"/>
          </a:xfrm>
          <a:prstGeom prst="straightConnector1">
            <a:avLst/>
          </a:prstGeom>
          <a:noFill/>
          <a:ln w="9525" cap="rnd" cmpd="sng">
            <a:solidFill>
              <a:srgbClr val="7F7F7F">
                <a:alpha val="20000"/>
              </a:srgbClr>
            </a:solidFill>
            <a:prstDash val="solid"/>
            <a:miter lim="800000"/>
            <a:headEnd type="none" w="sm" len="sm"/>
            <a:tailEnd type="none" w="sm" len="sm"/>
          </a:ln>
        </p:spPr>
      </p:cxnSp>
      <p:grpSp>
        <p:nvGrpSpPr>
          <p:cNvPr id="374" name="Google Shape;374;p13"/>
          <p:cNvGrpSpPr/>
          <p:nvPr/>
        </p:nvGrpSpPr>
        <p:grpSpPr>
          <a:xfrm flipH="1">
            <a:off x="7160311" y="1868274"/>
            <a:ext cx="4460741" cy="1421887"/>
            <a:chOff x="2250517" y="1719547"/>
            <a:chExt cx="4460741" cy="1421887"/>
          </a:xfrm>
        </p:grpSpPr>
        <p:grpSp>
          <p:nvGrpSpPr>
            <p:cNvPr id="375" name="Google Shape;375;p13"/>
            <p:cNvGrpSpPr/>
            <p:nvPr/>
          </p:nvGrpSpPr>
          <p:grpSpPr>
            <a:xfrm>
              <a:off x="2250517" y="1719547"/>
              <a:ext cx="2905125" cy="1421887"/>
              <a:chOff x="3012836" y="1904365"/>
              <a:chExt cx="4401317" cy="1421887"/>
            </a:xfrm>
          </p:grpSpPr>
          <p:sp>
            <p:nvSpPr>
              <p:cNvPr id="376" name="Google Shape;376;p13"/>
              <p:cNvSpPr/>
              <p:nvPr/>
            </p:nvSpPr>
            <p:spPr>
              <a:xfrm>
                <a:off x="4610654" y="1904365"/>
                <a:ext cx="2803499" cy="36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dk1"/>
                    </a:solidFill>
                    <a:latin typeface="Calibri"/>
                    <a:ea typeface="Calibri"/>
                    <a:cs typeface="Calibri"/>
                    <a:sym typeface="Calibri"/>
                  </a:rPr>
                  <a:t>Core Business</a:t>
                </a:r>
                <a:endParaRPr sz="1600" b="0" i="0" u="none" strike="noStrike" cap="none">
                  <a:solidFill>
                    <a:srgbClr val="000000"/>
                  </a:solidFill>
                  <a:latin typeface="Arial"/>
                  <a:ea typeface="Arial"/>
                  <a:cs typeface="Arial"/>
                  <a:sym typeface="Arial"/>
                </a:endParaRPr>
              </a:p>
            </p:txBody>
          </p:sp>
          <p:sp>
            <p:nvSpPr>
              <p:cNvPr id="377" name="Google Shape;377;p13"/>
              <p:cNvSpPr/>
              <p:nvPr/>
            </p:nvSpPr>
            <p:spPr>
              <a:xfrm>
                <a:off x="3012836" y="2273697"/>
                <a:ext cx="4401316" cy="1052555"/>
              </a:xfrm>
              <a:prstGeom prst="rect">
                <a:avLst/>
              </a:prstGeom>
              <a:noFill/>
              <a:ln>
                <a:noFill/>
              </a:ln>
            </p:spPr>
            <p:txBody>
              <a:bodyPr spcFirstLastPara="1" wrap="square" lIns="91425" tIns="45700" rIns="91425" bIns="45700" anchor="t" anchorCtr="0">
                <a:spAutoFit/>
              </a:bodyPr>
              <a:lstStyle/>
              <a:p>
                <a:pPr marL="171450" marR="0" lvl="0" indent="-171450" algn="l" rtl="0">
                  <a:lnSpc>
                    <a:spcPct val="130000"/>
                  </a:lnSpc>
                  <a:spcBef>
                    <a:spcPts val="0"/>
                  </a:spcBef>
                  <a:spcAft>
                    <a:spcPts val="0"/>
                  </a:spcAft>
                  <a:buClr>
                    <a:schemeClr val="dk1"/>
                  </a:buClr>
                  <a:buSzPts val="1400"/>
                  <a:buFont typeface="Arial"/>
                  <a:buChar char="•"/>
                </a:pPr>
                <a:r>
                  <a:rPr lang="en-US" sz="1600" b="0" i="0" u="none" strike="noStrike" cap="none">
                    <a:solidFill>
                      <a:schemeClr val="dk1"/>
                    </a:solidFill>
                    <a:latin typeface="Calibri"/>
                    <a:ea typeface="Calibri"/>
                    <a:cs typeface="Calibri"/>
                    <a:sym typeface="Calibri"/>
                  </a:rPr>
                  <a:t>AI platform providing real-time clinical decision support to radiologists</a:t>
                </a:r>
                <a:endParaRPr sz="1400" b="0" i="0" u="none" strike="noStrike" cap="none">
                  <a:solidFill>
                    <a:srgbClr val="000000"/>
                  </a:solidFill>
                  <a:latin typeface="Arial"/>
                  <a:ea typeface="Arial"/>
                  <a:cs typeface="Arial"/>
                  <a:sym typeface="Arial"/>
                </a:endParaRPr>
              </a:p>
            </p:txBody>
          </p:sp>
        </p:grpSp>
        <p:sp>
          <p:nvSpPr>
            <p:cNvPr id="378" name="Google Shape;378;p13"/>
            <p:cNvSpPr/>
            <p:nvPr/>
          </p:nvSpPr>
          <p:spPr>
            <a:xfrm>
              <a:off x="5278215" y="1811906"/>
              <a:ext cx="433402" cy="433402"/>
            </a:xfrm>
            <a:prstGeom prst="roundRect">
              <a:avLst>
                <a:gd name="adj" fmla="val 16667"/>
              </a:avLst>
            </a:prstGeom>
            <a:solidFill>
              <a:schemeClr val="accent1"/>
            </a:solidFill>
            <a:ln>
              <a:noFill/>
            </a:ln>
          </p:spPr>
          <p:txBody>
            <a:bodyPr spcFirstLastPara="1" wrap="square" lIns="91425" tIns="45700" rIns="91425" bIns="45700" anchor="ctr" anchorCtr="0">
              <a:normAutofit/>
            </a:bodyPr>
            <a:lstStyle/>
            <a:p>
              <a:pPr marL="0" marR="0" lvl="0" indent="0" algn="ctr" rtl="0">
                <a:lnSpc>
                  <a:spcPct val="90000"/>
                </a:lnSpc>
                <a:spcBef>
                  <a:spcPts val="0"/>
                </a:spcBef>
                <a:spcAft>
                  <a:spcPts val="0"/>
                </a:spcAft>
                <a:buClr>
                  <a:srgbClr val="000000"/>
                </a:buClr>
                <a:buSzPts val="1600"/>
                <a:buFont typeface="Arial"/>
                <a:buNone/>
              </a:pPr>
              <a:r>
                <a:rPr lang="en-US" sz="1600" b="1" i="0" u="none" strike="noStrike" cap="none">
                  <a:solidFill>
                    <a:schemeClr val="lt1"/>
                  </a:solidFill>
                  <a:latin typeface="Calibri"/>
                  <a:ea typeface="Calibri"/>
                  <a:cs typeface="Calibri"/>
                  <a:sym typeface="Calibri"/>
                </a:rPr>
                <a:t>02</a:t>
              </a:r>
              <a:endParaRPr sz="1600" b="1" i="0" u="none" strike="noStrike" cap="none">
                <a:solidFill>
                  <a:schemeClr val="lt1"/>
                </a:solidFill>
                <a:latin typeface="Calibri"/>
                <a:ea typeface="Calibri"/>
                <a:cs typeface="Calibri"/>
                <a:sym typeface="Calibri"/>
              </a:endParaRPr>
            </a:p>
          </p:txBody>
        </p:sp>
        <p:cxnSp>
          <p:nvCxnSpPr>
            <p:cNvPr id="379" name="Google Shape;379;p13"/>
            <p:cNvCxnSpPr>
              <a:stCxn id="361" idx="7"/>
              <a:endCxn id="378" idx="3"/>
            </p:cNvCxnSpPr>
            <p:nvPr/>
          </p:nvCxnSpPr>
          <p:spPr>
            <a:xfrm rot="10800000">
              <a:off x="5711658" y="2028635"/>
              <a:ext cx="999600" cy="3900"/>
            </a:xfrm>
            <a:prstGeom prst="straightConnector1">
              <a:avLst/>
            </a:prstGeom>
            <a:noFill/>
            <a:ln w="9525" cap="rnd" cmpd="sng">
              <a:solidFill>
                <a:srgbClr val="7F7F7F">
                  <a:alpha val="20000"/>
                </a:srgbClr>
              </a:solidFill>
              <a:prstDash val="solid"/>
              <a:miter lim="800000"/>
              <a:headEnd type="none" w="sm" len="sm"/>
              <a:tailEnd type="none" w="sm" len="sm"/>
            </a:ln>
          </p:spPr>
        </p:cxnSp>
      </p:grpSp>
      <p:pic>
        <p:nvPicPr>
          <p:cNvPr id="380" name="Google Shape;380;p13"/>
          <p:cNvPicPr preferRelativeResize="0"/>
          <p:nvPr/>
        </p:nvPicPr>
        <p:blipFill rotWithShape="1">
          <a:blip r:embed="rId3">
            <a:alphaModFix/>
          </a:blip>
          <a:srcRect/>
          <a:stretch/>
        </p:blipFill>
        <p:spPr>
          <a:xfrm>
            <a:off x="5256529" y="2394035"/>
            <a:ext cx="1678941" cy="167894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g29a0ea8b168_0_32"/>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8</a:t>
            </a:fld>
            <a:endParaRPr/>
          </a:p>
        </p:txBody>
      </p:sp>
      <p:sp>
        <p:nvSpPr>
          <p:cNvPr id="387" name="Google Shape;387;g29a0ea8b168_0_32"/>
          <p:cNvSpPr txBox="1"/>
          <p:nvPr/>
        </p:nvSpPr>
        <p:spPr>
          <a:xfrm>
            <a:off x="1015285" y="5506361"/>
            <a:ext cx="10167016" cy="738633"/>
          </a:xfrm>
          <a:prstGeom prst="rect">
            <a:avLst/>
          </a:prstGeom>
          <a:solidFill>
            <a:schemeClr val="lt1"/>
          </a:solidFill>
          <a:ln w="25400" cap="flat" cmpd="sng">
            <a:solidFill>
              <a:schemeClr val="accent1"/>
            </a:solidFill>
            <a:prstDash val="solid"/>
            <a:round/>
            <a:headEnd type="none" w="sm" len="sm"/>
            <a:tailEnd type="none" w="sm" len="sm"/>
          </a:ln>
          <a:effectLst>
            <a:outerShdw blurRad="63500" sx="102000" sy="102000" algn="ctr" rotWithShape="0">
              <a:srgbClr val="000000">
                <a:alpha val="40000"/>
              </a:srgbClr>
            </a:outerShdw>
          </a:effectLst>
        </p:spPr>
        <p:txBody>
          <a:bodyPr spcFirstLastPara="1" wrap="square" lIns="91425" tIns="91425" rIns="91425" bIns="91425" anchor="ctr"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800" b="0" i="0" u="none" strike="noStrike" cap="none">
                <a:solidFill>
                  <a:schemeClr val="dk1"/>
                </a:solidFill>
                <a:latin typeface="Calibri"/>
                <a:ea typeface="Calibri"/>
                <a:cs typeface="Calibri"/>
                <a:sym typeface="Calibri"/>
              </a:rPr>
              <a:t>With the empowerment of our RadiGist product, </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600"/>
              <a:buFont typeface="Arial"/>
              <a:buNone/>
            </a:pPr>
            <a:r>
              <a:rPr lang="en-US" sz="1800" b="0" i="0" u="none" strike="noStrike" cap="none">
                <a:solidFill>
                  <a:schemeClr val="dk1"/>
                </a:solidFill>
                <a:latin typeface="Calibri"/>
                <a:ea typeface="Calibri"/>
                <a:cs typeface="Calibri"/>
                <a:sym typeface="Calibri"/>
              </a:rPr>
              <a:t>Inference Analytics can enhance its competitive edge and meet market demands more effectively</a:t>
            </a:r>
            <a:endParaRPr sz="1800" b="0" i="0" u="none" strike="noStrike" cap="none">
              <a:solidFill>
                <a:schemeClr val="dk1"/>
              </a:solidFill>
              <a:latin typeface="Calibri"/>
              <a:ea typeface="Calibri"/>
              <a:cs typeface="Calibri"/>
              <a:sym typeface="Calibri"/>
            </a:endParaRPr>
          </a:p>
        </p:txBody>
      </p:sp>
      <p:sp>
        <p:nvSpPr>
          <p:cNvPr id="388" name="Google Shape;388;g29a0ea8b168_0_32"/>
          <p:cNvSpPr txBox="1"/>
          <p:nvPr/>
        </p:nvSpPr>
        <p:spPr>
          <a:xfrm>
            <a:off x="637784" y="4160"/>
            <a:ext cx="10972800" cy="1325563"/>
          </a:xfrm>
          <a:prstGeom prst="rect">
            <a:avLst/>
          </a:prstGeom>
          <a:noFill/>
          <a:ln>
            <a:noFill/>
          </a:ln>
        </p:spPr>
        <p:txBody>
          <a:bodyPr spcFirstLastPara="1" wrap="square" lIns="91425" tIns="45700" rIns="91425" bIns="45700" anchor="ctr" anchorCtr="0">
            <a:normAutofit/>
          </a:bodyPr>
          <a:lstStyle/>
          <a:p>
            <a:pPr marL="0" marR="0" lvl="0" indent="0" algn="ctr" rtl="0">
              <a:lnSpc>
                <a:spcPct val="90000"/>
              </a:lnSpc>
              <a:spcBef>
                <a:spcPts val="0"/>
              </a:spcBef>
              <a:spcAft>
                <a:spcPts val="0"/>
              </a:spcAft>
              <a:buClr>
                <a:srgbClr val="3F82C4"/>
              </a:buClr>
              <a:buSzPts val="4400"/>
              <a:buFont typeface="Calibri"/>
              <a:buNone/>
            </a:pPr>
            <a:r>
              <a:rPr lang="en-US" sz="4000" b="0" i="0" u="none" strike="noStrike" cap="none">
                <a:solidFill>
                  <a:srgbClr val="3F82C4"/>
                </a:solidFill>
                <a:latin typeface="Calibri"/>
                <a:ea typeface="Calibri"/>
                <a:cs typeface="Calibri"/>
                <a:sym typeface="Calibri"/>
              </a:rPr>
              <a:t>Our value proposition empowers the client to capture a larger market share</a:t>
            </a:r>
            <a:endParaRPr sz="4000" b="0" i="0" u="none" strike="noStrike" cap="none">
              <a:solidFill>
                <a:schemeClr val="dk1"/>
              </a:solidFill>
              <a:latin typeface="Calibri"/>
              <a:ea typeface="Calibri"/>
              <a:cs typeface="Calibri"/>
              <a:sym typeface="Calibri"/>
            </a:endParaRPr>
          </a:p>
        </p:txBody>
      </p:sp>
      <p:grpSp>
        <p:nvGrpSpPr>
          <p:cNvPr id="389" name="Google Shape;389;g29a0ea8b168_0_32"/>
          <p:cNvGrpSpPr/>
          <p:nvPr/>
        </p:nvGrpSpPr>
        <p:grpSpPr>
          <a:xfrm>
            <a:off x="1015285" y="1527222"/>
            <a:ext cx="10167016" cy="3729241"/>
            <a:chOff x="131820" y="1527222"/>
            <a:chExt cx="11678735" cy="4154991"/>
          </a:xfrm>
        </p:grpSpPr>
        <p:grpSp>
          <p:nvGrpSpPr>
            <p:cNvPr id="390" name="Google Shape;390;g29a0ea8b168_0_32"/>
            <p:cNvGrpSpPr/>
            <p:nvPr/>
          </p:nvGrpSpPr>
          <p:grpSpPr>
            <a:xfrm>
              <a:off x="131820" y="1527222"/>
              <a:ext cx="11678735" cy="3749040"/>
              <a:chOff x="-156808" y="1612473"/>
              <a:chExt cx="11972924" cy="4023360"/>
            </a:xfrm>
          </p:grpSpPr>
          <p:grpSp>
            <p:nvGrpSpPr>
              <p:cNvPr id="391" name="Google Shape;391;g29a0ea8b168_0_32"/>
              <p:cNvGrpSpPr/>
              <p:nvPr/>
            </p:nvGrpSpPr>
            <p:grpSpPr>
              <a:xfrm>
                <a:off x="3845639" y="1612473"/>
                <a:ext cx="4023360" cy="4023360"/>
                <a:chOff x="1938099" y="1902070"/>
                <a:chExt cx="3844544" cy="3844544"/>
              </a:xfrm>
            </p:grpSpPr>
            <p:sp>
              <p:nvSpPr>
                <p:cNvPr id="392" name="Google Shape;392;g29a0ea8b168_0_32"/>
                <p:cNvSpPr/>
                <p:nvPr/>
              </p:nvSpPr>
              <p:spPr>
                <a:xfrm>
                  <a:off x="1938099" y="1902070"/>
                  <a:ext cx="3844544" cy="3844544"/>
                </a:xfrm>
                <a:prstGeom prst="ellipse">
                  <a:avLst/>
                </a:prstGeom>
                <a:solidFill>
                  <a:srgbClr val="B3C6E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393" name="Google Shape;393;g29a0ea8b168_0_32"/>
                <p:cNvSpPr/>
                <p:nvPr/>
              </p:nvSpPr>
              <p:spPr>
                <a:xfrm>
                  <a:off x="2260171" y="2530296"/>
                  <a:ext cx="3200400" cy="3200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394" name="Google Shape;394;g29a0ea8b168_0_32"/>
                <p:cNvSpPr/>
                <p:nvPr/>
              </p:nvSpPr>
              <p:spPr>
                <a:xfrm>
                  <a:off x="2580211" y="3065012"/>
                  <a:ext cx="2560320" cy="2560320"/>
                </a:xfrm>
                <a:prstGeom prst="ellipse">
                  <a:avLst/>
                </a:prstGeom>
                <a:solidFill>
                  <a:srgbClr val="2F549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grpSp>
          <p:sp>
            <p:nvSpPr>
              <p:cNvPr id="395" name="Google Shape;395;g29a0ea8b168_0_32"/>
              <p:cNvSpPr txBox="1"/>
              <p:nvPr/>
            </p:nvSpPr>
            <p:spPr>
              <a:xfrm>
                <a:off x="5510647" y="1819800"/>
                <a:ext cx="789881" cy="4404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lt1"/>
                    </a:solidFill>
                    <a:latin typeface="Calibri"/>
                    <a:ea typeface="Calibri"/>
                    <a:cs typeface="Calibri"/>
                    <a:sym typeface="Calibri"/>
                  </a:rPr>
                  <a:t>TAM </a:t>
                </a:r>
                <a:endParaRPr sz="1800" b="1" i="0" u="none" strike="noStrike" cap="none">
                  <a:solidFill>
                    <a:schemeClr val="lt1"/>
                  </a:solidFill>
                  <a:latin typeface="Calibri"/>
                  <a:ea typeface="Calibri"/>
                  <a:cs typeface="Calibri"/>
                  <a:sym typeface="Calibri"/>
                </a:endParaRPr>
              </a:p>
            </p:txBody>
          </p:sp>
          <p:sp>
            <p:nvSpPr>
              <p:cNvPr id="396" name="Google Shape;396;g29a0ea8b168_0_32"/>
              <p:cNvSpPr txBox="1"/>
              <p:nvPr/>
            </p:nvSpPr>
            <p:spPr>
              <a:xfrm>
                <a:off x="5510647" y="2429507"/>
                <a:ext cx="789881" cy="4404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lt1"/>
                    </a:solidFill>
                    <a:latin typeface="Calibri"/>
                    <a:ea typeface="Calibri"/>
                    <a:cs typeface="Calibri"/>
                    <a:sym typeface="Calibri"/>
                  </a:rPr>
                  <a:t>SAM </a:t>
                </a:r>
                <a:endParaRPr sz="1800" b="1" i="0" u="none" strike="noStrike" cap="none">
                  <a:solidFill>
                    <a:schemeClr val="lt1"/>
                  </a:solidFill>
                  <a:latin typeface="Calibri"/>
                  <a:ea typeface="Calibri"/>
                  <a:cs typeface="Calibri"/>
                  <a:sym typeface="Calibri"/>
                </a:endParaRPr>
              </a:p>
            </p:txBody>
          </p:sp>
          <p:sp>
            <p:nvSpPr>
              <p:cNvPr id="397" name="Google Shape;397;g29a0ea8b168_0_32"/>
              <p:cNvSpPr txBox="1"/>
              <p:nvPr/>
            </p:nvSpPr>
            <p:spPr>
              <a:xfrm>
                <a:off x="5510647" y="3061969"/>
                <a:ext cx="789881" cy="4404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lt1"/>
                    </a:solidFill>
                    <a:latin typeface="Calibri"/>
                    <a:ea typeface="Calibri"/>
                    <a:cs typeface="Calibri"/>
                    <a:sym typeface="Calibri"/>
                  </a:rPr>
                  <a:t>SOM </a:t>
                </a:r>
                <a:endParaRPr sz="1800" b="1" i="0" u="none" strike="noStrike" cap="none">
                  <a:solidFill>
                    <a:schemeClr val="lt1"/>
                  </a:solidFill>
                  <a:latin typeface="Calibri"/>
                  <a:ea typeface="Calibri"/>
                  <a:cs typeface="Calibri"/>
                  <a:sym typeface="Calibri"/>
                </a:endParaRPr>
              </a:p>
            </p:txBody>
          </p:sp>
          <p:sp>
            <p:nvSpPr>
              <p:cNvPr id="398" name="Google Shape;398;g29a0ea8b168_0_32"/>
              <p:cNvSpPr txBox="1"/>
              <p:nvPr/>
            </p:nvSpPr>
            <p:spPr>
              <a:xfrm>
                <a:off x="8242061" y="3055623"/>
                <a:ext cx="3574055" cy="12848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a:solidFill>
                      <a:schemeClr val="dk1"/>
                    </a:solidFill>
                    <a:latin typeface="Calibri"/>
                    <a:ea typeface="Calibri"/>
                    <a:cs typeface="Calibri"/>
                    <a:sym typeface="Calibri"/>
                  </a:rPr>
                  <a:t>Serviceable Obtainable Market: </a:t>
                </a:r>
                <a:r>
                  <a:rPr lang="en-US" sz="1600" b="1" i="0" u="none" strike="noStrike" cap="none">
                    <a:solidFill>
                      <a:schemeClr val="accent1"/>
                    </a:solidFill>
                    <a:latin typeface="Calibri"/>
                    <a:ea typeface="Calibri"/>
                    <a:cs typeface="Calibri"/>
                    <a:sym typeface="Calibri"/>
                  </a:rPr>
                  <a:t>LLMs in healthcare industry</a:t>
                </a:r>
                <a:endParaRPr sz="1400" b="0" i="0" u="none" strike="noStrike" cap="none">
                  <a:solidFill>
                    <a:srgbClr val="000000"/>
                  </a:solidFill>
                  <a:latin typeface="Calibri"/>
                  <a:ea typeface="Calibri"/>
                  <a:cs typeface="Calibri"/>
                  <a:sym typeface="Calibri"/>
                </a:endParaRPr>
              </a:p>
              <a:p>
                <a:pPr marL="285750" marR="0" lvl="0" indent="-285750" algn="l" rtl="0">
                  <a:lnSpc>
                    <a:spcPct val="100000"/>
                  </a:lnSpc>
                  <a:spcBef>
                    <a:spcPts val="0"/>
                  </a:spcBef>
                  <a:spcAft>
                    <a:spcPts val="0"/>
                  </a:spcAft>
                  <a:buClr>
                    <a:schemeClr val="dk1"/>
                  </a:buClr>
                  <a:buSzPts val="1600"/>
                  <a:buFont typeface="Arial"/>
                  <a:buChar char="•"/>
                </a:pPr>
                <a:r>
                  <a:rPr lang="en-US" sz="1600" b="0" i="0" u="none" strike="noStrike" cap="none">
                    <a:solidFill>
                      <a:schemeClr val="dk1"/>
                    </a:solidFill>
                    <a:latin typeface="Calibri"/>
                    <a:ea typeface="Calibri"/>
                    <a:cs typeface="Calibri"/>
                    <a:sym typeface="Calibri"/>
                  </a:rPr>
                  <a:t>2023 Market size of $0.5 billion</a:t>
                </a:r>
                <a:endParaRPr sz="1400" b="0" i="0" u="none" strike="noStrike" cap="none">
                  <a:solidFill>
                    <a:srgbClr val="000000"/>
                  </a:solidFill>
                  <a:latin typeface="Calibri"/>
                  <a:ea typeface="Calibri"/>
                  <a:cs typeface="Calibri"/>
                  <a:sym typeface="Calibri"/>
                </a:endParaRPr>
              </a:p>
            </p:txBody>
          </p:sp>
          <p:cxnSp>
            <p:nvCxnSpPr>
              <p:cNvPr id="399" name="Google Shape;399;g29a0ea8b168_0_32"/>
              <p:cNvCxnSpPr/>
              <p:nvPr/>
            </p:nvCxnSpPr>
            <p:spPr>
              <a:xfrm>
                <a:off x="7109454" y="2004466"/>
                <a:ext cx="1097280" cy="0"/>
              </a:xfrm>
              <a:prstGeom prst="straightConnector1">
                <a:avLst/>
              </a:prstGeom>
              <a:noFill/>
              <a:ln w="9525" cap="flat" cmpd="sng">
                <a:solidFill>
                  <a:srgbClr val="A5A5A5"/>
                </a:solidFill>
                <a:prstDash val="solid"/>
                <a:round/>
                <a:headEnd type="none" w="sm" len="sm"/>
                <a:tailEnd type="none" w="sm" len="sm"/>
              </a:ln>
            </p:spPr>
          </p:cxnSp>
          <p:sp>
            <p:nvSpPr>
              <p:cNvPr id="400" name="Google Shape;400;g29a0ea8b168_0_32"/>
              <p:cNvSpPr txBox="1"/>
              <p:nvPr/>
            </p:nvSpPr>
            <p:spPr>
              <a:xfrm>
                <a:off x="8242061" y="1819800"/>
                <a:ext cx="3574055" cy="99114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a:solidFill>
                      <a:schemeClr val="dk1"/>
                    </a:solidFill>
                    <a:latin typeface="Calibri"/>
                    <a:ea typeface="Calibri"/>
                    <a:cs typeface="Calibri"/>
                    <a:sym typeface="Calibri"/>
                  </a:rPr>
                  <a:t>Total Addressable Market: </a:t>
                </a:r>
                <a:r>
                  <a:rPr lang="en-US" sz="1600" b="1" i="0" u="none" strike="noStrike" cap="none">
                    <a:solidFill>
                      <a:schemeClr val="accent1"/>
                    </a:solidFill>
                    <a:latin typeface="Calibri"/>
                    <a:ea typeface="Calibri"/>
                    <a:cs typeface="Calibri"/>
                    <a:sym typeface="Calibri"/>
                  </a:rPr>
                  <a:t>GenAI </a:t>
                </a:r>
                <a:endParaRPr sz="1400" b="0" i="0" u="none" strike="noStrike" cap="none">
                  <a:solidFill>
                    <a:srgbClr val="000000"/>
                  </a:solidFill>
                  <a:latin typeface="Calibri"/>
                  <a:ea typeface="Calibri"/>
                  <a:cs typeface="Calibri"/>
                  <a:sym typeface="Calibri"/>
                </a:endParaRPr>
              </a:p>
              <a:p>
                <a:pPr marL="285750" marR="0" lvl="0" indent="-285750" algn="l" rtl="0">
                  <a:lnSpc>
                    <a:spcPct val="100000"/>
                  </a:lnSpc>
                  <a:spcBef>
                    <a:spcPts val="0"/>
                  </a:spcBef>
                  <a:spcAft>
                    <a:spcPts val="0"/>
                  </a:spcAft>
                  <a:buClr>
                    <a:srgbClr val="000000"/>
                  </a:buClr>
                  <a:buSzPts val="1600"/>
                  <a:buFont typeface="Arial"/>
                  <a:buChar char="•"/>
                </a:pPr>
                <a:r>
                  <a:rPr lang="en-US" sz="1600" b="0" i="0" u="none" strike="noStrike" cap="none">
                    <a:solidFill>
                      <a:schemeClr val="dk1"/>
                    </a:solidFill>
                    <a:latin typeface="Calibri"/>
                    <a:ea typeface="Calibri"/>
                    <a:cs typeface="Calibri"/>
                    <a:sym typeface="Calibri"/>
                  </a:rPr>
                  <a:t>2023 Market size of $56.8 billion; CAGR at 42%</a:t>
                </a:r>
                <a:endParaRPr sz="1400" b="0" i="0" u="none" strike="noStrike" cap="none">
                  <a:solidFill>
                    <a:srgbClr val="000000"/>
                  </a:solidFill>
                  <a:latin typeface="Calibri"/>
                  <a:ea typeface="Calibri"/>
                  <a:cs typeface="Calibri"/>
                  <a:sym typeface="Calibri"/>
                </a:endParaRPr>
              </a:p>
            </p:txBody>
          </p:sp>
          <p:cxnSp>
            <p:nvCxnSpPr>
              <p:cNvPr id="401" name="Google Shape;401;g29a0ea8b168_0_32"/>
              <p:cNvCxnSpPr/>
              <p:nvPr/>
            </p:nvCxnSpPr>
            <p:spPr>
              <a:xfrm>
                <a:off x="3626016" y="2637114"/>
                <a:ext cx="1097280" cy="0"/>
              </a:xfrm>
              <a:prstGeom prst="straightConnector1">
                <a:avLst/>
              </a:prstGeom>
              <a:noFill/>
              <a:ln w="9525" cap="flat" cmpd="sng">
                <a:solidFill>
                  <a:srgbClr val="A5A5A5"/>
                </a:solidFill>
                <a:prstDash val="solid"/>
                <a:round/>
                <a:headEnd type="none" w="sm" len="sm"/>
                <a:tailEnd type="none" w="sm" len="sm"/>
              </a:ln>
            </p:spPr>
          </p:cxnSp>
          <p:sp>
            <p:nvSpPr>
              <p:cNvPr id="402" name="Google Shape;402;g29a0ea8b168_0_32"/>
              <p:cNvSpPr txBox="1"/>
              <p:nvPr/>
            </p:nvSpPr>
            <p:spPr>
              <a:xfrm>
                <a:off x="-156808" y="2454908"/>
                <a:ext cx="3797604" cy="99114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a:solidFill>
                      <a:schemeClr val="dk1"/>
                    </a:solidFill>
                    <a:latin typeface="Calibri"/>
                    <a:ea typeface="Calibri"/>
                    <a:cs typeface="Calibri"/>
                    <a:sym typeface="Calibri"/>
                  </a:rPr>
                  <a:t>Serviceable Available Market: </a:t>
                </a:r>
                <a:r>
                  <a:rPr lang="en-US" sz="1600" b="1" i="0" u="none" strike="noStrike" cap="none">
                    <a:solidFill>
                      <a:schemeClr val="accent1"/>
                    </a:solidFill>
                    <a:highlight>
                      <a:srgbClr val="FFFFFF"/>
                    </a:highlight>
                    <a:latin typeface="Calibri"/>
                    <a:ea typeface="Calibri"/>
                    <a:cs typeface="Calibri"/>
                    <a:sym typeface="Calibri"/>
                  </a:rPr>
                  <a:t>LLMs </a:t>
                </a:r>
                <a:endParaRPr sz="1400" b="0" i="0" u="none" strike="noStrike" cap="none">
                  <a:solidFill>
                    <a:srgbClr val="000000"/>
                  </a:solidFill>
                  <a:latin typeface="Calibri"/>
                  <a:ea typeface="Calibri"/>
                  <a:cs typeface="Calibri"/>
                  <a:sym typeface="Calibri"/>
                </a:endParaRPr>
              </a:p>
              <a:p>
                <a:pPr marL="285750" marR="0" lvl="0" indent="-285750" algn="l" rtl="0">
                  <a:lnSpc>
                    <a:spcPct val="100000"/>
                  </a:lnSpc>
                  <a:spcBef>
                    <a:spcPts val="0"/>
                  </a:spcBef>
                  <a:spcAft>
                    <a:spcPts val="0"/>
                  </a:spcAft>
                  <a:buClr>
                    <a:srgbClr val="000000"/>
                  </a:buClr>
                  <a:buSzPts val="1600"/>
                  <a:buFont typeface="Arial"/>
                  <a:buChar char="•"/>
                </a:pPr>
                <a:r>
                  <a:rPr lang="en-US" sz="1600" b="0" i="0" u="none" strike="noStrike" cap="none">
                    <a:solidFill>
                      <a:schemeClr val="dk1"/>
                    </a:solidFill>
                    <a:latin typeface="Calibri"/>
                    <a:ea typeface="Calibri"/>
                    <a:cs typeface="Calibri"/>
                    <a:sym typeface="Calibri"/>
                  </a:rPr>
                  <a:t>2023 Market size of $12.75 billion; CAGR[1] at 21.4%</a:t>
                </a:r>
                <a:endParaRPr sz="1400" b="0" i="0" u="none" strike="noStrike" cap="none">
                  <a:solidFill>
                    <a:srgbClr val="000000"/>
                  </a:solidFill>
                  <a:latin typeface="Calibri"/>
                  <a:ea typeface="Calibri"/>
                  <a:cs typeface="Calibri"/>
                  <a:sym typeface="Calibri"/>
                </a:endParaRPr>
              </a:p>
            </p:txBody>
          </p:sp>
          <p:cxnSp>
            <p:nvCxnSpPr>
              <p:cNvPr id="403" name="Google Shape;403;g29a0ea8b168_0_32"/>
              <p:cNvCxnSpPr/>
              <p:nvPr/>
            </p:nvCxnSpPr>
            <p:spPr>
              <a:xfrm>
                <a:off x="6880854" y="3246635"/>
                <a:ext cx="1325880" cy="0"/>
              </a:xfrm>
              <a:prstGeom prst="straightConnector1">
                <a:avLst/>
              </a:prstGeom>
              <a:noFill/>
              <a:ln w="9525" cap="flat" cmpd="sng">
                <a:solidFill>
                  <a:srgbClr val="A5A5A5"/>
                </a:solidFill>
                <a:prstDash val="solid"/>
                <a:round/>
                <a:headEnd type="none" w="sm" len="sm"/>
                <a:tailEnd type="none" w="sm" len="sm"/>
              </a:ln>
            </p:spPr>
          </p:cxnSp>
          <p:pic>
            <p:nvPicPr>
              <p:cNvPr id="404" name="Google Shape;404;g29a0ea8b168_0_32"/>
              <p:cNvPicPr preferRelativeResize="0"/>
              <p:nvPr/>
            </p:nvPicPr>
            <p:blipFill rotWithShape="1">
              <a:blip r:embed="rId3">
                <a:alphaModFix/>
              </a:blip>
              <a:srcRect/>
              <a:stretch/>
            </p:blipFill>
            <p:spPr>
              <a:xfrm>
                <a:off x="5198952" y="3688671"/>
                <a:ext cx="1316735" cy="1355666"/>
              </a:xfrm>
              <a:prstGeom prst="rect">
                <a:avLst/>
              </a:prstGeom>
              <a:noFill/>
              <a:ln>
                <a:noFill/>
              </a:ln>
            </p:spPr>
          </p:pic>
        </p:grpSp>
        <p:sp>
          <p:nvSpPr>
            <p:cNvPr id="405" name="Google Shape;405;g29a0ea8b168_0_32"/>
            <p:cNvSpPr txBox="1"/>
            <p:nvPr/>
          </p:nvSpPr>
          <p:spPr>
            <a:xfrm>
              <a:off x="4089222" y="5236459"/>
              <a:ext cx="3817311" cy="445754"/>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Calibri"/>
                  <a:ea typeface="Calibri"/>
                  <a:cs typeface="Calibri"/>
                  <a:sym typeface="Calibri"/>
                </a:rPr>
                <a:t>Source: </a:t>
              </a:r>
              <a:r>
                <a:rPr lang="en-US" sz="1400" b="0" i="0" u="sng" strike="noStrike" cap="none">
                  <a:solidFill>
                    <a:schemeClr val="dk1"/>
                  </a:solidFill>
                  <a:latin typeface="Calibri"/>
                  <a:ea typeface="Calibri"/>
                  <a:cs typeface="Calibri"/>
                  <a:sym typeface="Calibri"/>
                  <a:hlinkClick r:id="rId4">
                    <a:extLst>
                      <a:ext uri="{A12FA001-AC4F-418D-AE19-62706E023703}">
                        <ahyp:hlinkClr xmlns:ahyp="http://schemas.microsoft.com/office/drawing/2018/hyperlinkcolor" val="tx"/>
                      </a:ext>
                    </a:extLst>
                  </a:hlinkClick>
                </a:rPr>
                <a:t>Bloomberg</a:t>
              </a:r>
              <a:r>
                <a:rPr lang="en-US" sz="1400" b="0" i="0" u="none" strike="noStrike" cap="none">
                  <a:solidFill>
                    <a:schemeClr val="dk1"/>
                  </a:solidFill>
                  <a:latin typeface="Calibri"/>
                  <a:ea typeface="Calibri"/>
                  <a:cs typeface="Calibri"/>
                  <a:sym typeface="Calibri"/>
                </a:rPr>
                <a:t>, </a:t>
              </a:r>
              <a:r>
                <a:rPr lang="en-US" sz="1400" b="0" i="0" u="sng" strike="noStrike" cap="none">
                  <a:solidFill>
                    <a:schemeClr val="dk1"/>
                  </a:solidFill>
                  <a:latin typeface="Calibri"/>
                  <a:ea typeface="Calibri"/>
                  <a:cs typeface="Calibri"/>
                  <a:sym typeface="Calibri"/>
                  <a:hlinkClick r:id="rId5">
                    <a:extLst>
                      <a:ext uri="{A12FA001-AC4F-418D-AE19-62706E023703}">
                        <ahyp:hlinkClr xmlns:ahyp="http://schemas.microsoft.com/office/drawing/2018/hyperlinkcolor" val="tx"/>
                      </a:ext>
                    </a:extLst>
                  </a:hlinkClick>
                </a:rPr>
                <a:t>Allied Market Research </a:t>
              </a:r>
              <a:endParaRPr sz="1400" b="0" i="0" u="none" strike="noStrike" cap="none">
                <a:solidFill>
                  <a:schemeClr val="dk1"/>
                </a:solidFill>
                <a:latin typeface="Calibri"/>
                <a:ea typeface="Calibri"/>
                <a:cs typeface="Calibri"/>
                <a:sym typeface="Calibri"/>
              </a:endParaRPr>
            </a:p>
          </p:txBody>
        </p:sp>
      </p:grpSp>
      <p:sp>
        <p:nvSpPr>
          <p:cNvPr id="406" name="Google Shape;406;g29a0ea8b168_0_32"/>
          <p:cNvSpPr txBox="1"/>
          <p:nvPr/>
        </p:nvSpPr>
        <p:spPr>
          <a:xfrm>
            <a:off x="-1837" y="6614796"/>
            <a:ext cx="6097836"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a:solidFill>
                  <a:srgbClr val="202124"/>
                </a:solidFill>
                <a:latin typeface="Arial"/>
                <a:ea typeface="Arial"/>
                <a:cs typeface="Arial"/>
                <a:sym typeface="Arial"/>
              </a:rPr>
              <a:t>[1]: Compound annual growth rate</a:t>
            </a:r>
            <a:endParaRPr sz="1000" b="0" i="0" u="none" strike="noStrike" cap="none">
              <a:solidFill>
                <a:srgbClr val="000000"/>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sp>
        <p:nvSpPr>
          <p:cNvPr id="411" name="Google Shape;411;p6"/>
          <p:cNvSpPr/>
          <p:nvPr/>
        </p:nvSpPr>
        <p:spPr>
          <a:xfrm>
            <a:off x="6096000" y="1557947"/>
            <a:ext cx="5334231" cy="693396"/>
          </a:xfrm>
          <a:prstGeom prst="rect">
            <a:avLst/>
          </a:prstGeom>
          <a:noFill/>
          <a:ln w="19050" cap="flat" cmpd="sng">
            <a:solidFill>
              <a:schemeClr val="accent1"/>
            </a:solidFill>
            <a:prstDash val="lg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412" name="Google Shape;412;p6"/>
          <p:cNvSpPr txBox="1">
            <a:spLocks noGrp="1"/>
          </p:cNvSpPr>
          <p:nvPr>
            <p:ph type="title"/>
          </p:nvPr>
        </p:nvSpPr>
        <p:spPr>
          <a:xfrm>
            <a:off x="625258" y="9699"/>
            <a:ext cx="10972800" cy="1325563"/>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82C4"/>
              </a:buClr>
              <a:buSzPts val="3960"/>
              <a:buFont typeface="Calibri"/>
              <a:buNone/>
            </a:pPr>
            <a:r>
              <a:rPr lang="en-US" sz="4000">
                <a:solidFill>
                  <a:srgbClr val="3F82C4"/>
                </a:solidFill>
                <a:latin typeface="Calibri"/>
                <a:ea typeface="Calibri"/>
                <a:cs typeface="Calibri"/>
                <a:sym typeface="Calibri"/>
              </a:rPr>
              <a:t>RadiGist is focused on generating impressions from unstructured narratives within radiology reports</a:t>
            </a:r>
            <a:endParaRPr sz="1400">
              <a:latin typeface="Calibri"/>
              <a:ea typeface="Calibri"/>
              <a:cs typeface="Calibri"/>
              <a:sym typeface="Calibri"/>
            </a:endParaRPr>
          </a:p>
        </p:txBody>
      </p:sp>
      <p:pic>
        <p:nvPicPr>
          <p:cNvPr id="413" name="Google Shape;413;p6"/>
          <p:cNvPicPr preferRelativeResize="0"/>
          <p:nvPr/>
        </p:nvPicPr>
        <p:blipFill rotWithShape="1">
          <a:blip r:embed="rId3">
            <a:alphaModFix/>
          </a:blip>
          <a:srcRect/>
          <a:stretch/>
        </p:blipFill>
        <p:spPr>
          <a:xfrm>
            <a:off x="432947" y="1557947"/>
            <a:ext cx="5217293" cy="4607258"/>
          </a:xfrm>
          <a:prstGeom prst="rect">
            <a:avLst/>
          </a:prstGeom>
          <a:solidFill>
            <a:srgbClr val="ECECEC"/>
          </a:solidFill>
          <a:ln w="88900" cap="sq" cmpd="sng">
            <a:solidFill>
              <a:srgbClr val="FFFFFF"/>
            </a:solidFill>
            <a:prstDash val="solid"/>
            <a:miter lim="800000"/>
            <a:headEnd type="none" w="sm" len="sm"/>
            <a:tailEnd type="none" w="sm" len="sm"/>
          </a:ln>
          <a:effectLst>
            <a:outerShdw blurRad="55000" dist="18000" dir="5400000" algn="tl" rotWithShape="0">
              <a:srgbClr val="000000">
                <a:alpha val="40000"/>
              </a:srgbClr>
            </a:outerShdw>
          </a:effectLst>
        </p:spPr>
      </p:pic>
      <p:sp>
        <p:nvSpPr>
          <p:cNvPr id="414" name="Google Shape;414;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9</a:t>
            </a:fld>
            <a:endParaRPr/>
          </a:p>
        </p:txBody>
      </p:sp>
      <p:sp>
        <p:nvSpPr>
          <p:cNvPr id="415" name="Google Shape;415;p6"/>
          <p:cNvSpPr txBox="1"/>
          <p:nvPr/>
        </p:nvSpPr>
        <p:spPr>
          <a:xfrm>
            <a:off x="5650240" y="1723650"/>
            <a:ext cx="6346500" cy="3693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1" i="0" u="none" strike="noStrike" cap="none">
                <a:solidFill>
                  <a:schemeClr val="dk1"/>
                </a:solidFill>
                <a:latin typeface="Calibri"/>
                <a:ea typeface="Calibri"/>
                <a:cs typeface="Calibri"/>
                <a:sym typeface="Calibri"/>
              </a:rPr>
              <a:t>Clinical information + Findings =&gt;  Impressions</a:t>
            </a:r>
            <a:endParaRPr sz="1400" b="1" i="0" u="none" strike="noStrike" cap="none">
              <a:solidFill>
                <a:schemeClr val="dk1"/>
              </a:solidFill>
              <a:latin typeface="Calibri"/>
              <a:ea typeface="Calibri"/>
              <a:cs typeface="Calibri"/>
              <a:sym typeface="Calibri"/>
            </a:endParaRPr>
          </a:p>
        </p:txBody>
      </p:sp>
      <p:sp>
        <p:nvSpPr>
          <p:cNvPr id="416" name="Google Shape;416;p6"/>
          <p:cNvSpPr/>
          <p:nvPr/>
        </p:nvSpPr>
        <p:spPr>
          <a:xfrm>
            <a:off x="601647" y="2729141"/>
            <a:ext cx="4809613" cy="134067"/>
          </a:xfrm>
          <a:prstGeom prst="rect">
            <a:avLst/>
          </a:prstGeom>
          <a:noFill/>
          <a:ln w="19050" cap="flat" cmpd="sng">
            <a:solidFill>
              <a:srgbClr val="A5A5A5"/>
            </a:solidFill>
            <a:prstDash val="lg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p:txBody>
      </p:sp>
      <p:sp>
        <p:nvSpPr>
          <p:cNvPr id="417" name="Google Shape;417;p6"/>
          <p:cNvSpPr/>
          <p:nvPr/>
        </p:nvSpPr>
        <p:spPr>
          <a:xfrm>
            <a:off x="601646" y="3519166"/>
            <a:ext cx="4807737" cy="2106745"/>
          </a:xfrm>
          <a:prstGeom prst="rect">
            <a:avLst/>
          </a:prstGeom>
          <a:noFill/>
          <a:ln w="19050" cap="flat" cmpd="sng">
            <a:solidFill>
              <a:srgbClr val="A5A5A5"/>
            </a:solidFill>
            <a:prstDash val="lg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p:txBody>
      </p:sp>
      <p:sp>
        <p:nvSpPr>
          <p:cNvPr id="418" name="Google Shape;418;p6"/>
          <p:cNvSpPr/>
          <p:nvPr/>
        </p:nvSpPr>
        <p:spPr>
          <a:xfrm>
            <a:off x="601646" y="5663918"/>
            <a:ext cx="4807737" cy="416118"/>
          </a:xfrm>
          <a:prstGeom prst="rect">
            <a:avLst/>
          </a:prstGeom>
          <a:noFill/>
          <a:ln w="19050" cap="flat" cmpd="sng">
            <a:solidFill>
              <a:srgbClr val="A5A5A5"/>
            </a:solidFill>
            <a:prstDash val="lg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p:txBody>
      </p:sp>
      <p:grpSp>
        <p:nvGrpSpPr>
          <p:cNvPr id="419" name="Google Shape;419;p6"/>
          <p:cNvGrpSpPr/>
          <p:nvPr/>
        </p:nvGrpSpPr>
        <p:grpSpPr>
          <a:xfrm>
            <a:off x="5893395" y="2642971"/>
            <a:ext cx="6013060" cy="320040"/>
            <a:chOff x="6778956" y="1604348"/>
            <a:chExt cx="4564071" cy="961171"/>
          </a:xfrm>
        </p:grpSpPr>
        <p:sp>
          <p:nvSpPr>
            <p:cNvPr id="420" name="Google Shape;420;p6"/>
            <p:cNvSpPr/>
            <p:nvPr/>
          </p:nvSpPr>
          <p:spPr>
            <a:xfrm>
              <a:off x="6778956" y="1604348"/>
              <a:ext cx="4564071" cy="960118"/>
            </a:xfrm>
            <a:custGeom>
              <a:avLst/>
              <a:gdLst/>
              <a:ahLst/>
              <a:cxnLst/>
              <a:rect l="l" t="t" r="r" b="b"/>
              <a:pathLst>
                <a:path w="4564071" h="960118" extrusionOk="0">
                  <a:moveTo>
                    <a:pt x="0" y="0"/>
                  </a:moveTo>
                  <a:lnTo>
                    <a:pt x="3492290" y="0"/>
                  </a:lnTo>
                  <a:lnTo>
                    <a:pt x="4079480" y="1"/>
                  </a:lnTo>
                  <a:cubicBezTo>
                    <a:pt x="4313658" y="1"/>
                    <a:pt x="4509039" y="164557"/>
                    <a:pt x="4554226" y="383311"/>
                  </a:cubicBezTo>
                  <a:lnTo>
                    <a:pt x="4564071" y="480059"/>
                  </a:lnTo>
                  <a:lnTo>
                    <a:pt x="4554226" y="576808"/>
                  </a:lnTo>
                  <a:cubicBezTo>
                    <a:pt x="4509039" y="795563"/>
                    <a:pt x="4313658" y="960118"/>
                    <a:pt x="4079480" y="960118"/>
                  </a:cubicBezTo>
                  <a:lnTo>
                    <a:pt x="3492290" y="960118"/>
                  </a:lnTo>
                  <a:lnTo>
                    <a:pt x="0" y="960118"/>
                  </a:lnTo>
                  <a:close/>
                </a:path>
              </a:pathLst>
            </a:custGeom>
            <a:solidFill>
              <a:srgbClr val="F2F2F2"/>
            </a:solidFill>
            <a:ln>
              <a:noFill/>
            </a:ln>
          </p:spPr>
          <p:txBody>
            <a:bodyPr spcFirstLastPara="1" wrap="square" lIns="91425" tIns="45700" rIns="91425" bIns="45700" anchor="ctr" anchorCtr="0">
              <a:noAutofit/>
            </a:bodyPr>
            <a:lstStyle/>
            <a:p>
              <a:pPr marL="0" marR="0" lvl="0" indent="0" algn="l" rtl="0">
                <a:lnSpc>
                  <a:spcPct val="120000"/>
                </a:lnSpc>
                <a:spcBef>
                  <a:spcPts val="0"/>
                </a:spcBef>
                <a:spcAft>
                  <a:spcPts val="0"/>
                </a:spcAft>
                <a:buClr>
                  <a:srgbClr val="000000"/>
                </a:buClr>
                <a:buSzPts val="1400"/>
                <a:buFont typeface="Arial"/>
                <a:buNone/>
              </a:pPr>
              <a:r>
                <a:rPr lang="en-US" sz="1400" b="1" i="0" u="none" strike="noStrike" cap="none">
                  <a:solidFill>
                    <a:schemeClr val="dk1"/>
                  </a:solidFill>
                  <a:latin typeface="Calibri"/>
                  <a:ea typeface="Calibri"/>
                  <a:cs typeface="Calibri"/>
                  <a:sym typeface="Calibri"/>
                </a:rPr>
                <a:t>	Clinical information: </a:t>
              </a:r>
              <a:r>
                <a:rPr lang="en-US" sz="1400" b="0" i="0" u="none" strike="noStrike" cap="none">
                  <a:solidFill>
                    <a:schemeClr val="dk1"/>
                  </a:solidFill>
                  <a:latin typeface="Calibri"/>
                  <a:ea typeface="Calibri"/>
                  <a:cs typeface="Calibri"/>
                  <a:sym typeface="Calibri"/>
                </a:rPr>
                <a:t>The patient’s clinical history</a:t>
              </a:r>
              <a:endParaRPr sz="1400" b="0" i="0" u="none" strike="noStrike" cap="none">
                <a:solidFill>
                  <a:srgbClr val="000000"/>
                </a:solidFill>
                <a:latin typeface="Arial"/>
                <a:ea typeface="Arial"/>
                <a:cs typeface="Arial"/>
                <a:sym typeface="Arial"/>
              </a:endParaRPr>
            </a:p>
          </p:txBody>
        </p:sp>
        <p:sp>
          <p:nvSpPr>
            <p:cNvPr id="421" name="Google Shape;421;p6"/>
            <p:cNvSpPr/>
            <p:nvPr/>
          </p:nvSpPr>
          <p:spPr>
            <a:xfrm rot="5400000">
              <a:off x="6559056" y="1832260"/>
              <a:ext cx="953159" cy="513359"/>
            </a:xfrm>
            <a:prstGeom prst="triangle">
              <a:avLst>
                <a:gd name="adj" fmla="val 50000"/>
              </a:avLst>
            </a:prstGeom>
            <a:solidFill>
              <a:srgbClr val="C7CDD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chemeClr val="dk1"/>
                </a:solidFill>
                <a:latin typeface="Calibri"/>
                <a:ea typeface="Calibri"/>
                <a:cs typeface="Calibri"/>
                <a:sym typeface="Calibri"/>
              </a:endParaRPr>
            </a:p>
          </p:txBody>
        </p:sp>
      </p:grpSp>
      <p:grpSp>
        <p:nvGrpSpPr>
          <p:cNvPr id="422" name="Google Shape;422;p6"/>
          <p:cNvGrpSpPr/>
          <p:nvPr/>
        </p:nvGrpSpPr>
        <p:grpSpPr>
          <a:xfrm>
            <a:off x="5893392" y="4258997"/>
            <a:ext cx="6013060" cy="329184"/>
            <a:chOff x="6778956" y="1604348"/>
            <a:chExt cx="4564071" cy="961171"/>
          </a:xfrm>
        </p:grpSpPr>
        <p:sp>
          <p:nvSpPr>
            <p:cNvPr id="423" name="Google Shape;423;p6"/>
            <p:cNvSpPr/>
            <p:nvPr/>
          </p:nvSpPr>
          <p:spPr>
            <a:xfrm>
              <a:off x="6778956" y="1604348"/>
              <a:ext cx="4564071" cy="960118"/>
            </a:xfrm>
            <a:custGeom>
              <a:avLst/>
              <a:gdLst/>
              <a:ahLst/>
              <a:cxnLst/>
              <a:rect l="l" t="t" r="r" b="b"/>
              <a:pathLst>
                <a:path w="4564071" h="960118" extrusionOk="0">
                  <a:moveTo>
                    <a:pt x="0" y="0"/>
                  </a:moveTo>
                  <a:lnTo>
                    <a:pt x="3492290" y="0"/>
                  </a:lnTo>
                  <a:lnTo>
                    <a:pt x="4079480" y="1"/>
                  </a:lnTo>
                  <a:cubicBezTo>
                    <a:pt x="4313658" y="1"/>
                    <a:pt x="4509039" y="164557"/>
                    <a:pt x="4554226" y="383311"/>
                  </a:cubicBezTo>
                  <a:lnTo>
                    <a:pt x="4564071" y="480059"/>
                  </a:lnTo>
                  <a:lnTo>
                    <a:pt x="4554226" y="576808"/>
                  </a:lnTo>
                  <a:cubicBezTo>
                    <a:pt x="4509039" y="795563"/>
                    <a:pt x="4313658" y="960118"/>
                    <a:pt x="4079480" y="960118"/>
                  </a:cubicBezTo>
                  <a:lnTo>
                    <a:pt x="3492290" y="960118"/>
                  </a:lnTo>
                  <a:lnTo>
                    <a:pt x="0" y="960118"/>
                  </a:lnTo>
                  <a:close/>
                </a:path>
              </a:pathLst>
            </a:custGeom>
            <a:solidFill>
              <a:srgbClr val="E4EBFA"/>
            </a:solidFill>
            <a:ln>
              <a:noFill/>
            </a:ln>
          </p:spPr>
          <p:txBody>
            <a:bodyPr spcFirstLastPara="1" wrap="square" lIns="91425" tIns="45700" rIns="91425" bIns="45700" anchor="ctr" anchorCtr="0">
              <a:noAutofit/>
            </a:bodyPr>
            <a:lstStyle/>
            <a:p>
              <a:pPr marL="0" marR="0" lvl="0" indent="0" algn="l" rtl="0">
                <a:lnSpc>
                  <a:spcPct val="120000"/>
                </a:lnSpc>
                <a:spcBef>
                  <a:spcPts val="0"/>
                </a:spcBef>
                <a:spcAft>
                  <a:spcPts val="0"/>
                </a:spcAft>
                <a:buClr>
                  <a:srgbClr val="000000"/>
                </a:buClr>
                <a:buSzPts val="1400"/>
                <a:buFont typeface="Arial"/>
                <a:buNone/>
              </a:pPr>
              <a:r>
                <a:rPr lang="en-US" sz="1400" b="1" i="0" u="none" strike="noStrike" cap="none">
                  <a:solidFill>
                    <a:schemeClr val="dk1"/>
                  </a:solidFill>
                  <a:latin typeface="Calibri"/>
                  <a:ea typeface="Calibri"/>
                  <a:cs typeface="Calibri"/>
                  <a:sym typeface="Calibri"/>
                </a:rPr>
                <a:t>	Findings: </a:t>
              </a:r>
              <a:r>
                <a:rPr lang="en-US" sz="1400" b="0" i="0" u="none" strike="noStrike" cap="none">
                  <a:solidFill>
                    <a:schemeClr val="dk1"/>
                  </a:solidFill>
                  <a:latin typeface="Calibri"/>
                  <a:ea typeface="Calibri"/>
                  <a:cs typeface="Calibri"/>
                  <a:sym typeface="Calibri"/>
                </a:rPr>
                <a:t>Descriptive observations from the radiologist </a:t>
              </a:r>
              <a:endParaRPr sz="1400" b="0" i="0" u="none" strike="noStrike" cap="none">
                <a:solidFill>
                  <a:srgbClr val="000000"/>
                </a:solidFill>
                <a:latin typeface="Arial"/>
                <a:ea typeface="Arial"/>
                <a:cs typeface="Arial"/>
                <a:sym typeface="Arial"/>
              </a:endParaRPr>
            </a:p>
          </p:txBody>
        </p:sp>
        <p:sp>
          <p:nvSpPr>
            <p:cNvPr id="424" name="Google Shape;424;p6"/>
            <p:cNvSpPr/>
            <p:nvPr/>
          </p:nvSpPr>
          <p:spPr>
            <a:xfrm rot="5400000">
              <a:off x="6559056" y="1832260"/>
              <a:ext cx="953159" cy="513359"/>
            </a:xfrm>
            <a:prstGeom prst="triangle">
              <a:avLst>
                <a:gd name="adj" fmla="val 50000"/>
              </a:avLst>
            </a:prstGeom>
            <a:solidFill>
              <a:srgbClr val="B0C5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chemeClr val="dk1"/>
                </a:solidFill>
                <a:latin typeface="Calibri"/>
                <a:ea typeface="Calibri"/>
                <a:cs typeface="Calibri"/>
                <a:sym typeface="Calibri"/>
              </a:endParaRPr>
            </a:p>
          </p:txBody>
        </p:sp>
      </p:grpSp>
      <p:grpSp>
        <p:nvGrpSpPr>
          <p:cNvPr id="425" name="Google Shape;425;p6"/>
          <p:cNvGrpSpPr/>
          <p:nvPr/>
        </p:nvGrpSpPr>
        <p:grpSpPr>
          <a:xfrm>
            <a:off x="5893391" y="5707385"/>
            <a:ext cx="6013060" cy="329184"/>
            <a:chOff x="6778956" y="1604348"/>
            <a:chExt cx="4564071" cy="961171"/>
          </a:xfrm>
        </p:grpSpPr>
        <p:sp>
          <p:nvSpPr>
            <p:cNvPr id="426" name="Google Shape;426;p6"/>
            <p:cNvSpPr/>
            <p:nvPr/>
          </p:nvSpPr>
          <p:spPr>
            <a:xfrm>
              <a:off x="6778956" y="1604348"/>
              <a:ext cx="4564071" cy="960118"/>
            </a:xfrm>
            <a:custGeom>
              <a:avLst/>
              <a:gdLst/>
              <a:ahLst/>
              <a:cxnLst/>
              <a:rect l="l" t="t" r="r" b="b"/>
              <a:pathLst>
                <a:path w="4564071" h="960118" extrusionOk="0">
                  <a:moveTo>
                    <a:pt x="0" y="0"/>
                  </a:moveTo>
                  <a:lnTo>
                    <a:pt x="3492290" y="0"/>
                  </a:lnTo>
                  <a:lnTo>
                    <a:pt x="4079480" y="1"/>
                  </a:lnTo>
                  <a:cubicBezTo>
                    <a:pt x="4313658" y="1"/>
                    <a:pt x="4509039" y="164557"/>
                    <a:pt x="4554226" y="383311"/>
                  </a:cubicBezTo>
                  <a:lnTo>
                    <a:pt x="4564071" y="480059"/>
                  </a:lnTo>
                  <a:lnTo>
                    <a:pt x="4554226" y="576808"/>
                  </a:lnTo>
                  <a:cubicBezTo>
                    <a:pt x="4509039" y="795563"/>
                    <a:pt x="4313658" y="960118"/>
                    <a:pt x="4079480" y="960118"/>
                  </a:cubicBezTo>
                  <a:lnTo>
                    <a:pt x="3492290" y="960118"/>
                  </a:lnTo>
                  <a:lnTo>
                    <a:pt x="0" y="960118"/>
                  </a:lnTo>
                  <a:close/>
                </a:path>
              </a:pathLst>
            </a:custGeom>
            <a:solidFill>
              <a:srgbClr val="E4EBFA"/>
            </a:solidFill>
            <a:ln>
              <a:noFill/>
            </a:ln>
          </p:spPr>
          <p:txBody>
            <a:bodyPr spcFirstLastPara="1" wrap="square" lIns="91425" tIns="45700" rIns="91425" bIns="45700" anchor="ctr" anchorCtr="0">
              <a:noAutofit/>
            </a:bodyPr>
            <a:lstStyle/>
            <a:p>
              <a:pPr marL="0" marR="0" lvl="0" indent="0" algn="l" rtl="0">
                <a:lnSpc>
                  <a:spcPct val="120000"/>
                </a:lnSpc>
                <a:spcBef>
                  <a:spcPts val="0"/>
                </a:spcBef>
                <a:spcAft>
                  <a:spcPts val="0"/>
                </a:spcAft>
                <a:buClr>
                  <a:srgbClr val="000000"/>
                </a:buClr>
                <a:buSzPts val="1400"/>
                <a:buFont typeface="Arial"/>
                <a:buNone/>
              </a:pPr>
              <a:r>
                <a:rPr lang="en-US" sz="1400" b="1" i="0" u="none" strike="noStrike" cap="none">
                  <a:solidFill>
                    <a:schemeClr val="dk1"/>
                  </a:solidFill>
                  <a:latin typeface="Calibri"/>
                  <a:ea typeface="Calibri"/>
                  <a:cs typeface="Calibri"/>
                  <a:sym typeface="Calibri"/>
                </a:rPr>
                <a:t>	Impressions: </a:t>
              </a:r>
              <a:r>
                <a:rPr lang="en-US" sz="1400" b="0" i="0" u="none" strike="noStrike" cap="none">
                  <a:solidFill>
                    <a:schemeClr val="dk1"/>
                  </a:solidFill>
                  <a:latin typeface="Calibri"/>
                  <a:ea typeface="Calibri"/>
                  <a:cs typeface="Calibri"/>
                  <a:sym typeface="Calibri"/>
                </a:rPr>
                <a:t>Interpretation and conclusion about the exam </a:t>
              </a:r>
              <a:endParaRPr sz="1400" b="0" i="0" u="none" strike="noStrike" cap="none">
                <a:solidFill>
                  <a:srgbClr val="000000"/>
                </a:solidFill>
                <a:latin typeface="Arial"/>
                <a:ea typeface="Arial"/>
                <a:cs typeface="Arial"/>
                <a:sym typeface="Arial"/>
              </a:endParaRPr>
            </a:p>
          </p:txBody>
        </p:sp>
        <p:sp>
          <p:nvSpPr>
            <p:cNvPr id="427" name="Google Shape;427;p6"/>
            <p:cNvSpPr/>
            <p:nvPr/>
          </p:nvSpPr>
          <p:spPr>
            <a:xfrm rot="5400000">
              <a:off x="6559056" y="1832260"/>
              <a:ext cx="953159" cy="513359"/>
            </a:xfrm>
            <a:prstGeom prst="triangle">
              <a:avLst>
                <a:gd name="adj" fmla="val 50000"/>
              </a:avLst>
            </a:pr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chemeClr val="dk1"/>
                </a:solidFill>
                <a:latin typeface="Calibri"/>
                <a:ea typeface="Calibri"/>
                <a:cs typeface="Calibri"/>
                <a:sym typeface="Calibri"/>
              </a:endParaRPr>
            </a:p>
          </p:txBody>
        </p:sp>
      </p:grpSp>
      <p:grpSp>
        <p:nvGrpSpPr>
          <p:cNvPr id="428" name="Google Shape;428;p6"/>
          <p:cNvGrpSpPr/>
          <p:nvPr/>
        </p:nvGrpSpPr>
        <p:grpSpPr>
          <a:xfrm>
            <a:off x="5893394" y="3200456"/>
            <a:ext cx="6013060" cy="326646"/>
            <a:chOff x="6778956" y="1612360"/>
            <a:chExt cx="4564071" cy="981012"/>
          </a:xfrm>
        </p:grpSpPr>
        <p:sp>
          <p:nvSpPr>
            <p:cNvPr id="429" name="Google Shape;429;p6"/>
            <p:cNvSpPr/>
            <p:nvPr/>
          </p:nvSpPr>
          <p:spPr>
            <a:xfrm>
              <a:off x="6778956" y="1633255"/>
              <a:ext cx="4564071" cy="960117"/>
            </a:xfrm>
            <a:custGeom>
              <a:avLst/>
              <a:gdLst/>
              <a:ahLst/>
              <a:cxnLst/>
              <a:rect l="l" t="t" r="r" b="b"/>
              <a:pathLst>
                <a:path w="4564071" h="960118" extrusionOk="0">
                  <a:moveTo>
                    <a:pt x="0" y="0"/>
                  </a:moveTo>
                  <a:lnTo>
                    <a:pt x="3492290" y="0"/>
                  </a:lnTo>
                  <a:lnTo>
                    <a:pt x="4079480" y="1"/>
                  </a:lnTo>
                  <a:cubicBezTo>
                    <a:pt x="4313658" y="1"/>
                    <a:pt x="4509039" y="164557"/>
                    <a:pt x="4554226" y="383311"/>
                  </a:cubicBezTo>
                  <a:lnTo>
                    <a:pt x="4564071" y="480059"/>
                  </a:lnTo>
                  <a:lnTo>
                    <a:pt x="4554226" y="576808"/>
                  </a:lnTo>
                  <a:cubicBezTo>
                    <a:pt x="4509039" y="795563"/>
                    <a:pt x="4313658" y="960118"/>
                    <a:pt x="4079480" y="960118"/>
                  </a:cubicBezTo>
                  <a:lnTo>
                    <a:pt x="3492290" y="960118"/>
                  </a:lnTo>
                  <a:lnTo>
                    <a:pt x="0" y="960118"/>
                  </a:lnTo>
                  <a:close/>
                </a:path>
              </a:pathLst>
            </a:custGeom>
            <a:solidFill>
              <a:srgbClr val="F2F2F2"/>
            </a:solidFill>
            <a:ln>
              <a:noFill/>
            </a:ln>
          </p:spPr>
          <p:txBody>
            <a:bodyPr spcFirstLastPara="1" wrap="square" lIns="91425" tIns="45700" rIns="91425" bIns="45700" anchor="ctr" anchorCtr="0">
              <a:noAutofit/>
            </a:bodyPr>
            <a:lstStyle/>
            <a:p>
              <a:pPr marL="0" marR="0" lvl="0" indent="0" algn="l" rtl="0">
                <a:lnSpc>
                  <a:spcPct val="120000"/>
                </a:lnSpc>
                <a:spcBef>
                  <a:spcPts val="0"/>
                </a:spcBef>
                <a:spcAft>
                  <a:spcPts val="0"/>
                </a:spcAft>
                <a:buClr>
                  <a:srgbClr val="000000"/>
                </a:buClr>
                <a:buSzPts val="1400"/>
                <a:buFont typeface="Arial"/>
                <a:buNone/>
              </a:pPr>
              <a:r>
                <a:rPr lang="en-US" sz="1400" b="1" i="0" u="none" strike="noStrike" cap="none">
                  <a:solidFill>
                    <a:schemeClr val="dk1"/>
                  </a:solidFill>
                  <a:latin typeface="Calibri"/>
                  <a:ea typeface="Calibri"/>
                  <a:cs typeface="Calibri"/>
                  <a:sym typeface="Calibri"/>
                </a:rPr>
                <a:t>	Technique: </a:t>
              </a:r>
              <a:r>
                <a:rPr lang="en-US" sz="1400" b="0" i="0" u="none" strike="noStrike" cap="none">
                  <a:solidFill>
                    <a:schemeClr val="dk1"/>
                  </a:solidFill>
                  <a:latin typeface="Calibri"/>
                  <a:ea typeface="Calibri"/>
                  <a:cs typeface="Calibri"/>
                  <a:sym typeface="Calibri"/>
                </a:rPr>
                <a:t>Describes how the exam was done</a:t>
              </a:r>
              <a:endParaRPr sz="1400" b="0" i="0" u="none" strike="noStrike" cap="none">
                <a:solidFill>
                  <a:srgbClr val="000000"/>
                </a:solidFill>
                <a:latin typeface="Arial"/>
                <a:ea typeface="Arial"/>
                <a:cs typeface="Arial"/>
                <a:sym typeface="Arial"/>
              </a:endParaRPr>
            </a:p>
          </p:txBody>
        </p:sp>
        <p:sp>
          <p:nvSpPr>
            <p:cNvPr id="430" name="Google Shape;430;p6"/>
            <p:cNvSpPr/>
            <p:nvPr/>
          </p:nvSpPr>
          <p:spPr>
            <a:xfrm rot="5400000">
              <a:off x="6559056" y="1832260"/>
              <a:ext cx="953159" cy="513359"/>
            </a:xfrm>
            <a:prstGeom prst="triangle">
              <a:avLst>
                <a:gd name="adj" fmla="val 50000"/>
              </a:avLst>
            </a:prstGeom>
            <a:solidFill>
              <a:srgbClr val="58627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chemeClr val="dk1"/>
                </a:solidFill>
                <a:latin typeface="Calibri"/>
                <a:ea typeface="Calibri"/>
                <a:cs typeface="Calibri"/>
                <a:sym typeface="Calibri"/>
              </a:endParaRPr>
            </a:p>
          </p:txBody>
        </p:sp>
      </p:grpSp>
      <p:sp>
        <p:nvSpPr>
          <p:cNvPr id="431" name="Google Shape;431;p6"/>
          <p:cNvSpPr/>
          <p:nvPr/>
        </p:nvSpPr>
        <p:spPr>
          <a:xfrm>
            <a:off x="599770" y="3243512"/>
            <a:ext cx="4809613" cy="231497"/>
          </a:xfrm>
          <a:prstGeom prst="rect">
            <a:avLst/>
          </a:prstGeom>
          <a:noFill/>
          <a:ln w="19050" cap="flat" cmpd="sng">
            <a:solidFill>
              <a:srgbClr val="A5A5A5"/>
            </a:solidFill>
            <a:prstDash val="lg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name="1_主题5">
  <a:themeElements>
    <a:clrScheme name="房利美">
      <a:dk1>
        <a:srgbClr val="000000"/>
      </a:dk1>
      <a:lt1>
        <a:srgbClr val="FFFFFF"/>
      </a:lt1>
      <a:dk2>
        <a:srgbClr val="768394"/>
      </a:dk2>
      <a:lt2>
        <a:srgbClr val="F0F0F0"/>
      </a:lt2>
      <a:accent1>
        <a:srgbClr val="3E81C3"/>
      </a:accent1>
      <a:accent2>
        <a:srgbClr val="14879E"/>
      </a:accent2>
      <a:accent3>
        <a:srgbClr val="3EA592"/>
      </a:accent3>
      <a:accent4>
        <a:srgbClr val="5066A2"/>
      </a:accent4>
      <a:accent5>
        <a:srgbClr val="5E5CA2"/>
      </a:accent5>
      <a:accent6>
        <a:srgbClr val="768394"/>
      </a:accent6>
      <a:hlink>
        <a:srgbClr val="4276AA"/>
      </a:hlink>
      <a:folHlink>
        <a:srgbClr val="BFBFB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主题5">
  <a:themeElements>
    <a:clrScheme name="8888888">
      <a:dk1>
        <a:srgbClr val="000000"/>
      </a:dk1>
      <a:lt1>
        <a:srgbClr val="FFFFFF"/>
      </a:lt1>
      <a:dk2>
        <a:srgbClr val="768394"/>
      </a:dk2>
      <a:lt2>
        <a:srgbClr val="F0F0F0"/>
      </a:lt2>
      <a:accent1>
        <a:srgbClr val="0E6CB1"/>
      </a:accent1>
      <a:accent2>
        <a:srgbClr val="1D296E"/>
      </a:accent2>
      <a:accent3>
        <a:srgbClr val="7B98AA"/>
      </a:accent3>
      <a:accent4>
        <a:srgbClr val="999B99"/>
      </a:accent4>
      <a:accent5>
        <a:srgbClr val="688BAC"/>
      </a:accent5>
      <a:accent6>
        <a:srgbClr val="898A8A"/>
      </a:accent6>
      <a:hlink>
        <a:srgbClr val="4472C4"/>
      </a:hlink>
      <a:folHlink>
        <a:srgbClr val="BFBFB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rgbClr val="000000"/>
      </a:dk1>
      <a:lt1>
        <a:srgbClr val="FFFFFF"/>
      </a:lt1>
      <a:dk2>
        <a:srgbClr val="778495"/>
      </a:dk2>
      <a:lt2>
        <a:srgbClr val="F0F0F0"/>
      </a:lt2>
      <a:accent1>
        <a:srgbClr val="0E58A3"/>
      </a:accent1>
      <a:accent2>
        <a:srgbClr val="2673B7"/>
      </a:accent2>
      <a:accent3>
        <a:srgbClr val="92B6D0"/>
      </a:accent3>
      <a:accent4>
        <a:srgbClr val="4C7CA0"/>
      </a:accent4>
      <a:accent5>
        <a:srgbClr val="5E7A86"/>
      </a:accent5>
      <a:accent6>
        <a:srgbClr val="D9D9D9"/>
      </a:accent6>
      <a:hlink>
        <a:srgbClr val="F84D4D"/>
      </a:hlink>
      <a:folHlink>
        <a:srgbClr val="BFBFB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rgbClr val="000000"/>
      </a:dk1>
      <a:lt1>
        <a:srgbClr val="FFFFFF"/>
      </a:lt1>
      <a:dk2>
        <a:srgbClr val="778495"/>
      </a:dk2>
      <a:lt2>
        <a:srgbClr val="F0F0F0"/>
      </a:lt2>
      <a:accent1>
        <a:srgbClr val="4F7DE3"/>
      </a:accent1>
      <a:accent2>
        <a:srgbClr val="7EA0EA"/>
      </a:accent2>
      <a:accent3>
        <a:srgbClr val="A8BCFB"/>
      </a:accent3>
      <a:accent4>
        <a:srgbClr val="BBD0FF"/>
      </a:accent4>
      <a:accent5>
        <a:srgbClr val="D8E1FF"/>
      </a:accent5>
      <a:accent6>
        <a:srgbClr val="E7ECFF"/>
      </a:accent6>
      <a:hlink>
        <a:srgbClr val="4F7DE3"/>
      </a:hlink>
      <a:folHlink>
        <a:srgbClr val="BFBFB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TotalTime>
  <Words>3862</Words>
  <Application>Microsoft Office PowerPoint</Application>
  <PresentationFormat>Widescreen</PresentationFormat>
  <Paragraphs>595</Paragraphs>
  <Slides>38</Slides>
  <Notes>38</Notes>
  <HiddenSlides>0</HiddenSlides>
  <MMClips>1</MMClips>
  <ScaleCrop>false</ScaleCrop>
  <HeadingPairs>
    <vt:vector size="6" baseType="variant">
      <vt:variant>
        <vt:lpstr>Fonts Used</vt:lpstr>
      </vt:variant>
      <vt:variant>
        <vt:i4>4</vt:i4>
      </vt:variant>
      <vt:variant>
        <vt:lpstr>Theme</vt:lpstr>
      </vt:variant>
      <vt:variant>
        <vt:i4>5</vt:i4>
      </vt:variant>
      <vt:variant>
        <vt:lpstr>Slide Titles</vt:lpstr>
      </vt:variant>
      <vt:variant>
        <vt:i4>38</vt:i4>
      </vt:variant>
    </vt:vector>
  </HeadingPairs>
  <TitlesOfParts>
    <vt:vector size="47" baseType="lpstr">
      <vt:lpstr>Roboto</vt:lpstr>
      <vt:lpstr>Calibri</vt:lpstr>
      <vt:lpstr>Impact</vt:lpstr>
      <vt:lpstr>Arial</vt:lpstr>
      <vt:lpstr>1_主题5</vt:lpstr>
      <vt:lpstr>Office Theme</vt:lpstr>
      <vt:lpstr>主题5</vt:lpstr>
      <vt:lpstr>Office Theme</vt:lpstr>
      <vt:lpstr>Office Theme</vt:lpstr>
      <vt:lpstr>RadiGist – LLM Based Impression Prediction Solution</vt:lpstr>
      <vt:lpstr>PowerPoint Presentation</vt:lpstr>
      <vt:lpstr>PowerPoint Presentation</vt:lpstr>
      <vt:lpstr>Introduction</vt:lpstr>
      <vt:lpstr>PowerPoint Presentation</vt:lpstr>
      <vt:lpstr>PowerPoint Presentation</vt:lpstr>
      <vt:lpstr>Inference Analytics advances healthcare with AI-driven medical language processing support</vt:lpstr>
      <vt:lpstr>PowerPoint Presentation</vt:lpstr>
      <vt:lpstr>RadiGist is focused on generating impressions from unstructured narratives within radiology reports</vt:lpstr>
      <vt:lpstr>Technical Background </vt:lpstr>
      <vt:lpstr>Text Summarization: Our project is an abstractive summarization task  </vt:lpstr>
      <vt:lpstr>PowerPoint Presentation</vt:lpstr>
      <vt:lpstr>Framework</vt:lpstr>
      <vt:lpstr>PowerPoint Presentation</vt:lpstr>
      <vt:lpstr>PowerPoint Presentation</vt:lpstr>
      <vt:lpstr>PowerPoint Presentation</vt:lpstr>
      <vt:lpstr>PowerPoint Presentation</vt:lpstr>
      <vt:lpstr>Findings</vt:lpstr>
      <vt:lpstr>PowerPoint Presentation</vt:lpstr>
      <vt:lpstr>PowerPoint Presentation</vt:lpstr>
      <vt:lpstr>PowerPoint Presentation</vt:lpstr>
      <vt:lpstr>Future Improvements</vt:lpstr>
      <vt:lpstr>PowerPoint Presentation</vt:lpstr>
      <vt:lpstr>PowerPoint Presentation</vt:lpstr>
      <vt:lpstr>Thanks!</vt:lpstr>
      <vt:lpstr>PowerPoint Presentation</vt:lpstr>
      <vt:lpstr>PowerPoint Presentation</vt:lpstr>
      <vt:lpstr>PowerPoint Presentation</vt:lpstr>
      <vt:lpstr>PowerPoint Presentation</vt:lpstr>
      <vt:lpstr>PowerPoint Presentation</vt:lpstr>
      <vt:lpstr>Appendix 3: Popular LLMs existing in the market</vt:lpstr>
      <vt:lpstr>Appendix 4: ROUGE Score</vt:lpstr>
      <vt:lpstr>PowerPoint Presentation</vt:lpstr>
      <vt:lpstr>PowerPoint Presentation</vt:lpstr>
      <vt:lpstr>PowerPoint Presentation</vt:lpstr>
      <vt:lpstr>PowerPoint Presentation</vt:lpstr>
      <vt:lpstr>Appendix 7: Challenges &amp; methods to overcome</vt:lpstr>
      <vt:lpstr>Appendix 8: Data bias and ethics discussion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RadiGist – LLM Based Impression Prediction Solution</dc:title>
  <dc:creator>Aeris Li</dc:creator>
  <cp:lastModifiedBy>Aeris Li</cp:lastModifiedBy>
  <cp:revision>4</cp:revision>
  <dcterms:created xsi:type="dcterms:W3CDTF">2023-04-03T21:05:00Z</dcterms:created>
  <dcterms:modified xsi:type="dcterms:W3CDTF">2023-12-02T17:08:24Z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F4E5791E16CA449F97FBEFFF7814CF28_13</vt:lpwstr>
  </property>
  <property fmtid="{D5CDD505-2E9C-101B-9397-08002B2CF9AE}" pid="3" name="KSOProductBuildVer">
    <vt:lpwstr>2052-11.1.0.14036</vt:lpwstr>
  </property>
</Properties>
</file>